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7" r:id="rId2"/>
    <p:sldId id="288" r:id="rId3"/>
    <p:sldId id="258" r:id="rId4"/>
    <p:sldId id="268" r:id="rId5"/>
    <p:sldId id="287" r:id="rId6"/>
    <p:sldId id="273" r:id="rId7"/>
    <p:sldId id="296" r:id="rId8"/>
    <p:sldId id="272" r:id="rId9"/>
    <p:sldId id="274" r:id="rId10"/>
    <p:sldId id="289" r:id="rId11"/>
    <p:sldId id="278" r:id="rId12"/>
    <p:sldId id="307" r:id="rId13"/>
    <p:sldId id="290" r:id="rId14"/>
    <p:sldId id="270" r:id="rId15"/>
    <p:sldId id="279" r:id="rId16"/>
    <p:sldId id="280" r:id="rId17"/>
    <p:sldId id="281" r:id="rId18"/>
    <p:sldId id="298" r:id="rId19"/>
    <p:sldId id="282" r:id="rId20"/>
    <p:sldId id="299" r:id="rId21"/>
    <p:sldId id="284" r:id="rId22"/>
    <p:sldId id="283" r:id="rId23"/>
    <p:sldId id="294" r:id="rId24"/>
    <p:sldId id="286" r:id="rId25"/>
    <p:sldId id="285" r:id="rId26"/>
    <p:sldId id="300" r:id="rId27"/>
    <p:sldId id="305" r:id="rId28"/>
    <p:sldId id="271" r:id="rId29"/>
    <p:sldId id="311" r:id="rId30"/>
    <p:sldId id="291" r:id="rId3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>
      <p:cViewPr varScale="1">
        <p:scale>
          <a:sx n="116" d="100"/>
          <a:sy n="116" d="100"/>
        </p:scale>
        <p:origin x="12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E75104-ED14-40FE-94D4-0018FD6A16AF}" type="datetimeFigureOut">
              <a:rPr lang="en-US"/>
              <a:pPr>
                <a:defRPr/>
              </a:pPr>
              <a:t>11/5/2017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7E9A304-BB18-48DC-A990-101FA2ECC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60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30E5A-4E64-4363-8A8D-3BD4F8043118}" type="datetimeFigureOut">
              <a:rPr lang="en-US"/>
              <a:pPr>
                <a:defRPr/>
              </a:pPr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Vårmøte langrenn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FC0F-BC1D-4EF8-802B-1856D854A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2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8F88-3C7F-4626-AAE0-B57083BB90F2}" type="datetimeFigureOut">
              <a:rPr lang="en-US"/>
              <a:pPr>
                <a:defRPr/>
              </a:pPr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B69F7-8D40-4977-88DC-342B9B01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3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5CF3C-AF90-43F9-BCBF-715F664362CE}" type="datetimeFigureOut">
              <a:rPr lang="en-US"/>
              <a:pPr>
                <a:defRPr/>
              </a:pPr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3FD6C-A62A-4FB9-AFC7-60CC5FDB3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1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D581-5D09-4B2D-AD6E-B6E603AD9961}" type="datetimeFigureOut">
              <a:rPr lang="en-US"/>
              <a:pPr>
                <a:defRPr/>
              </a:pPr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Vårmøte langrenn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0856-71DB-4851-BF5B-0BDFAFA54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0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0807-7670-4ABC-8A16-AE2ADD5A8C0C}" type="datetimeFigureOut">
              <a:rPr lang="en-US"/>
              <a:pPr>
                <a:defRPr/>
              </a:pPr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AACBE-BDAF-4FC8-B8A6-5499A30AC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4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0E535-5AE5-4A6E-AA71-5D210AF410E7}" type="datetimeFigureOut">
              <a:rPr lang="en-US"/>
              <a:pPr>
                <a:defRPr/>
              </a:pPr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C482E-D3BA-4A9B-89C4-CADD23E9F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6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74DBD-2303-460A-BD42-196F1B33507C}" type="datetimeFigureOut">
              <a:rPr lang="en-US"/>
              <a:pPr>
                <a:defRPr/>
              </a:pPr>
              <a:t>11/5/2017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1070-9D49-4DF7-895B-672B4B580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7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D1C28-D179-4EDA-9B02-BD1739D0BA97}" type="datetimeFigureOut">
              <a:rPr lang="en-US"/>
              <a:pPr>
                <a:defRPr/>
              </a:pPr>
              <a:t>11/5/2017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D810-D4BB-4395-82E0-4CCB1D57A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2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582A4-3BB9-4ED3-A51F-8A27D0A20DF1}" type="datetimeFigureOut">
              <a:rPr lang="en-US"/>
              <a:pPr>
                <a:defRPr/>
              </a:pPr>
              <a:t>11/5/2017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BFE12-20A6-445C-A33D-57A1B6247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4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295B-07DA-4B9B-AB60-C1EAEE229544}" type="datetimeFigureOut">
              <a:rPr lang="en-US"/>
              <a:pPr>
                <a:defRPr/>
              </a:pPr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135E-0D9B-494C-8C26-4A77BA483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3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02C5A-B58A-45FD-9443-C1C9F7F49C10}" type="datetimeFigureOut">
              <a:rPr lang="en-US"/>
              <a:pPr>
                <a:defRPr/>
              </a:pPr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2F39C-D5CA-495B-9394-D3EF5EBC1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7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9E0D5E-9723-42EB-967B-8339AABF3DFA}" type="datetimeFigureOut">
              <a:rPr lang="en-US"/>
              <a:pPr>
                <a:defRPr/>
              </a:pPr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b-NO"/>
              <a:t>Høstmøte langrenn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F8BB9CE-6ABE-455B-844F-3D13297B0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078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33375"/>
            <a:ext cx="341471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forbundet.no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kiforbundet.no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hk@skiforbundet.n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9750" y="764705"/>
            <a:ext cx="8229600" cy="1728192"/>
          </a:xfrm>
        </p:spPr>
        <p:txBody>
          <a:bodyPr/>
          <a:lstStyle/>
          <a:p>
            <a:pPr eaLnBrk="1" hangingPunct="1"/>
            <a:r>
              <a:rPr lang="nb-NO" sz="5400" b="1" dirty="0"/>
              <a:t>Velkommen til</a:t>
            </a:r>
            <a:br>
              <a:rPr lang="nb-NO" sz="5400" b="1" dirty="0"/>
            </a:br>
            <a:r>
              <a:rPr lang="nb-NO" sz="5400" b="1" dirty="0"/>
              <a:t>høstmøte langrenn 2017</a:t>
            </a:r>
            <a:endParaRPr lang="en-US" sz="5400" b="1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FAA05C9-A967-46B0-97CA-7EAA4C16F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80677"/>
            <a:ext cx="2520280" cy="420046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43EFA3A-4347-46ED-9E66-0745940B6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060" y="2492897"/>
            <a:ext cx="3890207" cy="41882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/>
              <a:t>Tilbud for funksjonshemmede</a:t>
            </a: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dirty="0"/>
              <a:t>LK oppfordrer alle arrangører til å sette opp klasser for funksjonshemmede. Dette krever ikke nødvendigvis noe ekstra og eventuell tilpasning kan diskuteres med både TD og aktuell klubb som har slike løpere</a:t>
            </a:r>
          </a:p>
          <a:p>
            <a:pPr eaLnBrk="1" hangingPunct="1"/>
            <a:r>
              <a:rPr lang="nb-NO" dirty="0"/>
              <a:t>Noen FH klasser kan kreve litt tiltak med hensyn til løyper</a:t>
            </a:r>
          </a:p>
          <a:p>
            <a:pPr lvl="1" eaLnBrk="1" hangingPunct="1"/>
            <a:r>
              <a:rPr lang="nb-NO" dirty="0"/>
              <a:t>Profil, løypevalg</a:t>
            </a:r>
          </a:p>
          <a:p>
            <a:pPr lvl="1" eaLnBrk="1" hangingPunct="1"/>
            <a:r>
              <a:rPr lang="nb-NO" dirty="0"/>
              <a:t>Sporsetting</a:t>
            </a:r>
          </a:p>
          <a:p>
            <a:pPr eaLnBrk="1" hangingPunct="1"/>
            <a:r>
              <a:rPr lang="nb-NO" dirty="0"/>
              <a:t>KM skal ha FH klasser (individuelt)</a:t>
            </a:r>
          </a:p>
          <a:p>
            <a:pPr eaLnBrk="1" hangingPunct="1"/>
            <a:r>
              <a:rPr lang="nb-NO" dirty="0"/>
              <a:t>Noen renn burde kanskje markedsføres spesielt – her er det opp til aktuelle arrangører.</a:t>
            </a:r>
          </a:p>
          <a:p>
            <a:pPr eaLnBrk="1" hangingPunct="1"/>
            <a:r>
              <a:rPr lang="nb-NO" dirty="0"/>
              <a:t>Ta kontakt med TD / LK / kretsen ved eventuelle spørsmål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/>
              <a:t>TD</a:t>
            </a:r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nb-NO" dirty="0"/>
              <a:t>TD blir satt opp på alle renn innen 15. november.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b-NO" dirty="0"/>
              <a:t>Det er viktig at TD involveres og benyttes i planlegginga. Dette er med å på sikre gode renn.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b-NO" i="1" u="sng" dirty="0"/>
              <a:t>Arrangøren</a:t>
            </a:r>
            <a:r>
              <a:rPr lang="nb-NO" dirty="0"/>
              <a:t> har ansvar for å ta kontakt med TD for sitt renn.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b-NO" dirty="0"/>
              <a:t>TD har rett til dekning av reiseutgifter i forbindelse med rennet og arrangør skal også besørge mat.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b-NO" dirty="0"/>
              <a:t>Alle klubber som arrangerer renn skal ha minst en TD. Dette er nå under kraftig forbedring, men vi mangler fortsatt noen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b-NO" dirty="0"/>
              <a:t>Det burde settes opp 2 </a:t>
            </a:r>
            <a:r>
              <a:rPr lang="nb-NO" dirty="0" err="1"/>
              <a:t>TD’er</a:t>
            </a:r>
            <a:r>
              <a:rPr lang="nb-NO" dirty="0"/>
              <a:t> til KM og Nordea cup Stafett og sprint stafett.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nb-N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Kretslag TVSK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/>
              <a:t>Startet opp i våres/sommer</a:t>
            </a:r>
          </a:p>
          <a:p>
            <a:pPr eaLnBrk="1" hangingPunct="1">
              <a:defRPr/>
            </a:pPr>
            <a:r>
              <a:rPr lang="nb-NO" dirty="0"/>
              <a:t>Det er både sist års </a:t>
            </a:r>
            <a:r>
              <a:rPr lang="nb-NO" dirty="0" err="1"/>
              <a:t>Jr</a:t>
            </a:r>
            <a:r>
              <a:rPr lang="nb-NO" dirty="0"/>
              <a:t> og seniorer på teamet</a:t>
            </a:r>
          </a:p>
          <a:p>
            <a:pPr eaLnBrk="1" hangingPunct="1">
              <a:defRPr/>
            </a:pPr>
            <a:r>
              <a:rPr lang="nb-NO" dirty="0"/>
              <a:t>Søkt om og fått midler fra </a:t>
            </a:r>
            <a:r>
              <a:rPr lang="nb-NO" dirty="0" err="1"/>
              <a:t>stiuleringsfondet</a:t>
            </a:r>
            <a:endParaRPr lang="nb-NO" dirty="0"/>
          </a:p>
          <a:p>
            <a:pPr eaLnBrk="1" hangingPunct="1">
              <a:defRPr/>
            </a:pPr>
            <a:r>
              <a:rPr lang="nb-NO" dirty="0"/>
              <a:t>Det er solgt sponsor avtaler, </a:t>
            </a:r>
            <a:r>
              <a:rPr lang="nb-NO" dirty="0" err="1"/>
              <a:t>pt</a:t>
            </a:r>
            <a:r>
              <a:rPr lang="nb-NO" dirty="0"/>
              <a:t> 5 </a:t>
            </a:r>
            <a:r>
              <a:rPr lang="nb-NO" dirty="0" err="1"/>
              <a:t>stk</a:t>
            </a:r>
            <a:r>
              <a:rPr lang="nb-NO" dirty="0"/>
              <a:t> av 7500,- pr år x 2 år.</a:t>
            </a:r>
          </a:p>
          <a:p>
            <a:pPr eaLnBrk="1" hangingPunct="1">
              <a:defRPr/>
            </a:pPr>
            <a:r>
              <a:rPr lang="nb-NO" dirty="0"/>
              <a:t>Det skal til sammen være 4 samlinger, 1 gjenstår (08-12 nov)</a:t>
            </a:r>
          </a:p>
          <a:p>
            <a:pPr eaLnBrk="1" hangingPunct="1">
              <a:defRPr/>
            </a:pPr>
            <a:r>
              <a:rPr lang="nb-NO" dirty="0"/>
              <a:t>Det er 9 </a:t>
            </a:r>
            <a:r>
              <a:rPr lang="nb-NO" dirty="0" err="1"/>
              <a:t>stk</a:t>
            </a:r>
            <a:r>
              <a:rPr lang="nb-NO" dirty="0"/>
              <a:t> som faste med på teamet: 6 gutter/3 jenter </a:t>
            </a:r>
          </a:p>
          <a:p>
            <a:pPr eaLnBrk="1" hangingPunct="1">
              <a:defRPr/>
            </a:pPr>
            <a:r>
              <a:rPr lang="nb-NO" dirty="0"/>
              <a:t>Vi tilbyr fult smøre opplegg med krets(JR) og vi smører med Team Telemark på Sr.</a:t>
            </a:r>
          </a:p>
          <a:p>
            <a:pPr eaLnBrk="1" hangingPunct="1">
              <a:defRPr/>
            </a:pPr>
            <a:r>
              <a:rPr lang="nb-NO" dirty="0"/>
              <a:t>Alle deltakere betaler en egenandel.</a:t>
            </a:r>
          </a:p>
          <a:p>
            <a:pPr eaLnBrk="1" hangingPunct="1"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01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725488"/>
          </a:xfrm>
        </p:spPr>
        <p:txBody>
          <a:bodyPr/>
          <a:lstStyle/>
          <a:p>
            <a:pPr eaLnBrk="1" hangingPunct="1"/>
            <a:r>
              <a:rPr lang="nb-NO"/>
              <a:t>Opplegg for nasjonale renn</a:t>
            </a: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nb-NO" dirty="0"/>
              <a:t>Forhåndsinformasjon om overnattingssteder og opplegg ble sendt ut i begynnelsen av oktober, sent ute med overnatting fra skiforbundet er årsaken.</a:t>
            </a:r>
          </a:p>
          <a:p>
            <a:pPr eaLnBrk="1" hangingPunct="1"/>
            <a:r>
              <a:rPr lang="nb-NO" dirty="0"/>
              <a:t>Vi mangler info fra svært mange </a:t>
            </a:r>
            <a:r>
              <a:rPr lang="nb-NO" dirty="0" err="1"/>
              <a:t>pt</a:t>
            </a:r>
            <a:r>
              <a:rPr lang="nb-NO" dirty="0"/>
              <a:t>.</a:t>
            </a:r>
          </a:p>
          <a:p>
            <a:pPr eaLnBrk="1" hangingPunct="1"/>
            <a:r>
              <a:rPr lang="nb-NO" dirty="0"/>
              <a:t>Smøreopplegg følger samme mal som tidligere år.</a:t>
            </a:r>
          </a:p>
          <a:p>
            <a:pPr eaLnBrk="1" hangingPunct="1"/>
            <a:r>
              <a:rPr lang="nb-NO" dirty="0" err="1"/>
              <a:t>Skislip</a:t>
            </a:r>
            <a:r>
              <a:rPr lang="nb-NO" dirty="0"/>
              <a:t> skal hjelpe oss på </a:t>
            </a:r>
          </a:p>
          <a:p>
            <a:pPr lvl="1" eaLnBrk="1" hangingPunct="1"/>
            <a:r>
              <a:rPr lang="nb-NO" dirty="0"/>
              <a:t>Beitostølen(1-2-3) NC </a:t>
            </a:r>
            <a:r>
              <a:rPr lang="nb-NO" dirty="0" err="1"/>
              <a:t>Jr</a:t>
            </a:r>
            <a:endParaRPr lang="nb-NO" dirty="0"/>
          </a:p>
          <a:p>
            <a:pPr lvl="1" eaLnBrk="1" hangingPunct="1"/>
            <a:r>
              <a:rPr lang="nb-NO" dirty="0"/>
              <a:t>Holmenkollen (4-5-6)NC </a:t>
            </a:r>
            <a:r>
              <a:rPr lang="nb-NO" dirty="0" err="1"/>
              <a:t>Jr</a:t>
            </a:r>
            <a:endParaRPr lang="nb-NO" dirty="0"/>
          </a:p>
          <a:p>
            <a:pPr lvl="1" eaLnBrk="1" hangingPunct="1"/>
            <a:r>
              <a:rPr lang="nb-NO" dirty="0"/>
              <a:t>HLR </a:t>
            </a:r>
            <a:r>
              <a:rPr lang="nb-NO" dirty="0" err="1"/>
              <a:t>Lygna</a:t>
            </a:r>
            <a:endParaRPr lang="nb-NO" dirty="0"/>
          </a:p>
          <a:p>
            <a:pPr lvl="1" eaLnBrk="1" hangingPunct="1"/>
            <a:r>
              <a:rPr lang="nb-NO" dirty="0"/>
              <a:t>NM Steinkjer (7-8) NC </a:t>
            </a:r>
            <a:r>
              <a:rPr lang="nb-NO" dirty="0" err="1"/>
              <a:t>Jr</a:t>
            </a:r>
            <a:endParaRPr lang="nb-NO" dirty="0"/>
          </a:p>
          <a:p>
            <a:pPr lvl="1" eaLnBrk="1" hangingPunct="1"/>
            <a:r>
              <a:rPr lang="nb-NO" dirty="0"/>
              <a:t>NM del 2 Alta?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Statoil NC junior, Beito, 05-07.1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897437"/>
          </a:xfrm>
        </p:spPr>
        <p:txBody>
          <a:bodyPr/>
          <a:lstStyle/>
          <a:p>
            <a:pPr eaLnBrk="1" hangingPunct="1"/>
            <a:r>
              <a:rPr lang="nb-NO" dirty="0"/>
              <a:t>Overnatting på </a:t>
            </a:r>
            <a:r>
              <a:rPr lang="nb-NO" dirty="0" err="1"/>
              <a:t>Fjellstølen</a:t>
            </a:r>
            <a:r>
              <a:rPr lang="nb-NO" dirty="0"/>
              <a:t> og Stølstunet leiligheter, 5 minutter fra arena. Vi har reservert </a:t>
            </a:r>
            <a:r>
              <a:rPr lang="nb-NO" dirty="0" err="1"/>
              <a:t>ca</a:t>
            </a:r>
            <a:r>
              <a:rPr lang="nb-NO" dirty="0"/>
              <a:t> 73 plasser fra 04? Eller 05.1</a:t>
            </a:r>
          </a:p>
          <a:p>
            <a:pPr lvl="1" eaLnBrk="1" hangingPunct="1"/>
            <a:r>
              <a:rPr lang="nb-NO" dirty="0"/>
              <a:t>Fullpensjon ca. 900,-/døgn i dobbeltrom/leilighet</a:t>
            </a:r>
          </a:p>
          <a:p>
            <a:pPr lvl="1" eaLnBrk="1" hangingPunct="1"/>
            <a:r>
              <a:rPr lang="nb-NO" dirty="0"/>
              <a:t>Frokost, matpakke, middag og kveldsmat</a:t>
            </a:r>
          </a:p>
          <a:p>
            <a:pPr eaLnBrk="1" hangingPunct="1"/>
            <a:r>
              <a:rPr lang="nb-NO" dirty="0"/>
              <a:t>Per nå er vi ca. 60 forhåndspåmeldte</a:t>
            </a:r>
          </a:p>
          <a:p>
            <a:pPr eaLnBrk="1" hangingPunct="1"/>
            <a:r>
              <a:rPr lang="nb-NO" dirty="0"/>
              <a:t>Smøreboder blir bestilt</a:t>
            </a:r>
          </a:p>
          <a:p>
            <a:pPr eaLnBrk="1" hangingPunct="1"/>
            <a:r>
              <a:rPr lang="nb-NO" dirty="0"/>
              <a:t>Kretsens ledere:</a:t>
            </a:r>
          </a:p>
          <a:p>
            <a:pPr lvl="1" eaLnBrk="1" hangingPunct="1"/>
            <a:r>
              <a:rPr lang="nb-NO" dirty="0"/>
              <a:t>Lagleder:			Simen Furnes</a:t>
            </a:r>
          </a:p>
          <a:p>
            <a:pPr lvl="1" eaLnBrk="1" hangingPunct="1"/>
            <a:r>
              <a:rPr lang="nb-NO" dirty="0"/>
              <a:t>Sekunderingsleder: 	Simen Furnes</a:t>
            </a:r>
          </a:p>
          <a:p>
            <a:pPr lvl="1" eaLnBrk="1" hangingPunct="1"/>
            <a:r>
              <a:rPr lang="nb-NO" dirty="0"/>
              <a:t>Smøresjef:		Per Olav Hoff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Statoil NC jr., Kollen, 16-18.2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897437"/>
          </a:xfrm>
        </p:spPr>
        <p:txBody>
          <a:bodyPr/>
          <a:lstStyle/>
          <a:p>
            <a:pPr eaLnBrk="1" hangingPunct="1"/>
            <a:r>
              <a:rPr lang="nb-NO" dirty="0"/>
              <a:t>Overnatting på Scandic Fornebu. Reiseavstand ca. 20 minutter fra arena. Vi har reservert rom fra 14.2 til 18.2</a:t>
            </a:r>
          </a:p>
          <a:p>
            <a:pPr lvl="1" eaLnBrk="1" hangingPunct="1"/>
            <a:r>
              <a:rPr lang="nb-NO" dirty="0"/>
              <a:t>Fullpensjon ca. 1080,-/døgn i dobbeltrom(Frokost/Matpakke/Middag/kvelds og kornbuffet)</a:t>
            </a:r>
          </a:p>
          <a:p>
            <a:pPr lvl="1" eaLnBrk="1" hangingPunct="1"/>
            <a:r>
              <a:rPr lang="nb-NO" dirty="0"/>
              <a:t>Fullpensjon singel rom 1350,-/døgn.</a:t>
            </a:r>
          </a:p>
          <a:p>
            <a:pPr eaLnBrk="1" hangingPunct="1"/>
            <a:r>
              <a:rPr lang="nb-NO" dirty="0"/>
              <a:t>Per nå er vi ca. 40 forhåndspåmeldte</a:t>
            </a:r>
          </a:p>
          <a:p>
            <a:pPr eaLnBrk="1" hangingPunct="1"/>
            <a:r>
              <a:rPr lang="nb-NO" dirty="0"/>
              <a:t>Smøreboder blir bestilt</a:t>
            </a:r>
          </a:p>
          <a:p>
            <a:pPr eaLnBrk="1" hangingPunct="1"/>
            <a:r>
              <a:rPr lang="nb-NO" dirty="0"/>
              <a:t>Kretsens ledere:</a:t>
            </a:r>
          </a:p>
          <a:p>
            <a:pPr lvl="1" eaLnBrk="1" hangingPunct="1"/>
            <a:r>
              <a:rPr lang="nb-NO" dirty="0"/>
              <a:t>Lagleder:			Simen Furnes/(Anette påmelding)</a:t>
            </a:r>
          </a:p>
          <a:p>
            <a:pPr lvl="1" eaLnBrk="1" hangingPunct="1"/>
            <a:r>
              <a:rPr lang="nb-NO" dirty="0"/>
              <a:t>Sekunderingsleder: 	Simen Furnes</a:t>
            </a:r>
          </a:p>
          <a:p>
            <a:pPr lvl="1" eaLnBrk="1" hangingPunct="1"/>
            <a:r>
              <a:rPr lang="nb-NO" dirty="0"/>
              <a:t>Smøresjef:		Per Olav Hoff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507288" cy="725488"/>
          </a:xfrm>
        </p:spPr>
        <p:txBody>
          <a:bodyPr/>
          <a:lstStyle/>
          <a:p>
            <a:pPr eaLnBrk="1" hangingPunct="1"/>
            <a:r>
              <a:rPr lang="nb-NO" dirty="0"/>
              <a:t>Hovedlandsrennet </a:t>
            </a:r>
            <a:r>
              <a:rPr lang="nb-NO" dirty="0" err="1"/>
              <a:t>Lygna</a:t>
            </a:r>
            <a:r>
              <a:rPr lang="nb-NO" dirty="0"/>
              <a:t>, 22-25.3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897437"/>
          </a:xfrm>
        </p:spPr>
        <p:txBody>
          <a:bodyPr/>
          <a:lstStyle/>
          <a:p>
            <a:pPr eaLnBrk="1" hangingPunct="1"/>
            <a:r>
              <a:rPr lang="nb-NO" dirty="0"/>
              <a:t>Det er bestilt rom på </a:t>
            </a:r>
            <a:r>
              <a:rPr lang="nb-NO" dirty="0" err="1"/>
              <a:t>Quality</a:t>
            </a:r>
            <a:r>
              <a:rPr lang="nb-NO" dirty="0"/>
              <a:t> hotel Strand i Gjøvik</a:t>
            </a:r>
          </a:p>
          <a:p>
            <a:pPr eaLnBrk="1" hangingPunct="1"/>
            <a:r>
              <a:rPr lang="nb-NO" dirty="0"/>
              <a:t>Pris 825,- pr pers,- i dobbelt rom med FP</a:t>
            </a:r>
          </a:p>
          <a:p>
            <a:pPr eaLnBrk="1" hangingPunct="1"/>
            <a:r>
              <a:rPr lang="nb-NO" dirty="0"/>
              <a:t>Pt er vi 25 påmeldte</a:t>
            </a:r>
          </a:p>
          <a:p>
            <a:pPr eaLnBrk="1" hangingPunct="1"/>
            <a:endParaRPr lang="nb-NO" dirty="0"/>
          </a:p>
          <a:p>
            <a:pPr eaLnBrk="1" hangingPunct="1"/>
            <a:r>
              <a:rPr lang="nb-NO" dirty="0"/>
              <a:t>Smøreboder blir bestilt</a:t>
            </a:r>
          </a:p>
          <a:p>
            <a:pPr eaLnBrk="1" hangingPunct="1"/>
            <a:r>
              <a:rPr lang="nb-NO" dirty="0"/>
              <a:t>Kretsens ledere:</a:t>
            </a:r>
          </a:p>
          <a:p>
            <a:pPr lvl="1" eaLnBrk="1" hangingPunct="1"/>
            <a:r>
              <a:rPr lang="nb-NO" dirty="0"/>
              <a:t>Lagleder:			Birger Hage Gunnerød og Mikkel </a:t>
            </a:r>
            <a:r>
              <a:rPr lang="nb-NO" dirty="0" err="1"/>
              <a:t>Vadder</a:t>
            </a:r>
            <a:endParaRPr lang="nb-NO" dirty="0"/>
          </a:p>
          <a:p>
            <a:pPr lvl="1" eaLnBrk="1" hangingPunct="1"/>
            <a:r>
              <a:rPr lang="nb-NO" dirty="0"/>
              <a:t>Sekunderingsleder: 	??</a:t>
            </a:r>
          </a:p>
          <a:p>
            <a:pPr lvl="1" eaLnBrk="1" hangingPunct="1"/>
            <a:r>
              <a:rPr lang="nb-NO" dirty="0"/>
              <a:t>Smøresjef:		Per Olav Hoff</a:t>
            </a:r>
          </a:p>
          <a:p>
            <a:pPr lvl="1" eaLnBrk="1" hangingPunct="1"/>
            <a:endParaRPr lang="nb-NO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NM junior, Steinkjer, 01-04.3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897437"/>
          </a:xfrm>
        </p:spPr>
        <p:txBody>
          <a:bodyPr/>
          <a:lstStyle/>
          <a:p>
            <a:pPr eaLnBrk="1" hangingPunct="1"/>
            <a:r>
              <a:rPr lang="nb-NO" dirty="0"/>
              <a:t>Overnatting på </a:t>
            </a:r>
            <a:r>
              <a:rPr lang="nb-NO" dirty="0" err="1"/>
              <a:t>Quality</a:t>
            </a:r>
            <a:r>
              <a:rPr lang="nb-NO" dirty="0"/>
              <a:t> Grand hotell Steinkjer. Vi har 73 rom og er vel den kretsen som er mest heldige med tildeling(men dyrt).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nb-NO" sz="2400" dirty="0"/>
              <a:t>Pris Singel: 1650,-Full pensjon (F/MP/BU/KO)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nb-NO" sz="2400" dirty="0"/>
              <a:t>Pris dobbel: 1350,-(F/MP/BU/KO)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nb-NO" sz="2400" dirty="0"/>
              <a:t>Pris trippel: 1150,-(F/MP/BU/KO)</a:t>
            </a:r>
            <a:endParaRPr lang="nb-NO" dirty="0"/>
          </a:p>
          <a:p>
            <a:pPr eaLnBrk="1" hangingPunct="1"/>
            <a:r>
              <a:rPr lang="nb-NO" dirty="0"/>
              <a:t>Det er per nå 93 påmeldte</a:t>
            </a:r>
          </a:p>
          <a:p>
            <a:pPr eaLnBrk="1" hangingPunct="1"/>
            <a:r>
              <a:rPr lang="nb-NO" dirty="0"/>
              <a:t>Smøreboder blir bestilt</a:t>
            </a:r>
          </a:p>
          <a:p>
            <a:pPr eaLnBrk="1" hangingPunct="1"/>
            <a:r>
              <a:rPr lang="nb-NO" dirty="0"/>
              <a:t>Kretsens ledere:</a:t>
            </a:r>
          </a:p>
          <a:p>
            <a:pPr lvl="1" eaLnBrk="1" hangingPunct="1"/>
            <a:r>
              <a:rPr lang="nb-NO" dirty="0"/>
              <a:t>Lagleder:			Simen Furnes(Erik tar påmeldinger)</a:t>
            </a:r>
          </a:p>
          <a:p>
            <a:pPr lvl="1" eaLnBrk="1" hangingPunct="1"/>
            <a:r>
              <a:rPr lang="nb-NO" dirty="0"/>
              <a:t>Sekunderingsleder: 	Simen</a:t>
            </a:r>
          </a:p>
          <a:p>
            <a:pPr lvl="1" eaLnBrk="1" hangingPunct="1"/>
            <a:r>
              <a:rPr lang="nb-NO" dirty="0"/>
              <a:t>Smøresjef:		Per Olav Hoff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NM del II, Alta, 05-08.4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897437"/>
          </a:xfrm>
        </p:spPr>
        <p:txBody>
          <a:bodyPr/>
          <a:lstStyle/>
          <a:p>
            <a:pPr eaLnBrk="1" hangingPunct="1"/>
            <a:r>
              <a:rPr lang="nb-NO" dirty="0"/>
              <a:t>Overnatting bestilles ikke, dette </a:t>
            </a:r>
            <a:r>
              <a:rPr lang="nb-NO" dirty="0" err="1"/>
              <a:t>pga</a:t>
            </a:r>
            <a:r>
              <a:rPr lang="nb-NO" dirty="0"/>
              <a:t> usikkerhet rundt hvor mange deltakere. </a:t>
            </a:r>
          </a:p>
          <a:p>
            <a:pPr eaLnBrk="1" hangingPunct="1"/>
            <a:r>
              <a:rPr lang="nb-NO" dirty="0"/>
              <a:t>Husk å bestille fly for de av dere som mener dere skal oppover</a:t>
            </a:r>
          </a:p>
          <a:p>
            <a:pPr eaLnBrk="1" hangingPunct="1"/>
            <a:r>
              <a:rPr lang="nb-NO" dirty="0"/>
              <a:t>Det er ca. xx forhåndspåmeldte</a:t>
            </a:r>
          </a:p>
          <a:p>
            <a:pPr eaLnBrk="1" hangingPunct="1"/>
            <a:r>
              <a:rPr lang="nb-NO" dirty="0"/>
              <a:t>Smøreboder blir bestilt</a:t>
            </a:r>
          </a:p>
          <a:p>
            <a:pPr eaLnBrk="1" hangingPunct="1"/>
            <a:r>
              <a:rPr lang="nb-NO" dirty="0"/>
              <a:t>Kretsens ledere:</a:t>
            </a:r>
          </a:p>
          <a:p>
            <a:pPr lvl="1" eaLnBrk="1" hangingPunct="1"/>
            <a:r>
              <a:rPr lang="nb-NO" dirty="0"/>
              <a:t>Lagleder:			Erik Christoffersen </a:t>
            </a:r>
          </a:p>
          <a:p>
            <a:pPr lvl="1" eaLnBrk="1" hangingPunct="1"/>
            <a:r>
              <a:rPr lang="nb-NO" dirty="0"/>
              <a:t>Sekunderingsleder:		??</a:t>
            </a:r>
          </a:p>
          <a:p>
            <a:pPr lvl="1" eaLnBrk="1" hangingPunct="1"/>
            <a:r>
              <a:rPr lang="nb-NO" dirty="0"/>
              <a:t>Smøresjef:		Gjermund Knotten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90538" y="692150"/>
            <a:ext cx="8229600" cy="725488"/>
          </a:xfrm>
        </p:spPr>
        <p:txBody>
          <a:bodyPr/>
          <a:lstStyle/>
          <a:p>
            <a:pPr eaLnBrk="1" hangingPunct="1"/>
            <a:r>
              <a:rPr lang="nb-NO"/>
              <a:t>Andre renn</a:t>
            </a:r>
            <a:endParaRPr 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nb-NO" dirty="0"/>
              <a:t>Ungdomsstafetten, Holmenkollen, </a:t>
            </a:r>
            <a:r>
              <a:rPr lang="nb-NO" dirty="0">
                <a:solidFill>
                  <a:srgbClr val="FF0000"/>
                </a:solidFill>
              </a:rPr>
              <a:t>11.03.2018</a:t>
            </a:r>
          </a:p>
          <a:p>
            <a:pPr lvl="1" eaLnBrk="1" hangingPunct="1"/>
            <a:r>
              <a:rPr lang="nb-NO" dirty="0"/>
              <a:t>Eget opplegg for uttatte løpere</a:t>
            </a:r>
          </a:p>
          <a:p>
            <a:pPr lvl="1" eaLnBrk="1" hangingPunct="1"/>
            <a:r>
              <a:rPr lang="nb-NO" dirty="0"/>
              <a:t>Lagleder:  Forslag fra LK : Einar Aabrekk (også i 17)</a:t>
            </a:r>
          </a:p>
          <a:p>
            <a:pPr eaLnBrk="1" hangingPunct="1"/>
            <a:r>
              <a:rPr lang="nb-NO" dirty="0"/>
              <a:t>Sesongåpning Beitostølen, 17.-19.11.2017</a:t>
            </a:r>
          </a:p>
          <a:p>
            <a:pPr lvl="1" eaLnBrk="1" hangingPunct="1"/>
            <a:r>
              <a:rPr lang="nb-NO" dirty="0"/>
              <a:t>Ikke noe kretsopplegg, men smøreboder kan bestilles</a:t>
            </a:r>
          </a:p>
          <a:p>
            <a:pPr eaLnBrk="1" hangingPunct="1"/>
            <a:r>
              <a:rPr lang="nb-NO" dirty="0"/>
              <a:t>BUL Sprinten, Gålå, 24.11.-26.11.2017</a:t>
            </a:r>
          </a:p>
          <a:p>
            <a:pPr lvl="1" eaLnBrk="1" hangingPunct="1"/>
            <a:r>
              <a:rPr lang="nb-NO" dirty="0"/>
              <a:t>Plass til smørevogn bestilt, mulighet for assistanse til smøring</a:t>
            </a:r>
          </a:p>
          <a:p>
            <a:pPr eaLnBrk="1" hangingPunct="1"/>
            <a:r>
              <a:rPr lang="nb-NO" dirty="0"/>
              <a:t>VM mønstring </a:t>
            </a:r>
            <a:r>
              <a:rPr lang="nb-NO" dirty="0" err="1"/>
              <a:t>jr</a:t>
            </a:r>
            <a:r>
              <a:rPr lang="nb-NO" dirty="0"/>
              <a:t>, </a:t>
            </a:r>
            <a:r>
              <a:rPr lang="nb-NO" dirty="0" err="1"/>
              <a:t>Natrudstilen</a:t>
            </a:r>
            <a:r>
              <a:rPr lang="nb-NO" dirty="0"/>
              <a:t>, 08.12.-10.12. Ikke noe opplegg</a:t>
            </a:r>
          </a:p>
          <a:p>
            <a:pPr eaLnBrk="1" hangingPunct="1"/>
            <a:r>
              <a:rPr lang="nb-NO" dirty="0"/>
              <a:t>NM Senior, Gåsbu, 11.1-14.1.2018</a:t>
            </a:r>
          </a:p>
          <a:p>
            <a:pPr lvl="1" eaLnBrk="1" hangingPunct="1"/>
            <a:r>
              <a:rPr lang="nb-NO" dirty="0"/>
              <a:t>Ingen overnatting bestilt</a:t>
            </a:r>
          </a:p>
          <a:p>
            <a:pPr lvl="1" eaLnBrk="1" hangingPunct="1"/>
            <a:r>
              <a:rPr lang="nb-NO" dirty="0"/>
              <a:t>Ikke noe smøreopplegg, men smøreboder kan bestilles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Høstmøte langrenn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b="1" dirty="0"/>
              <a:t>Agenda </a:t>
            </a:r>
            <a:r>
              <a:rPr lang="nb-NO" b="1" dirty="0" err="1"/>
              <a:t>informasjonssaker</a:t>
            </a:r>
            <a:r>
              <a:rPr lang="nb-NO" b="1" dirty="0"/>
              <a:t>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Kort presentasjon av LK for 2017/2018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Terminliste TVSK 2017/2018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Nordea TV-Cup 2017/2018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Kretslag Telemark og Vestfold skikrets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Opplegg for nasjonale renn 2017/2018, grupper å følge.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Opplegg for bestilling av overnatting på nasjonale renn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Diverse informasjon fra forbundet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Team Veidekke Oslofjord, Team Telemark</a:t>
            </a:r>
          </a:p>
          <a:p>
            <a:pPr marL="0" indent="0">
              <a:buFont typeface="Arial" charset="0"/>
              <a:buNone/>
              <a:defRPr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b="1" dirty="0"/>
              <a:t>Agenda diskusjonssaker: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Opplegg for smøring på nasjonale renn kommende sesonger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 err="1"/>
              <a:t>Regionssamlinger</a:t>
            </a:r>
            <a:r>
              <a:rPr lang="nb-NO" dirty="0"/>
              <a:t> – 13-16, junior – regi Team Veidekke Oslofjord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Stakefrie soner, «smugskøyting» og fluor saken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725488"/>
          </a:xfrm>
        </p:spPr>
        <p:txBody>
          <a:bodyPr/>
          <a:lstStyle/>
          <a:p>
            <a:pPr eaLnBrk="1" hangingPunct="1"/>
            <a:r>
              <a:rPr lang="nb-NO"/>
              <a:t>Ansvar for regninger etc.</a:t>
            </a:r>
            <a:endParaRPr lang="en-US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nb-NO" dirty="0"/>
              <a:t>Alle hotellbestillinger er gjort gjennom TVSK og dersom noen «stikker av» fra regninga er det kretsen som må gjøre opp</a:t>
            </a:r>
          </a:p>
          <a:p>
            <a:pPr eaLnBrk="1" hangingPunct="1"/>
            <a:r>
              <a:rPr lang="nb-NO" dirty="0"/>
              <a:t>Klubbene vil bli fakturert dette i ettertid, så det beste er å gjøre opp med hotellet før en drar</a:t>
            </a:r>
          </a:p>
          <a:p>
            <a:pPr eaLnBrk="1" hangingPunct="1"/>
            <a:r>
              <a:rPr lang="nb-NO" dirty="0"/>
              <a:t>Dersom løpere/ledere melder avbud i siste liten og ikke ønsker å bruke rommet, vil de uansett bli ansvarlig for regninga (så framt ikke rommet kan overtas av andre)Viktig at hver og en da benytter seg av reiseforsikring.</a:t>
            </a:r>
          </a:p>
          <a:p>
            <a:pPr eaLnBrk="1" hangingPunct="1"/>
            <a:r>
              <a:rPr lang="nb-NO" dirty="0"/>
              <a:t>Siste frist på avbestilling av rom er normalt ca. en til to uker før ankomst, </a:t>
            </a:r>
            <a:r>
              <a:rPr lang="nb-NO" dirty="0">
                <a:solidFill>
                  <a:srgbClr val="FF0000"/>
                </a:solidFill>
              </a:rPr>
              <a:t>etter dette benyttes reiseforsikring, krets blir belastet.</a:t>
            </a:r>
          </a:p>
          <a:p>
            <a:pPr eaLnBrk="1" hangingPunct="1"/>
            <a:r>
              <a:rPr lang="nb-NO" dirty="0"/>
              <a:t>Denne sesongen vil overnatting for nesten alle renn bli fakturert fra kretsen.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725488"/>
          </a:xfrm>
        </p:spPr>
        <p:txBody>
          <a:bodyPr/>
          <a:lstStyle/>
          <a:p>
            <a:pPr eaLnBrk="1" hangingPunct="1"/>
            <a:r>
              <a:rPr lang="nb-NO"/>
              <a:t>Uttakingskriterier stafetter</a:t>
            </a:r>
            <a:endParaRPr lang="en-US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nb-NO" dirty="0"/>
              <a:t>Uttakingskriterier Hovedlandsrennet:</a:t>
            </a:r>
          </a:p>
          <a:p>
            <a:pPr lvl="1" eaLnBrk="1" hangingPunct="1"/>
            <a:r>
              <a:rPr lang="nb-NO" dirty="0"/>
              <a:t>Beste plassering i uttakingsrenn</a:t>
            </a:r>
          </a:p>
          <a:p>
            <a:pPr lvl="1" eaLnBrk="1" hangingPunct="1"/>
            <a:r>
              <a:rPr lang="nb-NO" dirty="0"/>
              <a:t>Skjønn i forbindelse med vurdering av stilart</a:t>
            </a:r>
          </a:p>
          <a:p>
            <a:pPr marL="457200" lvl="1" indent="0" eaLnBrk="1" hangingPunct="1">
              <a:buNone/>
            </a:pPr>
            <a:endParaRPr lang="nb-NO" dirty="0"/>
          </a:p>
          <a:p>
            <a:pPr eaLnBrk="1" hangingPunct="1"/>
            <a:r>
              <a:rPr lang="nb-NO" dirty="0"/>
              <a:t>Uttakingskriterier Ungdomsstafetten:</a:t>
            </a:r>
          </a:p>
          <a:p>
            <a:pPr lvl="1" eaLnBrk="1" hangingPunct="1"/>
            <a:r>
              <a:rPr lang="nb-NO" dirty="0"/>
              <a:t>Beste plassering i uttakingsrenn</a:t>
            </a:r>
          </a:p>
          <a:p>
            <a:pPr marL="457200" lvl="1" indent="0" eaLnBrk="1" hangingPunct="1">
              <a:buNone/>
            </a:pPr>
            <a:endParaRPr lang="nb-NO" dirty="0"/>
          </a:p>
          <a:p>
            <a:pPr eaLnBrk="1" hangingPunct="1"/>
            <a:r>
              <a:rPr lang="nb-NO" dirty="0"/>
              <a:t>Uttakingskriterier NM junior:</a:t>
            </a:r>
          </a:p>
          <a:p>
            <a:pPr lvl="1" eaLnBrk="1" hangingPunct="1"/>
            <a:r>
              <a:rPr lang="nb-NO" dirty="0"/>
              <a:t>Beste plassering i uttakingsrenn</a:t>
            </a:r>
          </a:p>
          <a:p>
            <a:pPr lvl="1" eaLnBrk="1" hangingPunct="1"/>
            <a:r>
              <a:rPr lang="nb-NO" dirty="0"/>
              <a:t>Skjønn, primært ved vurdering av stilart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725488"/>
          </a:xfrm>
        </p:spPr>
        <p:txBody>
          <a:bodyPr/>
          <a:lstStyle/>
          <a:p>
            <a:pPr eaLnBrk="1" hangingPunct="1"/>
            <a:r>
              <a:rPr lang="nb-NO" dirty="0"/>
              <a:t>Uttakingsrenn stafetter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8313" y="14176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nb-NO" dirty="0"/>
              <a:t>Hovedlandsrennet, 23.2.2018 (KKFF)</a:t>
            </a:r>
          </a:p>
          <a:p>
            <a:pPr marL="857250" lvl="1" indent="-457200">
              <a:buFont typeface="+mj-lt"/>
              <a:buAutoNum type="arabicPeriod"/>
            </a:pPr>
            <a:r>
              <a:rPr lang="nb-NO" dirty="0"/>
              <a:t>Fristil: </a:t>
            </a:r>
            <a:r>
              <a:rPr lang="nb-NO" dirty="0">
                <a:solidFill>
                  <a:srgbClr val="FF0000"/>
                </a:solidFill>
              </a:rPr>
              <a:t>Høydalsmo KM</a:t>
            </a:r>
          </a:p>
          <a:p>
            <a:pPr marL="857250" lvl="1" indent="-457200">
              <a:buFont typeface="+mj-lt"/>
              <a:buAutoNum type="arabicPeriod"/>
            </a:pPr>
            <a:r>
              <a:rPr lang="nb-NO" dirty="0"/>
              <a:t>Klassisk: </a:t>
            </a:r>
            <a:r>
              <a:rPr lang="nb-NO" dirty="0">
                <a:solidFill>
                  <a:srgbClr val="FF0000"/>
                </a:solidFill>
              </a:rPr>
              <a:t>HL 23.03</a:t>
            </a:r>
          </a:p>
          <a:p>
            <a:pPr marL="857250" lvl="1" indent="-457200">
              <a:buFont typeface="+mj-lt"/>
              <a:buAutoNum type="arabicPeriod"/>
            </a:pPr>
            <a:r>
              <a:rPr lang="nb-NO" dirty="0"/>
              <a:t>4 første lag blir satt; resten trekkes, Jente; 3 første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nb-NO" dirty="0"/>
              <a:t>Ungdommens Holmenkollrenn, 3.2.2018 (KKKK)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?????????</a:t>
            </a:r>
            <a:endParaRPr lang="en-GB" dirty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nb-NO" dirty="0"/>
              <a:t>NM junior, 04.3.2018 (KKFF)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NM Junior Klassisk (02.03) </a:t>
            </a:r>
          </a:p>
          <a:p>
            <a:pPr marL="457200" lvl="1" indent="0">
              <a:buNone/>
            </a:pPr>
            <a:r>
              <a:rPr lang="nb-NO" dirty="0"/>
              <a:t>1.	NM Junior Fristil (03.03)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725488"/>
          </a:xfrm>
        </p:spPr>
        <p:txBody>
          <a:bodyPr/>
          <a:lstStyle/>
          <a:p>
            <a:pPr eaLnBrk="1" hangingPunct="1"/>
            <a:r>
              <a:rPr lang="nb-NO"/>
              <a:t>UK</a:t>
            </a:r>
            <a:endParaRPr lang="en-US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nb-NO" dirty="0"/>
              <a:t>NM junior, 04.3.2018 (KKFF)</a:t>
            </a:r>
          </a:p>
          <a:p>
            <a:pPr lvl="1" eaLnBrk="1" hangingPunct="1"/>
            <a:r>
              <a:rPr lang="nb-NO" dirty="0"/>
              <a:t>Simen Furnes (Lagleder)</a:t>
            </a:r>
          </a:p>
          <a:p>
            <a:pPr lvl="1" eaLnBrk="1" hangingPunct="1"/>
            <a:r>
              <a:rPr lang="nb-NO" dirty="0">
                <a:solidFill>
                  <a:srgbClr val="000000"/>
                </a:solidFill>
              </a:rPr>
              <a:t>Anette Sjøboden</a:t>
            </a:r>
          </a:p>
          <a:p>
            <a:pPr lvl="1" eaLnBrk="1" hangingPunct="1"/>
            <a:r>
              <a:rPr lang="nb-NO" dirty="0">
                <a:solidFill>
                  <a:srgbClr val="FF0000"/>
                </a:solidFill>
              </a:rPr>
              <a:t>Bestemmes av Simen før avreise</a:t>
            </a:r>
          </a:p>
          <a:p>
            <a:pPr eaLnBrk="1" hangingPunct="1"/>
            <a:r>
              <a:rPr lang="nb-NO" dirty="0"/>
              <a:t>Hovedlandsrennet, 2.3.2015 (KKFF)</a:t>
            </a:r>
          </a:p>
          <a:p>
            <a:pPr lvl="1" eaLnBrk="1" hangingPunct="1"/>
            <a:r>
              <a:rPr lang="nb-NO" dirty="0"/>
              <a:t>Birger og Mikkel i fellesskap (Lagleder)</a:t>
            </a:r>
          </a:p>
          <a:p>
            <a:pPr lvl="1" eaLnBrk="1" hangingPunct="1"/>
            <a:r>
              <a:rPr lang="nb-NO" dirty="0">
                <a:solidFill>
                  <a:srgbClr val="000000"/>
                </a:solidFill>
              </a:rPr>
              <a:t>Jon Erik Knotten/</a:t>
            </a:r>
            <a:r>
              <a:rPr lang="nb-NO" dirty="0">
                <a:solidFill>
                  <a:srgbClr val="FF0000"/>
                </a:solidFill>
              </a:rPr>
              <a:t> Einar Aabrekk</a:t>
            </a:r>
          </a:p>
          <a:p>
            <a:pPr lvl="1" eaLnBrk="1" hangingPunct="1"/>
            <a:r>
              <a:rPr lang="nb-NO" dirty="0">
                <a:solidFill>
                  <a:srgbClr val="000000"/>
                </a:solidFill>
              </a:rPr>
              <a:t>Gyri </a:t>
            </a:r>
            <a:r>
              <a:rPr lang="nb-NO" dirty="0" err="1">
                <a:solidFill>
                  <a:srgbClr val="000000"/>
                </a:solidFill>
              </a:rPr>
              <a:t>Hokksrud</a:t>
            </a:r>
            <a:r>
              <a:rPr lang="nb-NO" dirty="0">
                <a:solidFill>
                  <a:srgbClr val="000000"/>
                </a:solidFill>
              </a:rPr>
              <a:t> Myhre</a:t>
            </a:r>
          </a:p>
          <a:p>
            <a:pPr eaLnBrk="1" hangingPunct="1"/>
            <a:r>
              <a:rPr lang="nb-NO" dirty="0">
                <a:solidFill>
                  <a:srgbClr val="FF0000"/>
                </a:solidFill>
              </a:rPr>
              <a:t>Ungdommens Holmenkollrenn 03.02.18 </a:t>
            </a:r>
          </a:p>
          <a:p>
            <a:pPr eaLnBrk="1" hangingPunct="1"/>
            <a:r>
              <a:rPr lang="nb-NO" dirty="0"/>
              <a:t>Ungdomsstafetten , 11.03.18 (</a:t>
            </a:r>
            <a:r>
              <a:rPr lang="nb-NO" dirty="0">
                <a:solidFill>
                  <a:srgbClr val="FF0000"/>
                </a:solidFill>
              </a:rPr>
              <a:t>FFFF</a:t>
            </a:r>
            <a:r>
              <a:rPr lang="nb-NO" dirty="0"/>
              <a:t>)</a:t>
            </a:r>
          </a:p>
          <a:p>
            <a:pPr lvl="1" eaLnBrk="1" hangingPunct="1"/>
            <a:r>
              <a:rPr lang="nb-NO" dirty="0"/>
              <a:t>Einar Aabrekk (lagleder)</a:t>
            </a:r>
          </a:p>
          <a:p>
            <a:pPr lvl="1" eaLnBrk="1" hangingPunct="1"/>
            <a:r>
              <a:rPr lang="nb-NO" dirty="0">
                <a:solidFill>
                  <a:srgbClr val="FF0000"/>
                </a:solidFill>
              </a:rPr>
              <a:t>Per Kristian Hegg</a:t>
            </a:r>
          </a:p>
          <a:p>
            <a:pPr marL="457200" lvl="1" indent="0" eaLnBrk="1" hangingPunct="1">
              <a:buNone/>
            </a:pPr>
            <a:endParaRPr lang="nb-N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68313" y="557213"/>
            <a:ext cx="8229600" cy="725487"/>
          </a:xfrm>
        </p:spPr>
        <p:txBody>
          <a:bodyPr/>
          <a:lstStyle/>
          <a:p>
            <a:pPr eaLnBrk="1" hangingPunct="1"/>
            <a:r>
              <a:rPr lang="nb-NO"/>
              <a:t>Informasjon fra forbundet</a:t>
            </a:r>
            <a:endParaRPr lang="en-US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3959225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b-NO" dirty="0">
                <a:hlinkClick r:id="rId2"/>
              </a:rPr>
              <a:t>www.skiforbundet.no</a:t>
            </a:r>
            <a:endParaRPr lang="nb-NO" dirty="0"/>
          </a:p>
          <a:p>
            <a:pPr marL="0" indent="0" eaLnBrk="1" hangingPunct="1">
              <a:buNone/>
            </a:pPr>
            <a:endParaRPr lang="nb-NO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68313" y="557213"/>
            <a:ext cx="8229600" cy="725487"/>
          </a:xfrm>
        </p:spPr>
        <p:txBody>
          <a:bodyPr/>
          <a:lstStyle/>
          <a:p>
            <a:pPr eaLnBrk="1" hangingPunct="1"/>
            <a:r>
              <a:rPr lang="nb-NO"/>
              <a:t>Annet fra forbundets høstmøte</a:t>
            </a:r>
            <a:endParaRPr lang="en-US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7775575" cy="4525962"/>
          </a:xfrm>
        </p:spPr>
        <p:txBody>
          <a:bodyPr/>
          <a:lstStyle/>
          <a:p>
            <a:pPr eaLnBrk="1" hangingPunct="1">
              <a:defRPr/>
            </a:pPr>
            <a:r>
              <a:rPr lang="nb-NO" dirty="0"/>
              <a:t>Helsesertifikat for utøvere som tas ut til representasjon</a:t>
            </a:r>
          </a:p>
          <a:p>
            <a:pPr eaLnBrk="1" hangingPunct="1">
              <a:defRPr/>
            </a:pPr>
            <a:endParaRPr lang="nb-NO" dirty="0"/>
          </a:p>
          <a:p>
            <a:pPr eaLnBrk="1" hangingPunct="1">
              <a:defRPr/>
            </a:pPr>
            <a:r>
              <a:rPr lang="nb-NO" dirty="0"/>
              <a:t>Sesonginformasjoner</a:t>
            </a:r>
          </a:p>
          <a:p>
            <a:pPr eaLnBrk="1" hangingPunct="1">
              <a:defRPr/>
            </a:pPr>
            <a:endParaRPr lang="nb-NO" dirty="0"/>
          </a:p>
          <a:p>
            <a:pPr eaLnBrk="1" hangingPunct="1">
              <a:defRPr/>
            </a:pPr>
            <a:r>
              <a:rPr lang="nb-NO" dirty="0"/>
              <a:t>Fluorsaken</a:t>
            </a:r>
          </a:p>
          <a:p>
            <a:pPr eaLnBrk="1" hangingPunct="1">
              <a:defRPr/>
            </a:pPr>
            <a:endParaRPr lang="nb-NO" dirty="0"/>
          </a:p>
          <a:p>
            <a:pPr eaLnBrk="1" hangingPunct="1">
              <a:defRPr/>
            </a:pPr>
            <a:endParaRPr lang="nb-NO" dirty="0"/>
          </a:p>
          <a:p>
            <a:pPr marL="0" indent="0" eaLnBrk="1" hangingPunct="1">
              <a:buNone/>
              <a:defRPr/>
            </a:pPr>
            <a:endParaRPr lang="nb-NO" dirty="0"/>
          </a:p>
          <a:p>
            <a:pPr marL="0" indent="0" eaLnBrk="1" hangingPunct="1">
              <a:buNone/>
              <a:defRPr/>
            </a:pPr>
            <a:endParaRPr lang="nb-NO" dirty="0"/>
          </a:p>
          <a:p>
            <a:pPr eaLnBrk="1" hangingPunct="1">
              <a:defRPr/>
            </a:pPr>
            <a:r>
              <a:rPr lang="nb-NO" dirty="0"/>
              <a:t>Se referat fra høstmøte på </a:t>
            </a:r>
            <a:r>
              <a:rPr lang="nb-NO" dirty="0">
                <a:hlinkClick r:id="rId2"/>
              </a:rPr>
              <a:t>www.skiforbundet.no</a:t>
            </a:r>
            <a:endParaRPr lang="nb-NO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nb-NO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4C66049-E6EA-4B6F-A18B-E53823872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132856"/>
            <a:ext cx="4484888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725488"/>
          </a:xfrm>
        </p:spPr>
        <p:txBody>
          <a:bodyPr/>
          <a:lstStyle/>
          <a:p>
            <a:pPr eaLnBrk="1" hangingPunct="1"/>
            <a:r>
              <a:rPr lang="nb-NO" dirty="0"/>
              <a:t>Team Veidekke Oslofjord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2951559" cy="4823990"/>
          </a:xfrm>
        </p:spPr>
        <p:txBody>
          <a:bodyPr/>
          <a:lstStyle/>
          <a:p>
            <a:pPr eaLnBrk="1" hangingPunct="1">
              <a:defRPr/>
            </a:pPr>
            <a:r>
              <a:rPr lang="nb-NO" dirty="0"/>
              <a:t>Inn i 4. sesong</a:t>
            </a:r>
          </a:p>
          <a:p>
            <a:pPr eaLnBrk="1" hangingPunct="1">
              <a:defRPr/>
            </a:pPr>
            <a:r>
              <a:rPr lang="nb-NO" dirty="0"/>
              <a:t>8 løpere, 1 fra kretsen.</a:t>
            </a:r>
          </a:p>
          <a:p>
            <a:pPr eaLnBrk="1" hangingPunct="1">
              <a:defRPr/>
            </a:pPr>
            <a:r>
              <a:rPr lang="nb-NO" dirty="0"/>
              <a:t>Barbro Kvåle som har meldt overgang til Sande SK</a:t>
            </a:r>
          </a:p>
          <a:p>
            <a:pPr eaLnBrk="1" hangingPunct="1">
              <a:defRPr/>
            </a:pPr>
            <a:r>
              <a:rPr lang="nb-NO" dirty="0"/>
              <a:t>Teamet mangler fortsatt lokale sponsorer, som er vesentlig for videreføring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70" y="1592078"/>
            <a:ext cx="2952328" cy="131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77" y="3284984"/>
            <a:ext cx="4244432" cy="2522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/>
              <a:t>Diskusjonssaker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547170" cy="4305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Diskusjonssaker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Opplegg for smøring på nasjonale renn kommende sesonger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 err="1"/>
              <a:t>Regionssamlinger</a:t>
            </a:r>
            <a:r>
              <a:rPr lang="nb-NO" dirty="0"/>
              <a:t> – 13-16, junior – regi Team Veidekke Oslofjord. Samlingen for HLR klassene og nytt av året også 13 og 14 åringer. Nesten dobbelt så mange i år, mye bra tilbakemeldinger, men for svak matservering.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Staketrenden – stavlengder- regelverk og </a:t>
            </a:r>
            <a:r>
              <a:rPr lang="nb-NO"/>
              <a:t>andre tiltak Fluorsaken </a:t>
            </a:r>
            <a:r>
              <a:rPr lang="nb-NO" dirty="0"/>
              <a:t>– konsekvenser – tåler sporten flere forbud?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nb-NO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Eventuelt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650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/>
              <a:t>Informasjonssaker</a:t>
            </a:r>
            <a:endParaRPr lang="en-US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2DC4AE7-1D0F-48F4-849B-1FA73F9C8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1772816"/>
            <a:ext cx="7992888" cy="426398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229600" cy="3671887"/>
          </a:xfrm>
        </p:spPr>
        <p:txBody>
          <a:bodyPr/>
          <a:lstStyle/>
          <a:p>
            <a:pPr eaLnBrk="1" hangingPunct="1"/>
            <a:r>
              <a:rPr lang="nb-NO" sz="5400" b="1"/>
              <a:t>God tur hjem</a:t>
            </a:r>
            <a:br>
              <a:rPr lang="nb-NO" sz="5400" b="1"/>
            </a:br>
            <a:r>
              <a:rPr lang="nb-NO" sz="5400" b="1"/>
              <a:t>Lykke til med skisesongen!</a:t>
            </a:r>
            <a:endParaRPr lang="en-US" sz="54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200" dirty="0"/>
              <a:t>Presentasjon av LK for kommende sesong </a:t>
            </a:r>
            <a:endParaRPr lang="en-US" sz="3200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dirty="0"/>
              <a:t>LK denne sesongen:</a:t>
            </a:r>
          </a:p>
          <a:p>
            <a:pPr lvl="1" eaLnBrk="1" hangingPunct="1"/>
            <a:r>
              <a:rPr lang="nb-NO" dirty="0"/>
              <a:t>Erik Christoffersen – leder (cup, arrangement, nasjonale renn, sponsor og representant i TVO)</a:t>
            </a:r>
          </a:p>
          <a:p>
            <a:pPr lvl="1" eaLnBrk="1" hangingPunct="1"/>
            <a:r>
              <a:rPr lang="nb-NO" dirty="0"/>
              <a:t>Anette Sjøboden – nestleder (Ansvar for TD, og  NC </a:t>
            </a:r>
            <a:r>
              <a:rPr lang="nb-NO" dirty="0" err="1"/>
              <a:t>Jr</a:t>
            </a:r>
            <a:r>
              <a:rPr lang="nb-NO" dirty="0"/>
              <a:t>,  )</a:t>
            </a:r>
          </a:p>
          <a:p>
            <a:pPr lvl="1" eaLnBrk="1" hangingPunct="1"/>
            <a:r>
              <a:rPr lang="nb-NO" dirty="0"/>
              <a:t>Simen Furnes medlem (Hovedansvar samlinger, nasjonale renn junior)</a:t>
            </a:r>
          </a:p>
          <a:p>
            <a:pPr lvl="1" eaLnBrk="1" hangingPunct="1"/>
            <a:r>
              <a:rPr lang="nb-NO" dirty="0"/>
              <a:t>Birger Hage Gunnerød medlem (Hovedansvarlig : HLR, US)</a:t>
            </a:r>
          </a:p>
          <a:p>
            <a:pPr lvl="1" eaLnBrk="1" hangingPunct="1"/>
            <a:r>
              <a:rPr lang="nb-NO" dirty="0"/>
              <a:t>Tirill Knotten – medlem (TVSK sin Ung representant)</a:t>
            </a:r>
          </a:p>
          <a:p>
            <a:pPr lvl="1" eaLnBrk="1" hangingPunct="1"/>
            <a:r>
              <a:rPr lang="nb-NO" dirty="0"/>
              <a:t>Mikkel </a:t>
            </a:r>
            <a:r>
              <a:rPr lang="nb-NO" dirty="0" err="1"/>
              <a:t>Vadder</a:t>
            </a:r>
            <a:r>
              <a:rPr lang="nb-NO" dirty="0"/>
              <a:t> – medlem (arrangement, HLR og US med Birger)</a:t>
            </a:r>
          </a:p>
          <a:p>
            <a:pPr lvl="1" eaLnBrk="1" hangingPunct="1"/>
            <a:r>
              <a:rPr lang="nb-NO" dirty="0"/>
              <a:t>Per Kristian Hegg – medlem (ansvarlig for TVSK sitt kretslag)</a:t>
            </a:r>
          </a:p>
          <a:p>
            <a:pPr marL="457200" lvl="1" indent="0" eaLnBrk="1" hangingPunct="1">
              <a:buNone/>
            </a:pPr>
            <a:endParaRPr lang="nb-NO" dirty="0"/>
          </a:p>
          <a:p>
            <a:pPr lvl="1" eaLnBrk="1" hangingPunct="1"/>
            <a:endParaRPr lang="nb-N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600" dirty="0"/>
              <a:t>Terminliste TVSK 2017/2018 - prosess</a:t>
            </a:r>
            <a:endParaRPr lang="en-US" sz="36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895850"/>
          </a:xfrm>
        </p:spPr>
        <p:txBody>
          <a:bodyPr/>
          <a:lstStyle/>
          <a:p>
            <a:pPr eaLnBrk="1" hangingPunct="1"/>
            <a:r>
              <a:rPr lang="nb-NO" dirty="0"/>
              <a:t>Terminlisteprosess har fulgt mal etter tidligere sesonger, samt innspill etter fjorårets sesong.</a:t>
            </a:r>
          </a:p>
          <a:p>
            <a:pPr eaLnBrk="1" hangingPunct="1"/>
            <a:r>
              <a:rPr lang="nb-NO" dirty="0"/>
              <a:t>Søknadsfrist slutt juni – mange søknader på plass</a:t>
            </a:r>
          </a:p>
          <a:p>
            <a:pPr eaLnBrk="1" hangingPunct="1"/>
            <a:r>
              <a:rPr lang="nb-NO" dirty="0"/>
              <a:t>LK behandlet første utkast av terminliste i møte først i august og avklarte arrangører til KM og cup, samt etablerte første terminlisteutkast som ble distribuert før skolestart</a:t>
            </a:r>
          </a:p>
          <a:p>
            <a:pPr eaLnBrk="1" hangingPunct="1"/>
            <a:r>
              <a:rPr lang="nb-NO" dirty="0"/>
              <a:t>Som vanlig noen feil, og i år måtte vi gjøre om på KM &amp; Nordea cup </a:t>
            </a:r>
            <a:r>
              <a:rPr lang="nb-NO" dirty="0" err="1"/>
              <a:t>pga</a:t>
            </a:r>
            <a:r>
              <a:rPr lang="nb-NO" dirty="0"/>
              <a:t> US som ble på en annen dato en først antatt.</a:t>
            </a:r>
          </a:p>
          <a:p>
            <a:pPr eaLnBrk="1" hangingPunct="1"/>
            <a:r>
              <a:rPr lang="nb-NO" dirty="0"/>
              <a:t>Mål å ha TD oppsett klart innen 15. november og registrert i </a:t>
            </a:r>
            <a:r>
              <a:rPr lang="nb-NO" dirty="0" err="1"/>
              <a:t>sportsadmin</a:t>
            </a:r>
            <a:endParaRPr lang="nb-N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Kretsmesterskap 2018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nb-NO" dirty="0"/>
              <a:t>Kretsmesterskapene blir avviklet som følger:</a:t>
            </a:r>
          </a:p>
          <a:p>
            <a:pPr lvl="1" eaLnBrk="1" hangingPunct="1"/>
            <a:r>
              <a:rPr lang="nb-NO" dirty="0"/>
              <a:t>14.01.2018: KM klassisk felles/langdistanse(Ivrig)</a:t>
            </a:r>
          </a:p>
          <a:p>
            <a:pPr lvl="1" eaLnBrk="1" hangingPunct="1"/>
            <a:r>
              <a:rPr lang="nb-NO" dirty="0"/>
              <a:t>27.01.2018: KM Sprint, Fristil, Høydalsmo.</a:t>
            </a:r>
          </a:p>
          <a:p>
            <a:pPr lvl="1" eaLnBrk="1" hangingPunct="1"/>
            <a:r>
              <a:rPr lang="nb-NO" dirty="0"/>
              <a:t>28.01.2018: KM Fristil, (I) normaldistanse, Høydalsmo</a:t>
            </a:r>
          </a:p>
          <a:p>
            <a:pPr lvl="1" eaLnBrk="1" hangingPunct="1"/>
            <a:r>
              <a:rPr lang="nb-NO" dirty="0"/>
              <a:t>10.02.2018: KM Sprintstafett (13-16), Klassisk, Runar</a:t>
            </a:r>
          </a:p>
          <a:p>
            <a:pPr lvl="1" eaLnBrk="1" hangingPunct="1"/>
            <a:r>
              <a:rPr lang="nb-NO" dirty="0"/>
              <a:t>12.02.2018: KM Stafett(K-K-F), Klassisk, Stokke.</a:t>
            </a:r>
          </a:p>
          <a:p>
            <a:pPr eaLnBrk="1" hangingPunct="1"/>
            <a:r>
              <a:rPr lang="nb-NO" dirty="0"/>
              <a:t>KM er et av årets høydepunkt for mange av de yngre løperne og renna skal holde høy kvalitet. De individuelle renna følger malen som skal brukes for Nordea TV Cup.</a:t>
            </a:r>
          </a:p>
          <a:p>
            <a:pPr eaLnBrk="1" hangingPunct="1"/>
            <a:r>
              <a:rPr lang="nb-NO" dirty="0"/>
              <a:t>Det er viktig at renna blir avviklet som planlagt. Arrangørene må derfor ha reserveløsninger klare som en del av innbydelsen</a:t>
            </a:r>
          </a:p>
          <a:p>
            <a:pPr eaLnBrk="1" hangingPunct="1"/>
            <a:r>
              <a:rPr lang="nb-NO" dirty="0"/>
              <a:t>NB: alle arrangører av KM skal ha avlagt rent idrettslag!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3" y="804863"/>
            <a:ext cx="8229600" cy="725487"/>
          </a:xfrm>
        </p:spPr>
        <p:txBody>
          <a:bodyPr/>
          <a:lstStyle/>
          <a:p>
            <a:pPr eaLnBrk="1" hangingPunct="1"/>
            <a:r>
              <a:rPr lang="nb-NO" dirty="0"/>
              <a:t>Nordea TV-Cup 2017/2018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505825" cy="4525962"/>
          </a:xfrm>
        </p:spPr>
        <p:txBody>
          <a:bodyPr/>
          <a:lstStyle/>
          <a:p>
            <a:pPr eaLnBrk="1" hangingPunct="1"/>
            <a:r>
              <a:rPr lang="nb-NO" dirty="0"/>
              <a:t>Telemark og Vestfold Skikrets har igjen fornyet avtalen med Nordea, som blir hovedsponsor også denne sesongen</a:t>
            </a:r>
          </a:p>
          <a:p>
            <a:pPr eaLnBrk="1" hangingPunct="1"/>
            <a:r>
              <a:rPr lang="nb-NO" dirty="0"/>
              <a:t>Nordea TV-Cup er etter hvert innarbeidet både lokalt og flere andre kretser ser til TVSK.</a:t>
            </a:r>
          </a:p>
          <a:p>
            <a:pPr eaLnBrk="1" hangingPunct="1"/>
            <a:r>
              <a:rPr lang="nb-NO" dirty="0"/>
              <a:t>Avtalen med Nordea inneholder både et sponsorelement og premiering både på hvert renn og sammenlagt.</a:t>
            </a:r>
          </a:p>
          <a:p>
            <a:pPr eaLnBrk="1" hangingPunct="1"/>
            <a:r>
              <a:rPr lang="nb-NO" dirty="0"/>
              <a:t>Avtalen får også betydning for alle arrangørene av Nordea TV-Cup. </a:t>
            </a:r>
          </a:p>
          <a:p>
            <a:pPr eaLnBrk="1" hangingPunct="1"/>
            <a:r>
              <a:rPr lang="nb-NO" dirty="0"/>
              <a:t>Det er opsjon om forlengelse av avtalen for kommende sesonger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98748"/>
            <a:ext cx="33242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600" dirty="0"/>
              <a:t>Nordea TV-Cup 2017/2018</a:t>
            </a:r>
            <a:endParaRPr lang="en-US" sz="3600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dirty="0"/>
              <a:t>Nordea TV-cup vil kommende sesong bestå av følgende renn:</a:t>
            </a:r>
          </a:p>
          <a:p>
            <a:pPr lvl="1" eaLnBrk="1" hangingPunct="1"/>
            <a:r>
              <a:rPr lang="nb-NO" dirty="0"/>
              <a:t>(1)30.12.2017: Normaldistanse, klassisk, intervallstart, Svarstad</a:t>
            </a:r>
          </a:p>
          <a:p>
            <a:pPr lvl="1" eaLnBrk="1" hangingPunct="1"/>
            <a:r>
              <a:rPr lang="nb-NO" dirty="0"/>
              <a:t>(2)13.01.2018: Fristil, Intervallstart normal distanse, Botne.</a:t>
            </a:r>
          </a:p>
          <a:p>
            <a:pPr lvl="1" eaLnBrk="1" hangingPunct="1"/>
            <a:r>
              <a:rPr lang="nb-NO" dirty="0"/>
              <a:t>(3)20.01.2018: Klassisk sprint, Ørn.</a:t>
            </a:r>
          </a:p>
          <a:p>
            <a:pPr lvl="1" eaLnBrk="1" hangingPunct="1"/>
            <a:r>
              <a:rPr lang="nb-NO" dirty="0"/>
              <a:t>(4)21.01.2018: Fristil fellesstart normal distanse, Heddal.</a:t>
            </a:r>
          </a:p>
          <a:p>
            <a:pPr lvl="1" eaLnBrk="1" hangingPunct="1"/>
            <a:r>
              <a:rPr lang="nb-NO" dirty="0"/>
              <a:t>(5)17.03.2018: Finale – </a:t>
            </a:r>
            <a:r>
              <a:rPr lang="nb-NO" dirty="0" err="1"/>
              <a:t>Minitour</a:t>
            </a:r>
            <a:r>
              <a:rPr lang="nb-NO" dirty="0"/>
              <a:t>, Larvik Ski</a:t>
            </a:r>
          </a:p>
          <a:p>
            <a:pPr lvl="1" eaLnBrk="1" hangingPunct="1"/>
            <a:r>
              <a:rPr lang="nb-NO" dirty="0"/>
              <a:t>(5)18.03.2018: Finale – </a:t>
            </a:r>
            <a:r>
              <a:rPr lang="nb-NO" dirty="0" err="1"/>
              <a:t>Minitour</a:t>
            </a:r>
            <a:r>
              <a:rPr lang="nb-NO" dirty="0"/>
              <a:t>, Larvik Ski</a:t>
            </a:r>
          </a:p>
          <a:p>
            <a:pPr eaLnBrk="1" hangingPunct="1"/>
            <a:r>
              <a:rPr lang="nb-NO" dirty="0"/>
              <a:t>Cup for alle klasser fra J/G13 – K/M19-20</a:t>
            </a:r>
          </a:p>
          <a:p>
            <a:pPr eaLnBrk="1" hangingPunct="1"/>
            <a:r>
              <a:rPr lang="nb-NO" dirty="0"/>
              <a:t>Poengberegning følger FIS regler for WC</a:t>
            </a:r>
          </a:p>
          <a:p>
            <a:pPr eaLnBrk="1" hangingPunct="1"/>
            <a:r>
              <a:rPr lang="nb-NO" dirty="0"/>
              <a:t>3 av </a:t>
            </a:r>
            <a:r>
              <a:rPr lang="nb-NO" dirty="0">
                <a:solidFill>
                  <a:srgbClr val="FF0000"/>
                </a:solidFill>
              </a:rPr>
              <a:t>5</a:t>
            </a:r>
            <a:r>
              <a:rPr lang="nb-NO" dirty="0"/>
              <a:t> renn teller sammenlagt i Nordea TV-Cup</a:t>
            </a:r>
          </a:p>
          <a:p>
            <a:pPr eaLnBrk="1" hangingPunct="1"/>
            <a:r>
              <a:rPr lang="nb-NO" dirty="0"/>
              <a:t>Finale teller 1.5 ganger vanlige renn.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/>
              <a:t>Innbydelser og resultater</a:t>
            </a: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dirty="0"/>
              <a:t>Innbydelser skal sendes til kretsen (Sven Håkon) innen 3 uker før rennet. Arrangøren bør også legge ut innbydelsen på egen hjemmeside. </a:t>
            </a:r>
          </a:p>
          <a:p>
            <a:pPr eaLnBrk="1" hangingPunct="1"/>
            <a:r>
              <a:rPr lang="nb-NO" dirty="0"/>
              <a:t>Mal for hva en innbydelse som et minimum skal inneholde finnes på skiforbundets hjemmeside NORDEA renn skal benytte mal som ligger hos kretsen!</a:t>
            </a:r>
          </a:p>
          <a:p>
            <a:pPr eaLnBrk="1" hangingPunct="1"/>
            <a:r>
              <a:rPr lang="nb-NO" dirty="0"/>
              <a:t>Resultater bør legges ut på klubbens hjemmeside så snart som mulig i etterkant av rennet.</a:t>
            </a:r>
          </a:p>
          <a:p>
            <a:pPr eaLnBrk="1" hangingPunct="1"/>
            <a:r>
              <a:rPr lang="nb-NO" dirty="0"/>
              <a:t>Av hensyn til oppdaterte lister i Nordea cup bes resultat lister sendt inn til </a:t>
            </a:r>
            <a:r>
              <a:rPr lang="nb-NO" dirty="0">
                <a:hlinkClick r:id="rId2"/>
              </a:rPr>
              <a:t>shk@skiforbundet.no</a:t>
            </a:r>
            <a:r>
              <a:rPr lang="nb-NO" dirty="0"/>
              <a:t> når lister er klare.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4607B72B987F4EB09A02DA523E8EB2" ma:contentTypeVersion="15" ma:contentTypeDescription="Opprett et nytt dokument." ma:contentTypeScope="" ma:versionID="495c675d6a419152c90de06f92b2239a">
  <xsd:schema xmlns:xsd="http://www.w3.org/2001/XMLSchema" xmlns:xs="http://www.w3.org/2001/XMLSchema" xmlns:p="http://schemas.microsoft.com/office/2006/metadata/properties" xmlns:ns2="ea08695c-71a6-424d-b494-0382f1cd8949" xmlns:ns4="712f3002-266e-4d4e-9ea1-b15283d2fba1" xmlns:ns5="0b56ca55-46db-46d4-be82-e59a2a0677fa" targetNamespace="http://schemas.microsoft.com/office/2006/metadata/properties" ma:root="true" ma:fieldsID="11e1c1f833ff359065924a201c74ccbd" ns2:_="" ns4:_="" ns5:_="">
    <xsd:import namespace="ea08695c-71a6-424d-b494-0382f1cd8949"/>
    <xsd:import namespace="712f3002-266e-4d4e-9ea1-b15283d2fba1"/>
    <xsd:import namespace="0b56ca55-46db-46d4-be82-e59a2a0677fa"/>
    <xsd:element name="properties">
      <xsd:complexType>
        <xsd:sequence>
          <xsd:element name="documentManagement">
            <xsd:complexType>
              <xsd:all>
                <xsd:element ref="ns2:gb40dc7f2b9d47e88655990f6f9f4134" minOccurs="0"/>
                <xsd:element ref="ns2:TaxCatchAll" minOccurs="0"/>
                <xsd:element ref="ns2:d22229a14cba4c45b75955f9fd950afc" minOccurs="0"/>
                <xsd:element ref="ns2:p44d28c9d0b145379ee8c43e22284413" minOccurs="0"/>
                <xsd:element ref="ns4:SharedWithUsers" minOccurs="0"/>
                <xsd:element ref="ns4:SharedWithDetails" minOccurs="0"/>
                <xsd:element ref="ns2:d03e5549500345819f98d8dbc49daa6e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8695c-71a6-424d-b494-0382f1cd8949" elementFormDefault="qualified">
    <xsd:import namespace="http://schemas.microsoft.com/office/2006/documentManagement/types"/>
    <xsd:import namespace="http://schemas.microsoft.com/office/infopath/2007/PartnerControls"/>
    <xsd:element name="gb40dc7f2b9d47e88655990f6f9f4134" ma:index="9" nillable="true" ma:taxonomy="true" ma:internalName="gb40dc7f2b9d47e88655990f6f9f4134" ma:taxonomyFieldName="NSF_kategori" ma:displayName="NSF_kategori" ma:default="" ma:fieldId="{0b40dc7f-2b9d-47e8-8655-990f6f9f4134}" ma:taxonomyMulti="true" ma:sspId="e15a6db1-ea0c-4764-8265-6093ad78fa3b" ma:termSetId="7db4c022-b818-4a34-995b-7967bb781f5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30d7da7a-4337-4844-a259-4cde6cf259eb}" ma:internalName="TaxCatchAll" ma:showField="CatchAllData" ma:web="712f3002-266e-4d4e-9ea1-b15283d2fb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22229a14cba4c45b75955f9fd950afc" ma:index="12" nillable="true" ma:taxonomy="true" ma:internalName="d22229a14cba4c45b75955f9fd950afc" ma:taxonomyFieldName="Krets" ma:displayName="Krets" ma:default="" ma:fieldId="{d22229a1-4cba-4c45-b759-55f9fd950afc}" ma:sspId="e15a6db1-ea0c-4764-8265-6093ad78fa3b" ma:termSetId="95c76912-6bc2-4bc8-98a3-93f53b943d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44d28c9d0b145379ee8c43e22284413" ma:index="14" nillable="true" ma:taxonomy="true" ma:internalName="p44d28c9d0b145379ee8c43e22284413" ma:taxonomyFieldName="Dokumenttype" ma:displayName="Dokumenttype" ma:fieldId="{944d28c9-d0b1-4537-9ee8-c43e22284413}" ma:sspId="e15a6db1-ea0c-4764-8265-6093ad78fa3b" ma:termSetId="1046c103-6001-4432-88af-8ce40aab6d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3e5549500345819f98d8dbc49daa6e" ma:index="18" nillable="true" ma:taxonomy="true" ma:internalName="d03e5549500345819f98d8dbc49daa6e" ma:taxonomyFieldName="arGren" ma:displayName="Gren" ma:default="" ma:fieldId="{d03e5549-5003-4581-9f98-d8dbc49daa6e}" ma:taxonomyMulti="true" ma:sspId="e15a6db1-ea0c-4764-8265-6093ad78fa3b" ma:termSetId="df29e7b6-830d-4142-a885-97c0b83f6b8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f3002-266e-4d4e-9ea1-b15283d2fb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6ca55-46db-46d4-be82-e59a2a0677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44d28c9d0b145379ee8c43e22284413 xmlns="ea08695c-71a6-424d-b494-0382f1cd8949">
      <Terms xmlns="http://schemas.microsoft.com/office/infopath/2007/PartnerControls"/>
    </p44d28c9d0b145379ee8c43e22284413>
    <d22229a14cba4c45b75955f9fd950afc xmlns="ea08695c-71a6-424d-b494-0382f1cd8949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Telemark og Vestfold Skikrets</TermName>
          <TermId xmlns="http://schemas.microsoft.com/office/infopath/2007/PartnerControls">44758db7-998d-4a9e-850f-fea5463d21f7</TermId>
        </TermInfo>
      </Terms>
    </d22229a14cba4c45b75955f9fd950afc>
    <TaxCatchAll xmlns="ea08695c-71a6-424d-b494-0382f1cd8949">
      <Value>2</Value>
      <Value>3</Value>
    </TaxCatchAll>
    <gb40dc7f2b9d47e88655990f6f9f4134 xmlns="ea08695c-71a6-424d-b494-0382f1cd894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Administrasjon</TermName>
          <TermId xmlns="http://schemas.microsoft.com/office/infopath/2007/PartnerControls">cad3fb6e-e795-41b6-a119-db561a8590a8</TermId>
        </TermInfo>
      </Terms>
    </gb40dc7f2b9d47e88655990f6f9f4134>
    <d03e5549500345819f98d8dbc49daa6e xmlns="ea08695c-71a6-424d-b494-0382f1cd8949">
      <Terms xmlns="http://schemas.microsoft.com/office/infopath/2007/PartnerControls"/>
    </d03e5549500345819f98d8dbc49daa6e>
  </documentManagement>
</p:properties>
</file>

<file path=customXml/itemProps1.xml><?xml version="1.0" encoding="utf-8"?>
<ds:datastoreItem xmlns:ds="http://schemas.openxmlformats.org/officeDocument/2006/customXml" ds:itemID="{CE03DA36-334B-4A11-BADF-6365FEE53BEB}"/>
</file>

<file path=customXml/itemProps2.xml><?xml version="1.0" encoding="utf-8"?>
<ds:datastoreItem xmlns:ds="http://schemas.openxmlformats.org/officeDocument/2006/customXml" ds:itemID="{94FD4FA1-84C7-4CAF-9E02-CF3DA562C23C}"/>
</file>

<file path=customXml/itemProps3.xml><?xml version="1.0" encoding="utf-8"?>
<ds:datastoreItem xmlns:ds="http://schemas.openxmlformats.org/officeDocument/2006/customXml" ds:itemID="{455BF7D4-1397-48AF-AE1B-818E00BB71FB}"/>
</file>

<file path=docProps/app.xml><?xml version="1.0" encoding="utf-8"?>
<Properties xmlns="http://schemas.openxmlformats.org/officeDocument/2006/extended-properties" xmlns:vt="http://schemas.openxmlformats.org/officeDocument/2006/docPropsVTypes">
  <TotalTime>3667</TotalTime>
  <Words>1842</Words>
  <Application>Microsoft Office PowerPoint</Application>
  <PresentationFormat>Skjermfremvisning (4:3)</PresentationFormat>
  <Paragraphs>228</Paragraphs>
  <Slides>30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Velkommen til høstmøte langrenn 2017</vt:lpstr>
      <vt:lpstr>Høstmøte langrenn 2017</vt:lpstr>
      <vt:lpstr>Informasjonssaker</vt:lpstr>
      <vt:lpstr>Presentasjon av LK for kommende sesong </vt:lpstr>
      <vt:lpstr>Terminliste TVSK 2017/2018 - prosess</vt:lpstr>
      <vt:lpstr>Kretsmesterskap 2018</vt:lpstr>
      <vt:lpstr>Nordea TV-Cup 2017/2018</vt:lpstr>
      <vt:lpstr>Nordea TV-Cup 2017/2018</vt:lpstr>
      <vt:lpstr>Innbydelser og resultater</vt:lpstr>
      <vt:lpstr>Tilbud for funksjonshemmede</vt:lpstr>
      <vt:lpstr>TD</vt:lpstr>
      <vt:lpstr>Kretslag TVSK</vt:lpstr>
      <vt:lpstr>Opplegg for nasjonale renn</vt:lpstr>
      <vt:lpstr>Statoil NC junior, Beito, 05-07.1</vt:lpstr>
      <vt:lpstr>Statoil NC jr., Kollen, 16-18.2</vt:lpstr>
      <vt:lpstr>Hovedlandsrennet Lygna, 22-25.3</vt:lpstr>
      <vt:lpstr>NM junior, Steinkjer, 01-04.3</vt:lpstr>
      <vt:lpstr>NM del II, Alta, 05-08.4</vt:lpstr>
      <vt:lpstr>Andre renn</vt:lpstr>
      <vt:lpstr>Ansvar for regninger etc.</vt:lpstr>
      <vt:lpstr>Uttakingskriterier stafetter</vt:lpstr>
      <vt:lpstr>Uttakingsrenn stafetter</vt:lpstr>
      <vt:lpstr>UK</vt:lpstr>
      <vt:lpstr>Informasjon fra forbundet</vt:lpstr>
      <vt:lpstr>Annet fra forbundets høstmøte</vt:lpstr>
      <vt:lpstr>Team Veidekke Oslofjord</vt:lpstr>
      <vt:lpstr>Diskusjonssaker</vt:lpstr>
      <vt:lpstr>Diskusjonssaker</vt:lpstr>
      <vt:lpstr>Eventuelt</vt:lpstr>
      <vt:lpstr>God tur hjem Lykke til med skisesongen!</vt:lpstr>
    </vt:vector>
  </TitlesOfParts>
  <Company>Aker Brevik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Ulleland, Tore</dc:creator>
  <cp:lastModifiedBy>Erik Christoffersen</cp:lastModifiedBy>
  <cp:revision>263</cp:revision>
  <cp:lastPrinted>2012-11-07T13:29:10Z</cp:lastPrinted>
  <dcterms:created xsi:type="dcterms:W3CDTF">2011-06-06T05:46:08Z</dcterms:created>
  <dcterms:modified xsi:type="dcterms:W3CDTF">2017-11-05T10:47:33Z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0x010100A44607B72B987F4EB09A02DA523E8EB2</vt:lpwstr>
  </property>
  <property fmtid="{D5CDD505-2E9C-101B-9397-08002B2CF9AE}" pid="3" name="Dokumenttype">
    <vt:lpwstr/>
  </property>
  <property fmtid="{D5CDD505-2E9C-101B-9397-08002B2CF9AE}" pid="4" name="NSF_kategori">
    <vt:lpwstr>2;#Administrasjon|cad3fb6e-e795-41b6-a119-db561a8590a8</vt:lpwstr>
  </property>
  <property fmtid="{D5CDD505-2E9C-101B-9397-08002B2CF9AE}" pid="5" name="Krets">
    <vt:lpwstr>3;#Telemark og Vestfold Skikrets|44758db7-998d-4a9e-850f-fea5463d21f7</vt:lpwstr>
  </property>
  <property fmtid="{D5CDD505-2E9C-101B-9397-08002B2CF9AE}" pid="6" name="arGren">
    <vt:lpwstr/>
  </property>
</Properties>
</file>