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8"/>
  </p:notesMasterIdLst>
  <p:sldIdLst>
    <p:sldId id="282" r:id="rId6"/>
    <p:sldId id="308" r:id="rId7"/>
    <p:sldId id="309" r:id="rId8"/>
    <p:sldId id="319" r:id="rId9"/>
    <p:sldId id="328" r:id="rId10"/>
    <p:sldId id="337" r:id="rId11"/>
    <p:sldId id="313" r:id="rId12"/>
    <p:sldId id="314" r:id="rId13"/>
    <p:sldId id="315" r:id="rId14"/>
    <p:sldId id="320" r:id="rId15"/>
    <p:sldId id="312" r:id="rId16"/>
    <p:sldId id="311" r:id="rId17"/>
    <p:sldId id="316" r:id="rId18"/>
    <p:sldId id="317" r:id="rId19"/>
    <p:sldId id="330" r:id="rId20"/>
    <p:sldId id="331" r:id="rId21"/>
    <p:sldId id="323" r:id="rId22"/>
    <p:sldId id="310" r:id="rId23"/>
    <p:sldId id="256" r:id="rId24"/>
    <p:sldId id="257" r:id="rId25"/>
    <p:sldId id="335" r:id="rId26"/>
    <p:sldId id="336" r:id="rId27"/>
    <p:sldId id="338" r:id="rId28"/>
    <p:sldId id="329" r:id="rId29"/>
    <p:sldId id="287" r:id="rId30"/>
    <p:sldId id="279" r:id="rId31"/>
    <p:sldId id="334" r:id="rId32"/>
    <p:sldId id="332" r:id="rId33"/>
    <p:sldId id="340" r:id="rId34"/>
    <p:sldId id="322" r:id="rId35"/>
    <p:sldId id="325" r:id="rId36"/>
    <p:sldId id="326" r:id="rId37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tte Gustavsen" initials="BG" lastIdx="1" clrIdx="0">
    <p:extLst>
      <p:ext uri="{19B8F6BF-5375-455C-9EA6-DF929625EA0E}">
        <p15:presenceInfo xmlns:p15="http://schemas.microsoft.com/office/powerpoint/2012/main" userId="S::Birgitte.Gustavsen@skiforbundet.no::e8e42ff5-d17e-4774-b865-39d5cf4cfc36" providerId="AD"/>
      </p:ext>
    </p:extLst>
  </p:cmAuthor>
  <p:cmAuthor id="2" name="Hanne Kristine Kroken" initials="HKK" lastIdx="11" clrIdx="1">
    <p:extLst>
      <p:ext uri="{19B8F6BF-5375-455C-9EA6-DF929625EA0E}">
        <p15:presenceInfo xmlns:p15="http://schemas.microsoft.com/office/powerpoint/2012/main" userId="S::hanne.kroken@skiforbundet.no::5aae582b-9ece-4df3-84f6-7bd3c2f1db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39" autoAdjust="0"/>
    <p:restoredTop sz="86546"/>
  </p:normalViewPr>
  <p:slideViewPr>
    <p:cSldViewPr snapToGrid="0">
      <p:cViewPr>
        <p:scale>
          <a:sx n="80" d="100"/>
          <a:sy n="80" d="100"/>
        </p:scale>
        <p:origin x="1648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15231-A6B7-8E4E-8420-FAA788CBA828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7ECD-D02A-2F4F-A5BF-D13457073E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74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53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4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1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08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097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20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8026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3882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75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Olaug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7570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82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Tove Amundsen </a:t>
            </a:r>
            <a:r>
              <a:rPr lang="nb-NO" dirty="0" err="1"/>
              <a:t>Fuglem</a:t>
            </a:r>
            <a:r>
              <a:rPr lang="nb-NO" dirty="0"/>
              <a:t> er nytt medlem i LK. Tatt over plassen for Espen Farstad.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65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Reisefordeling innføres på NC junior og Hovedlandsrennet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1301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Felles smøreopplegg innføres. Form og antall ikke satt.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971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forsetter som der har vært. Løpere på landslag og regionlag må bruke drakt med lagets </a:t>
            </a:r>
            <a:r>
              <a:rPr lang="nb-NO" dirty="0" err="1"/>
              <a:t>sponsoret</a:t>
            </a:r>
            <a:r>
              <a:rPr lang="nb-NO" dirty="0"/>
              <a:t>. Kan være klubbdrakt, men må ha riktige sponsorer.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173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74668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052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 oppdatert regelverk november 2022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11997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9919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Salen:</a:t>
            </a:r>
          </a:p>
          <a:p>
            <a:r>
              <a:rPr lang="nb-NO" dirty="0"/>
              <a:t>- Positiv til å styrke status på rulleskicup. Bedre planlegging og informasjon i bedre tid.</a:t>
            </a:r>
          </a:p>
          <a:p>
            <a:endParaRPr lang="nb-NO" dirty="0"/>
          </a:p>
          <a:p>
            <a:r>
              <a:rPr lang="nb-NO" dirty="0"/>
              <a:t>- Svært positiv til å innføre </a:t>
            </a:r>
            <a:r>
              <a:rPr lang="nb-NO" dirty="0" err="1"/>
              <a:t>Nord-Norsk</a:t>
            </a:r>
            <a:r>
              <a:rPr lang="nb-NO" dirty="0"/>
              <a:t> Sommerskiskole første uka i sommerferien på </a:t>
            </a:r>
            <a:r>
              <a:rPr lang="nb-NO" dirty="0" err="1"/>
              <a:t>Bardufosstun</a:t>
            </a:r>
            <a:r>
              <a:rPr lang="nb-NO" dirty="0"/>
              <a:t>. Unge trenere som ønsker å utvikle trenerkarriere.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23629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4557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214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3336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241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29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D0638-E6AF-4AD5-903B-7919FD93E9F2}" type="slidenum">
              <a:rPr kumimoji="0" lang="nb-NO" alt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0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ym typeface="Wingdings" pitchFamily="2" charset="2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750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983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77ECD-D02A-2F4F-A5BF-D13457073EA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835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82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05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15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>
          <a:xfrm flipV="1">
            <a:off x="609600" y="6473825"/>
            <a:ext cx="10972800" cy="190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2641600" y="2130425"/>
            <a:ext cx="914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14"/>
          <p:cNvCxnSpPr/>
          <p:nvPr/>
        </p:nvCxnSpPr>
        <p:spPr>
          <a:xfrm>
            <a:off x="2641600" y="2493964"/>
            <a:ext cx="9144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15"/>
          <p:cNvCxnSpPr/>
          <p:nvPr/>
        </p:nvCxnSpPr>
        <p:spPr>
          <a:xfrm>
            <a:off x="2641600" y="2871789"/>
            <a:ext cx="9144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2" descr="J:\Felles foto og logo NSF\Logo\NSF design ny\SKIKRETSER\nsf_kretslogo_troms_jpg-filer\nsf_kretslogo_01_trom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5" y="1989138"/>
            <a:ext cx="178223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Placeholder 1"/>
          <p:cNvSpPr>
            <a:spLocks noGrp="1"/>
          </p:cNvSpPr>
          <p:nvPr>
            <p:ph type="ctrTitle"/>
          </p:nvPr>
        </p:nvSpPr>
        <p:spPr>
          <a:xfrm>
            <a:off x="2641600" y="2130425"/>
            <a:ext cx="8636000" cy="9080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subTitle" idx="1"/>
          </p:nvPr>
        </p:nvSpPr>
        <p:spPr>
          <a:xfrm>
            <a:off x="2641601" y="3038476"/>
            <a:ext cx="8657167" cy="606425"/>
          </a:xfrm>
        </p:spPr>
        <p:txBody>
          <a:bodyPr/>
          <a:lstStyle>
            <a:lvl1pPr marL="0" indent="0">
              <a:buFont typeface="Arial" charset="0"/>
              <a:buNone/>
              <a:defRPr sz="1400" smtClean="0"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0057-B77A-43C8-8008-3FB43389740A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56DC-E580-4E6B-8842-0EB7648AEB9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69987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9A43-0BC3-4D6D-9D51-5E8549AF0562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A220-9246-4D8A-87A1-FFDC78B9E30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94284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399" y="4406901"/>
            <a:ext cx="8887885" cy="1362075"/>
          </a:xfrm>
        </p:spPr>
        <p:txBody>
          <a:bodyPr/>
          <a:lstStyle>
            <a:lvl1pPr algn="l">
              <a:defRPr sz="2400" b="1" cap="all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</a:t>
            </a:r>
            <a:r>
              <a:rPr lang="nb-NO" err="1"/>
              <a:t>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399" y="2906713"/>
            <a:ext cx="8887884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3765-A009-4C3C-AD66-F5A70C41570F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9E48-1FAA-4A65-BAC4-A2EBC3B9A6F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340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1600201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1600201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B9B1-0A56-4C7A-9A39-ADFC48F55F55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FA37-D70C-4E62-AE73-E9B32A0FC4F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31837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</a:t>
            </a:r>
            <a:r>
              <a:rPr lang="nb-NO" err="1"/>
              <a:t>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535113"/>
            <a:ext cx="42672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2174875"/>
            <a:ext cx="426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200" y="1535113"/>
            <a:ext cx="42672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38400" y="2174875"/>
            <a:ext cx="4267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CEDD-3C88-4B44-8D55-58686E7AADCE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7F677-4211-4B84-B2FE-D02B21844B3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6974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title</a:t>
            </a:r>
            <a:r>
              <a:rPr lang="nb-NO"/>
              <a:t> </a:t>
            </a:r>
            <a:r>
              <a:rPr lang="nb-NO" err="1"/>
              <a:t>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6B64-F4AF-4624-92C5-644071275EF4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4193-16EF-4383-849B-7356BB34747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38072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A7BF-2BD6-4EC5-9322-0845CC1445FF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C7942-E548-4A4A-AE51-65801845451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74694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1752600"/>
            <a:ext cx="3454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9200" y="1752601"/>
            <a:ext cx="5283200" cy="4373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  <a:p>
            <a:pPr lvl="1"/>
            <a:r>
              <a:rPr lang="nb-NO" err="1"/>
              <a:t>Second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 err="1"/>
              <a:t>Third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 err="1"/>
              <a:t>Fifth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3" y="3124201"/>
            <a:ext cx="3454400" cy="3001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</a:t>
            </a:r>
            <a:r>
              <a:rPr lang="nb-NO" err="1"/>
              <a:t>edit</a:t>
            </a:r>
            <a:r>
              <a:rPr lang="nb-NO"/>
              <a:t> Master </a:t>
            </a:r>
            <a:r>
              <a:rPr lang="nb-NO" err="1"/>
              <a:t>text</a:t>
            </a:r>
            <a:r>
              <a:rPr lang="nb-NO"/>
              <a:t> </a:t>
            </a:r>
            <a:r>
              <a:rPr lang="nb-NO" err="1"/>
              <a:t>styles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25EB-8915-479F-9F23-4B475947F955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1DA6-C61B-4953-9995-BD8A2B5A2E6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4294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96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919268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76400"/>
            <a:ext cx="9192683" cy="3051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919268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C690-7AF7-49E4-AF18-7C8C0602FECD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BD21-6400-436E-B48D-407DD911724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86274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CB52-E3A6-4E4F-96EE-B05FDC185E7E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120F-E212-49B1-8D2E-8F363181001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26428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752601"/>
            <a:ext cx="2743200" cy="4373563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1752601"/>
            <a:ext cx="6197600" cy="4373563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D5559-C78E-4171-A13D-9F22BCDDCD4D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1D2D-86D7-4155-802E-B1F77F84D8D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7415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02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41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53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89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80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8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09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39C2-55D9-4114-9178-DD62C525E1E9}" type="datetimeFigureOut">
              <a:rPr lang="nb-NO" smtClean="0"/>
              <a:t>09.11.2022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2C7-A420-4BC7-9AB2-DEEEDD44CC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99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438400" y="533400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</a:t>
            </a:r>
            <a:br>
              <a:rPr lang="nb-NO" altLang="nb-NO"/>
            </a:br>
            <a:r>
              <a:rPr lang="en-US" altLang="nb-NO"/>
              <a:t>edit Master title style</a:t>
            </a:r>
            <a:endParaRPr lang="nb-NO" alt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1600201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  <a:endParaRPr lang="nb-NO" alt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4166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00B6E3"/>
                </a:solidFill>
                <a:latin typeface="Georgia" pitchFamily="-107" charset="0"/>
                <a:ea typeface="ＭＳ Ｐゴシック" pitchFamily="-107" charset="-128"/>
                <a:cs typeface="Arial" charset="0"/>
              </a:defRPr>
            </a:lvl1pPr>
          </a:lstStyle>
          <a:p>
            <a:pPr>
              <a:defRPr/>
            </a:pPr>
            <a:fld id="{73333A7A-DF5D-4AFF-9B46-2557E6A74268}" type="datetime1">
              <a:rPr lang="en-US" altLang="nb-NO"/>
              <a:pPr>
                <a:defRPr/>
              </a:pPr>
              <a:t>11/9/22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416676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tx2"/>
                </a:solidFill>
                <a:latin typeface="Georgia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0800" y="6416676"/>
            <a:ext cx="111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B6E3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A3F8981-DAA5-4110-A299-80552CC8199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cxnSp>
        <p:nvCxnSpPr>
          <p:cNvPr id="9" name="Straight Connector 8"/>
          <p:cNvCxnSpPr/>
          <p:nvPr/>
        </p:nvCxnSpPr>
        <p:spPr>
          <a:xfrm>
            <a:off x="2438400" y="608014"/>
            <a:ext cx="9144000" cy="158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8400" y="971550"/>
            <a:ext cx="914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38400" y="1349375"/>
            <a:ext cx="9144000" cy="15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9600" y="6473825"/>
            <a:ext cx="10972800" cy="1905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5" name="Picture 2" descr="J:\Felles foto og logo NSF\Logo\NSF design ny\SKIKRETSER\nsf_kretslogo_troms_jpg-filer\nsf_kretslogo_01_troms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" y="439738"/>
            <a:ext cx="1458384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57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ＭＳ Ｐゴシック" pitchFamily="-65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folHlink"/>
          </a:solidFill>
          <a:latin typeface="+mn-lt"/>
          <a:ea typeface="ＭＳ Ｐゴシック" pitchFamily="-65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folHlink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vwacMXrqTz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www.skiforbundet.no/troms/langrenn/reiserogutta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forbundet.no/globalassets/05-krets---blokker/troms/langrenn/uttakskriterier-generelt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roms@skiforbundet.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forbundet.no/langrenn/langrennskomiteen/motedokumenter/hostmote2022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hyperlink" Target="https://www.skiforbundet.no/globalassets/04-gren---medier/langrenn/regler-og-retningslinjer/2022-2023-sesonginformasjoner-langrenn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troms@skiforbundet.n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hyperlink" Target="https://www.skiforbundet.no/troms/nord-norge-samarbeid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facebook.com/tromsskikret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roms@skiforbundet.n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forbundet.no/troms/langrenn/skiren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hyperlink" Target="https://www.skiforbundet.no/fagportal/skilisen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forbundet.no/troms/langrenn/skiren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5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Høstmøte</a:t>
            </a:r>
            <a:r>
              <a:rPr lang="nb-NO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Troms Skikrets Langrenn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920358"/>
            <a:ext cx="9144000" cy="1337441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Lørdag 29.oktober 2022</a:t>
            </a:r>
            <a:b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Bardufosstun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9" y="402974"/>
            <a:ext cx="3792041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9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F64E50-8F9F-4B44-BCB8-E1FCD332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TD på skirenn i kretsen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620441-0617-8C44-8738-4E5B3233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TD fysisk tilstede på kretsrenn og KM</a:t>
            </a:r>
          </a:p>
          <a:p>
            <a:r>
              <a:rPr lang="nb-NO" sz="2000" dirty="0">
                <a:solidFill>
                  <a:srgbClr val="000000"/>
                </a:solidFill>
              </a:rPr>
              <a:t>LK er tilgjengelig TD for </a:t>
            </a:r>
            <a:r>
              <a:rPr lang="nb-NO" sz="2000" dirty="0" err="1">
                <a:solidFill>
                  <a:srgbClr val="000000"/>
                </a:solidFill>
              </a:rPr>
              <a:t>sonerenn</a:t>
            </a:r>
            <a:endParaRPr lang="nb-NO" sz="2000" dirty="0">
              <a:solidFill>
                <a:srgbClr val="000000"/>
              </a:solidFill>
            </a:endParaRPr>
          </a:p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Mulighet for hospitering på VM-mønstring/Førjulsrennet på Bardufoss</a:t>
            </a:r>
          </a:p>
          <a:p>
            <a:pPr lvl="1"/>
            <a:r>
              <a:rPr lang="nb-NO" sz="1600" dirty="0">
                <a:solidFill>
                  <a:schemeClr val="accent4">
                    <a:lumMod val="50000"/>
                  </a:schemeClr>
                </a:solidFill>
              </a:rPr>
              <a:t>Meld på her: </a:t>
            </a:r>
            <a:r>
              <a:rPr lang="nb-NO" sz="1400" b="0" i="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 tooltip="https://forms.office.com/r/vwacMXrqTz"/>
              </a:rPr>
              <a:t>https://forms.office.com/r/vwacMXrqTz</a:t>
            </a:r>
            <a:endParaRPr lang="nb-NO" sz="1600" dirty="0">
              <a:solidFill>
                <a:srgbClr val="FF0000"/>
              </a:solidFill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703DF9F0-65AC-B542-849A-D1D029061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9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Terminliste 2022/2023 – Nasjonale renn</a:t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ndertittel 2">
            <a:extLst>
              <a:ext uri="{FF2B5EF4-FFF2-40B4-BE49-F238E27FC236}">
                <a16:creationId xmlns:a16="http://schemas.microsoft.com/office/drawing/2014/main" id="{5B041407-08A0-7944-BE58-126063564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988" y="1417638"/>
            <a:ext cx="9015412" cy="459762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nb-NO" sz="2600" b="1" dirty="0">
                <a:solidFill>
                  <a:srgbClr val="000000"/>
                </a:solidFill>
              </a:rPr>
              <a:t>Hovedpunkter Norges Skiforbund</a:t>
            </a:r>
          </a:p>
          <a:p>
            <a:pPr algn="l"/>
            <a:r>
              <a:rPr lang="nb-NO" b="1" dirty="0">
                <a:solidFill>
                  <a:srgbClr val="000000"/>
                </a:solidFill>
              </a:rPr>
              <a:t>15-16 år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000000"/>
                </a:solidFill>
              </a:rPr>
              <a:t>Hovedlandsrennet						</a:t>
            </a:r>
            <a:r>
              <a:rPr lang="nb-NO" sz="2400" b="1" dirty="0">
                <a:solidFill>
                  <a:srgbClr val="000000"/>
                </a:solidFill>
              </a:rPr>
              <a:t>MERÅKER			24.-26.mars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000000"/>
                </a:solidFill>
              </a:rPr>
              <a:t>Ungdomsstafetten		 				</a:t>
            </a:r>
            <a:r>
              <a:rPr lang="nb-NO" sz="2400" b="1" dirty="0">
                <a:solidFill>
                  <a:srgbClr val="000000"/>
                </a:solidFill>
              </a:rPr>
              <a:t>HOLMENKOLLEN 	12. mars</a:t>
            </a:r>
            <a:endParaRPr lang="nb-NO" sz="2400" dirty="0">
              <a:solidFill>
                <a:srgbClr val="000000"/>
              </a:solidFill>
            </a:endParaRPr>
          </a:p>
          <a:p>
            <a:pPr algn="l"/>
            <a:r>
              <a:rPr lang="nb-NO" b="1" dirty="0">
                <a:solidFill>
                  <a:srgbClr val="000000"/>
                </a:solidFill>
              </a:rPr>
              <a:t>Juniorer</a:t>
            </a:r>
            <a:r>
              <a:rPr lang="nb-NO" sz="2400" dirty="0">
                <a:solidFill>
                  <a:srgbClr val="000000"/>
                </a:solidFill>
              </a:rPr>
              <a:t>		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rgbClr val="000000"/>
                </a:solidFill>
              </a:rPr>
              <a:t>Equinor</a:t>
            </a:r>
            <a:r>
              <a:rPr lang="nb-NO" sz="2400" dirty="0">
                <a:solidFill>
                  <a:srgbClr val="000000"/>
                </a:solidFill>
              </a:rPr>
              <a:t> Norges Cup (1-2-3)			</a:t>
            </a:r>
            <a:r>
              <a:rPr lang="nb-NO" sz="2400" b="1" dirty="0">
                <a:solidFill>
                  <a:srgbClr val="000000"/>
                </a:solidFill>
              </a:rPr>
              <a:t>LILLEHAMMER	 	6.-8. jan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rgbClr val="000000"/>
                </a:solidFill>
              </a:rPr>
              <a:t>Equinor</a:t>
            </a:r>
            <a:r>
              <a:rPr lang="nb-NO" sz="2400" dirty="0">
                <a:solidFill>
                  <a:srgbClr val="000000"/>
                </a:solidFill>
              </a:rPr>
              <a:t> Norges Cup (4-5-6)			</a:t>
            </a:r>
            <a:r>
              <a:rPr lang="nb-NO" sz="2400" b="1" dirty="0">
                <a:solidFill>
                  <a:srgbClr val="000000"/>
                </a:solidFill>
              </a:rPr>
              <a:t>VOSS	 			10.-12. </a:t>
            </a:r>
            <a:r>
              <a:rPr lang="nb-NO" sz="2400" b="1" dirty="0" err="1">
                <a:solidFill>
                  <a:srgbClr val="000000"/>
                </a:solidFill>
              </a:rPr>
              <a:t>feb</a:t>
            </a:r>
            <a:endParaRPr lang="nb-NO" sz="2400" b="1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rgbClr val="000000"/>
                </a:solidFill>
              </a:rPr>
              <a:t>Equinor</a:t>
            </a:r>
            <a:r>
              <a:rPr lang="nb-NO" sz="2400" dirty="0">
                <a:solidFill>
                  <a:srgbClr val="000000"/>
                </a:solidFill>
              </a:rPr>
              <a:t> Norges Cup/ </a:t>
            </a:r>
            <a:r>
              <a:rPr lang="nb-NO" sz="2400" dirty="0" err="1">
                <a:solidFill>
                  <a:srgbClr val="000000"/>
                </a:solidFill>
              </a:rPr>
              <a:t>jr.NM</a:t>
            </a:r>
            <a:r>
              <a:rPr lang="nb-NO" sz="2400" dirty="0">
                <a:solidFill>
                  <a:srgbClr val="000000"/>
                </a:solidFill>
              </a:rPr>
              <a:t> (7-8)		</a:t>
            </a:r>
            <a:r>
              <a:rPr lang="nb-NO" sz="2400" b="1" dirty="0">
                <a:solidFill>
                  <a:srgbClr val="000000"/>
                </a:solidFill>
              </a:rPr>
              <a:t>ALTA 				3.-5. mars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rgbClr val="000000"/>
                </a:solidFill>
              </a:rPr>
              <a:t>Equinor</a:t>
            </a:r>
            <a:r>
              <a:rPr lang="nb-NO" sz="2400" dirty="0">
                <a:solidFill>
                  <a:srgbClr val="000000"/>
                </a:solidFill>
              </a:rPr>
              <a:t> NC+NC Finale (9-10-11) 		</a:t>
            </a:r>
            <a:r>
              <a:rPr lang="nb-NO" sz="2400" b="1" dirty="0">
                <a:solidFill>
                  <a:srgbClr val="000000"/>
                </a:solidFill>
              </a:rPr>
              <a:t>TOLGA 				31. - 1. april</a:t>
            </a:r>
            <a:endParaRPr lang="nb-NO" sz="2400" dirty="0">
              <a:solidFill>
                <a:srgbClr val="000000"/>
              </a:solidFill>
            </a:endParaRPr>
          </a:p>
          <a:p>
            <a:pPr marL="0" lvl="1" algn="l">
              <a:spcBef>
                <a:spcPts val="1000"/>
              </a:spcBef>
            </a:pPr>
            <a:r>
              <a:rPr lang="nb-NO" sz="2400" b="1" dirty="0">
                <a:solidFill>
                  <a:srgbClr val="000000"/>
                </a:solidFill>
              </a:rPr>
              <a:t>Seniorer</a:t>
            </a: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rgbClr val="000000"/>
                </a:solidFill>
              </a:rPr>
              <a:t>Equinor</a:t>
            </a:r>
            <a:r>
              <a:rPr lang="nb-NO" sz="2400" dirty="0">
                <a:solidFill>
                  <a:srgbClr val="000000"/>
                </a:solidFill>
              </a:rPr>
              <a:t> Norges Cup (1-2-3) 			</a:t>
            </a:r>
            <a:r>
              <a:rPr lang="nb-NO" sz="2400" b="1" dirty="0">
                <a:solidFill>
                  <a:srgbClr val="000000"/>
                </a:solidFill>
              </a:rPr>
              <a:t>GÅLÅ			 	25.-27. nov.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000000"/>
                </a:solidFill>
              </a:rPr>
              <a:t>NM senior del I (4-5-6)					</a:t>
            </a:r>
            <a:r>
              <a:rPr lang="nb-NO" sz="2400" b="1" dirty="0">
                <a:solidFill>
                  <a:srgbClr val="000000"/>
                </a:solidFill>
              </a:rPr>
              <a:t>VIND</a:t>
            </a:r>
            <a:r>
              <a:rPr lang="nb-NO" sz="2400" dirty="0">
                <a:solidFill>
                  <a:srgbClr val="000000"/>
                </a:solidFill>
              </a:rPr>
              <a:t>				</a:t>
            </a:r>
            <a:r>
              <a:rPr lang="nb-NO" sz="2400" b="1" dirty="0">
                <a:solidFill>
                  <a:srgbClr val="000000"/>
                </a:solidFill>
              </a:rPr>
              <a:t>19.-22. jan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rgbClr val="000000"/>
                </a:solidFill>
              </a:rPr>
              <a:t>Equinor</a:t>
            </a:r>
            <a:r>
              <a:rPr lang="nb-NO" sz="2400" dirty="0">
                <a:solidFill>
                  <a:srgbClr val="000000"/>
                </a:solidFill>
              </a:rPr>
              <a:t> Norges Cup (7,8,9)			</a:t>
            </a:r>
            <a:r>
              <a:rPr lang="nb-NO" sz="2400" b="1" dirty="0">
                <a:solidFill>
                  <a:srgbClr val="000000"/>
                </a:solidFill>
              </a:rPr>
              <a:t>ÅSEN				17.-19. </a:t>
            </a:r>
            <a:r>
              <a:rPr lang="nb-NO" sz="2400" b="1" dirty="0" err="1">
                <a:solidFill>
                  <a:srgbClr val="000000"/>
                </a:solidFill>
              </a:rPr>
              <a:t>feb</a:t>
            </a:r>
            <a:endParaRPr lang="nb-NO" sz="2400" b="1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400" dirty="0" err="1">
                <a:solidFill>
                  <a:srgbClr val="000000"/>
                </a:solidFill>
              </a:rPr>
              <a:t>Equinor</a:t>
            </a:r>
            <a:r>
              <a:rPr lang="nb-NO" sz="2400" dirty="0">
                <a:solidFill>
                  <a:srgbClr val="000000"/>
                </a:solidFill>
              </a:rPr>
              <a:t> Norges Cup (10-11-12) 		</a:t>
            </a:r>
            <a:r>
              <a:rPr lang="nb-NO" sz="2400" b="1" dirty="0">
                <a:solidFill>
                  <a:srgbClr val="000000"/>
                </a:solidFill>
              </a:rPr>
              <a:t>MJØS		 		10.-12.mars</a:t>
            </a:r>
            <a:endParaRPr lang="nb-NO" sz="2400" dirty="0">
              <a:solidFill>
                <a:srgbClr val="000000"/>
              </a:solidFill>
            </a:endParaRPr>
          </a:p>
          <a:p>
            <a:pPr lvl="1" algn="l">
              <a:buFont typeface="Wingdings" panose="05000000000000000000" pitchFamily="2" charset="2"/>
              <a:buChar char="Ø"/>
            </a:pPr>
            <a:r>
              <a:rPr lang="nb-NO" sz="2400" dirty="0">
                <a:solidFill>
                  <a:srgbClr val="000000"/>
                </a:solidFill>
              </a:rPr>
              <a:t>NM senior del II (NC 13,14)</a:t>
            </a:r>
            <a:r>
              <a:rPr lang="nb-NO" sz="2400" b="1" dirty="0">
                <a:solidFill>
                  <a:srgbClr val="000000"/>
                </a:solidFill>
              </a:rPr>
              <a:t> 			TOLGA				29.-1. april</a:t>
            </a:r>
            <a:endParaRPr lang="nb-NO" sz="2400" dirty="0">
              <a:solidFill>
                <a:srgbClr val="000000"/>
              </a:solidFill>
            </a:endParaRPr>
          </a:p>
          <a:p>
            <a:pPr algn="l"/>
            <a:endParaRPr lang="nb-NO" dirty="0">
              <a:solidFill>
                <a:srgbClr val="000000"/>
              </a:solidFill>
            </a:endParaRPr>
          </a:p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550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Reiseplaner 2022/2023</a:t>
            </a: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2BDEB93-ED75-8745-AE83-C798FCEB668E}"/>
              </a:ext>
            </a:extLst>
          </p:cNvPr>
          <p:cNvSpPr txBox="1"/>
          <p:nvPr/>
        </p:nvSpPr>
        <p:spPr>
          <a:xfrm>
            <a:off x="6774874" y="1991639"/>
            <a:ext cx="5157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løpere bestiller flybilletter selv</a:t>
            </a:r>
          </a:p>
          <a:p>
            <a:endParaRPr lang="nb-N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Kretsen bestiller flybilletter til ledere og smørere.</a:t>
            </a:r>
          </a:p>
          <a:p>
            <a:endParaRPr lang="nb-N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 er opprettet egne sider til hvert renn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Påmeldingsfrister må overholdes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Bindende påmelding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https://www.skiforbundet.no/troms/langrenn/reiseroguttak/</a:t>
            </a:r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8E460DC-5B68-95CF-8755-CE247A3FAD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6"/>
          <a:stretch/>
        </p:blipFill>
        <p:spPr>
          <a:xfrm>
            <a:off x="339492" y="1704109"/>
            <a:ext cx="6282982" cy="44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9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3C3E1B-5A88-E845-9DE3-589C5D93A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Uttakskriterier 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1D906D-41A8-834A-90DB-189CAD40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143001"/>
            <a:ext cx="9144000" cy="4886324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JUNIOR</a:t>
            </a: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Bardufoss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Felles smøring?</a:t>
            </a: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6.- 8.januar - Lillehammer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 påmelding. </a:t>
            </a:r>
            <a:b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10.-12. februar - Voss 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 påmelding. </a:t>
            </a:r>
            <a:b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3.- 5.mars – Alta, jr. NM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 påmelding.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Uttak til stafett gjøres av LK/</a:t>
            </a:r>
            <a:r>
              <a:rPr lang="nb-NO" sz="1600" dirty="0" err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Jr.Trenere</a:t>
            </a:r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/NTG/Nordreisa VGS.</a:t>
            </a:r>
          </a:p>
          <a:p>
            <a:pPr lvl="1"/>
            <a:r>
              <a:rPr lang="nb-NO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Stafettuttak baserer seg på NC Lillehammer og Voss, resultater SNN-cup og NM resultater.</a:t>
            </a:r>
            <a:b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20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29.-1. april – Tolga – NC finale</a:t>
            </a:r>
          </a:p>
          <a:p>
            <a:pPr lvl="1"/>
            <a:r>
              <a:rPr lang="nb-NO" sz="1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Kvalifiserte løpere + løpere nær kvalifisering.</a:t>
            </a: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4B156D50-8FE7-5741-8438-BF7ABC5D2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6280295"/>
            <a:ext cx="1825625" cy="51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62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9FB5FA-5DC6-7947-BD15-493038CF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Uttakskriterier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0A8F8B-D490-084F-89EC-CE3C3698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15" y="1417638"/>
            <a:ext cx="9472247" cy="5218689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15/16</a:t>
            </a:r>
            <a:r>
              <a:rPr lang="nb-NO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år</a:t>
            </a:r>
          </a:p>
          <a:p>
            <a:pPr marL="0" indent="0">
              <a:buNone/>
            </a:pPr>
            <a:endParaRPr lang="nb-NO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24-25.februar – Hovedlandsrennet - Meråker</a:t>
            </a:r>
          </a:p>
          <a:p>
            <a:pPr lvl="1"/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 påmelding. Reisen har et stort sosialt fokus.</a:t>
            </a:r>
            <a:b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26.februar - Stafett Hovedlandsrennet</a:t>
            </a:r>
          </a:p>
          <a:p>
            <a:pPr lvl="1"/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Uttak gjøres av LK/Trener 15-16. Grunnlag baseres på sammenlagtresultater SNN cup og HL.</a:t>
            </a:r>
          </a:p>
          <a:p>
            <a:pPr lvl="1"/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lag toppes.</a:t>
            </a:r>
            <a:b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b-NO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mars - Stafett Holmenkollen</a:t>
            </a:r>
          </a:p>
          <a:p>
            <a:pPr lvl="1"/>
            <a:r>
              <a:rPr lang="nb-NO" sz="1600" dirty="0">
                <a:solidFill>
                  <a:srgbClr val="000000"/>
                </a:solidFill>
              </a:rPr>
              <a:t>U</a:t>
            </a:r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ttak gjøres av LK/trenere 15-16 år.</a:t>
            </a:r>
            <a:endParaRPr lang="nb-NO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b-NO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Uttak baserer seg på følgende kretsrenn:</a:t>
            </a:r>
          </a:p>
          <a:p>
            <a:pPr lvl="2"/>
            <a:r>
              <a:rPr lang="nb-NO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Skicrossprint</a:t>
            </a:r>
            <a:r>
              <a:rPr lang="nb-N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Skjervøy 18.feb</a:t>
            </a:r>
          </a:p>
          <a:p>
            <a:pPr lvl="2"/>
            <a:r>
              <a:rPr lang="nb-N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 Kvaløysletta 21. jan</a:t>
            </a:r>
          </a:p>
          <a:p>
            <a:pPr lvl="2"/>
            <a:r>
              <a:rPr lang="nb-NO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Førjulsrennet Bardufoss 17.des</a:t>
            </a: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8C8ABAD6-8BA0-3145-9D97-739087F2A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1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A27499-F1ED-C142-9B52-27F47D3A6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Uttakskriterier – Generelt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F79C49-D5CC-5141-AD56-8BCD04DFF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https://www.skiforbundet.no/globalassets/05-krets---blokker/troms/langrenn/uttakskriterier-generelt.pdf</a:t>
            </a:r>
            <a:endParaRPr lang="nb-NO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sz="20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3E8E1D10-7269-4B4F-4999-2D483019F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87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84F650-3249-8046-94F1-0B58185C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av reiser</a:t>
            </a:r>
            <a:br>
              <a:rPr lang="nb-NO" dirty="0"/>
            </a:br>
            <a:r>
              <a:rPr lang="nb-NO" dirty="0"/>
              <a:t>Støtteapparat og foreldrerollen</a:t>
            </a:r>
            <a:br>
              <a:rPr lang="nb-NO" dirty="0"/>
            </a:br>
            <a:br>
              <a:rPr lang="nb-NO" altLang="nb-NO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AF5363-E578-CAF8-7EAB-7F31212B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solidFill>
                  <a:srgbClr val="000000"/>
                </a:solidFill>
              </a:rPr>
              <a:t>Informasjon om organisering av overnatting</a:t>
            </a:r>
          </a:p>
          <a:p>
            <a:r>
              <a:rPr lang="nb-NO" sz="2000" dirty="0">
                <a:solidFill>
                  <a:srgbClr val="000000"/>
                </a:solidFill>
              </a:rPr>
              <a:t>Bindende påmelding. Ha reiseforsikring på plass!</a:t>
            </a:r>
            <a:endParaRPr lang="nb-NO" dirty="0">
              <a:solidFill>
                <a:srgbClr val="000000"/>
              </a:solidFill>
            </a:endParaRPr>
          </a:p>
          <a:p>
            <a:r>
              <a:rPr lang="nb-NO" sz="2000" dirty="0">
                <a:solidFill>
                  <a:srgbClr val="000000"/>
                </a:solidFill>
              </a:rPr>
              <a:t>Forskudd må betales før avreise</a:t>
            </a:r>
          </a:p>
          <a:p>
            <a:endParaRPr lang="nb-NO" sz="2000" dirty="0">
              <a:solidFill>
                <a:srgbClr val="000000"/>
              </a:solidFill>
            </a:endParaRPr>
          </a:p>
          <a:p>
            <a:endParaRPr lang="nb-NO" sz="2000" dirty="0">
              <a:solidFill>
                <a:srgbClr val="000000"/>
              </a:solidFill>
            </a:endParaRPr>
          </a:p>
          <a:p>
            <a:r>
              <a:rPr lang="nb-NO" sz="2000" dirty="0">
                <a:solidFill>
                  <a:srgbClr val="000000"/>
                </a:solidFill>
              </a:rPr>
              <a:t>Uttak til roller vs. hjelpe til</a:t>
            </a:r>
          </a:p>
          <a:p>
            <a:r>
              <a:rPr lang="nb-NO" sz="2000" dirty="0">
                <a:solidFill>
                  <a:srgbClr val="000000"/>
                </a:solidFill>
              </a:rPr>
              <a:t>Heie på ALLE!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46E413EB-FD08-F911-73A1-6049AE46F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14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D310E1-0150-0B4A-BA56-822AA19F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KURS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599844-52E4-D347-A863-99D6B6F4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accent4"/>
                </a:solidFill>
              </a:rPr>
              <a:t>TD-kurs</a:t>
            </a:r>
          </a:p>
          <a:p>
            <a:pPr lvl="1"/>
            <a:r>
              <a:rPr lang="nb-NO" dirty="0">
                <a:solidFill>
                  <a:schemeClr val="accent4"/>
                </a:solidFill>
              </a:rPr>
              <a:t>Ikke satt opp i høst.</a:t>
            </a:r>
          </a:p>
          <a:p>
            <a:pPr lvl="1"/>
            <a:r>
              <a:rPr lang="nb-NO" dirty="0">
                <a:solidFill>
                  <a:schemeClr val="accent4"/>
                </a:solidFill>
              </a:rPr>
              <a:t>Mange ble utdannet i fjor</a:t>
            </a:r>
          </a:p>
          <a:p>
            <a:pPr marL="457200" lvl="1" indent="0">
              <a:buNone/>
            </a:pPr>
            <a:endParaRPr lang="nb-NO" dirty="0">
              <a:solidFill>
                <a:schemeClr val="accent4"/>
              </a:solidFill>
            </a:endParaRPr>
          </a:p>
          <a:p>
            <a:r>
              <a:rPr lang="nb-NO" dirty="0">
                <a:solidFill>
                  <a:schemeClr val="accent4"/>
                </a:solidFill>
              </a:rPr>
              <a:t>Grasrottrener</a:t>
            </a:r>
          </a:p>
          <a:p>
            <a:pPr lvl="1"/>
            <a:r>
              <a:rPr lang="nb-NO" dirty="0">
                <a:solidFill>
                  <a:schemeClr val="accent4"/>
                </a:solidFill>
              </a:rPr>
              <a:t>Gratis kurs sponset av Norsk Tipping</a:t>
            </a:r>
          </a:p>
          <a:p>
            <a:pPr lvl="1"/>
            <a:r>
              <a:rPr lang="nb-NO" dirty="0">
                <a:solidFill>
                  <a:schemeClr val="accent4"/>
                </a:solidFill>
              </a:rPr>
              <a:t>Dersom klubben ønsker å arrangere grasrottrenerkurs sendes en e-post til </a:t>
            </a:r>
            <a:r>
              <a:rPr lang="nb-NO" dirty="0">
                <a:solidFill>
                  <a:schemeClr val="accent4"/>
                </a:solidFill>
                <a:hlinkClick r:id="rId3"/>
              </a:rPr>
              <a:t>troms@skiforbundet.no</a:t>
            </a:r>
            <a:endParaRPr lang="nb-NO" dirty="0">
              <a:solidFill>
                <a:schemeClr val="accent4"/>
              </a:solidFill>
            </a:endParaRPr>
          </a:p>
          <a:p>
            <a:pPr marL="457200" lvl="1" indent="0">
              <a:buNone/>
            </a:pPr>
            <a:endParaRPr lang="nb-NO" dirty="0">
              <a:solidFill>
                <a:schemeClr val="accent4"/>
              </a:solidFill>
            </a:endParaRPr>
          </a:p>
          <a:p>
            <a:r>
              <a:rPr lang="nb-NO" dirty="0">
                <a:solidFill>
                  <a:schemeClr val="accent4"/>
                </a:solidFill>
              </a:rPr>
              <a:t>Skiklubbutvikler</a:t>
            </a: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9C58415-9EB2-6543-97E4-D1312D6A4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393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10508E4-FACB-C416-5D47-EA091A214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53" y="273010"/>
            <a:ext cx="6742870" cy="5931229"/>
          </a:xfrm>
        </p:spPr>
      </p:pic>
    </p:spTree>
    <p:extLst>
      <p:ext uri="{BB962C8B-B14F-4D97-AF65-F5344CB8AC3E}">
        <p14:creationId xmlns:p14="http://schemas.microsoft.com/office/powerpoint/2010/main" val="374797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bord&#10;&#10;Automatisk generert beskrivelse">
            <a:extLst>
              <a:ext uri="{FF2B5EF4-FFF2-40B4-BE49-F238E27FC236}">
                <a16:creationId xmlns:a16="http://schemas.microsoft.com/office/drawing/2014/main" id="{90E7A51D-5E60-26D0-DC2D-8D9F6EF0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9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ＭＳ Ｐゴシック" panose="020B0600070205080204" pitchFamily="34" charset="-128"/>
              </a:rPr>
              <a:t>Saksliste</a:t>
            </a:r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1B4776B-B046-8040-AECF-C7B057A500B2}"/>
              </a:ext>
            </a:extLst>
          </p:cNvPr>
          <p:cNvSpPr txBox="1">
            <a:spLocks/>
          </p:cNvSpPr>
          <p:nvPr/>
        </p:nvSpPr>
        <p:spPr bwMode="auto">
          <a:xfrm>
            <a:off x="2568348" y="1537999"/>
            <a:ext cx="7134679" cy="47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ＭＳ Ｐゴシック" pitchFamily="-107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folHlink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AutoNum type="arabicPeriod"/>
              <a:defRPr/>
            </a:pPr>
            <a:r>
              <a:rPr lang="nb-NO" altLang="nb-NO" dirty="0">
                <a:solidFill>
                  <a:srgbClr val="000000"/>
                </a:solidFill>
                <a:ea typeface="ＭＳ Ｐゴシック"/>
              </a:rPr>
              <a:t>LK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  <a:defRPr/>
            </a:pPr>
            <a:r>
              <a:rPr lang="nb-NO" altLang="nb-NO" dirty="0">
                <a:solidFill>
                  <a:srgbClr val="000000"/>
                </a:solidFill>
                <a:ea typeface="ＭＳ Ｐゴシック"/>
              </a:rPr>
              <a:t>Sesongen 2022/23 </a:t>
            </a:r>
            <a:endParaRPr lang="nb-NO" altLang="nb-NO" dirty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  <a:p>
            <a:pPr marL="1314450" lvl="2" indent="-457200">
              <a:buFont typeface="Wingdings" panose="05000000000000000000" pitchFamily="2" charset="2"/>
              <a:buChar char="§"/>
              <a:defRPr/>
            </a:pPr>
            <a:r>
              <a:rPr lang="nb-NO" altLang="nb-NO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Terminliste</a:t>
            </a:r>
          </a:p>
          <a:p>
            <a:pPr marL="1314450" lvl="2" indent="-457200">
              <a:buFont typeface="Wingdings" panose="05000000000000000000" pitchFamily="2" charset="2"/>
              <a:buChar char="§"/>
              <a:defRPr/>
            </a:pPr>
            <a:r>
              <a:rPr lang="nb-NO" altLang="nb-NO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Reiseplaner</a:t>
            </a:r>
          </a:p>
          <a:p>
            <a:pPr marL="1314450" lvl="2" indent="-457200">
              <a:buFont typeface="Wingdings" panose="05000000000000000000" pitchFamily="2" charset="2"/>
              <a:buChar char="§"/>
              <a:defRPr/>
            </a:pPr>
            <a:r>
              <a:rPr lang="nb-NO" altLang="nb-NO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Kvoter/uttakskriterier</a:t>
            </a:r>
          </a:p>
          <a:p>
            <a:pPr marL="1314450" lvl="2" indent="-457200">
              <a:buFont typeface="Wingdings" panose="05000000000000000000" pitchFamily="2" charset="2"/>
              <a:buChar char="§"/>
              <a:defRPr/>
            </a:pPr>
            <a:r>
              <a:rPr lang="nb-NO" altLang="nb-NO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Støtteapparat/ foreldrerollen</a:t>
            </a:r>
          </a:p>
          <a:p>
            <a:pPr marL="1314450" lvl="2" indent="-457200">
              <a:buFont typeface="Wingdings" panose="05000000000000000000" pitchFamily="2" charset="2"/>
              <a:buChar char="§"/>
              <a:defRPr/>
            </a:pPr>
            <a:r>
              <a:rPr lang="nb-NO" altLang="nb-NO" sz="20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Kurs</a:t>
            </a:r>
            <a:endParaRPr lang="nb-NO" altLang="nb-NO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914400" lvl="1" indent="-457200">
              <a:buFont typeface="Arial" panose="020B0604020202020204" pitchFamily="34" charset="0"/>
              <a:buAutoNum type="arabicPeriod" startAt="4"/>
              <a:defRPr/>
            </a:pPr>
            <a:r>
              <a:rPr lang="nb-NO" altLang="nb-NO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Info fra høstmøtet i NSF</a:t>
            </a:r>
          </a:p>
          <a:p>
            <a:pPr marL="914400" lvl="1" indent="-457200">
              <a:buFont typeface="Arial" panose="020B0604020202020204" pitchFamily="34" charset="0"/>
              <a:buAutoNum type="arabicPeriod" startAt="4"/>
              <a:defRPr/>
            </a:pPr>
            <a:r>
              <a:rPr lang="nb-NO" altLang="nb-NO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Konkurranseregler</a:t>
            </a:r>
          </a:p>
          <a:p>
            <a:pPr marL="914400" lvl="1" indent="-457200">
              <a:buFont typeface="Arial" panose="020B0604020202020204" pitchFamily="34" charset="0"/>
              <a:buAutoNum type="arabicPeriod" startAt="4"/>
              <a:defRPr/>
            </a:pPr>
            <a:r>
              <a:rPr lang="nb-NO" altLang="nb-NO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Eventuelt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b-NO" altLang="nb-NO" dirty="0">
              <a:ea typeface="ＭＳ Ｐゴシック" panose="020B0600070205080204" pitchFamily="34" charset="-128"/>
            </a:endParaRPr>
          </a:p>
          <a:p>
            <a:pPr marL="800100" lvl="1" indent="-342900">
              <a:buFont typeface="Arial" panose="020B0604020202020204" pitchFamily="34" charset="0"/>
              <a:buAutoNum type="arabicPeriod"/>
              <a:defRPr/>
            </a:pPr>
            <a:endParaRPr lang="nb-NO" altLang="nb-NO" dirty="0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nb-NO" altLang="nb-NO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350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7A0E170-47BD-D1B1-6598-6EE49A558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94556">
            <a:off x="239324" y="735494"/>
            <a:ext cx="7417467" cy="354923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C4A8A13-949E-8A58-4B8C-BC2440FAE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618" y="4138551"/>
            <a:ext cx="7021964" cy="24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2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0CC65EB-C558-89A2-28F2-E07E183D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58AB370-BD0D-9CDD-356E-118CB8DE8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5" y="-320174"/>
            <a:ext cx="11269249" cy="7857046"/>
          </a:xfrm>
        </p:spPr>
      </p:pic>
      <p:sp>
        <p:nvSpPr>
          <p:cNvPr id="6" name="Ramme 5">
            <a:extLst>
              <a:ext uri="{FF2B5EF4-FFF2-40B4-BE49-F238E27FC236}">
                <a16:creationId xmlns:a16="http://schemas.microsoft.com/office/drawing/2014/main" id="{C53BC682-A9C2-E0F7-F8CE-7601353CF621}"/>
              </a:ext>
            </a:extLst>
          </p:cNvPr>
          <p:cNvSpPr/>
          <p:nvPr/>
        </p:nvSpPr>
        <p:spPr>
          <a:xfrm>
            <a:off x="1052946" y="4987636"/>
            <a:ext cx="9836727" cy="346364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684E8E-B49D-9831-04D4-AFCCB6E0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1EAA46E-262C-5699-A1C6-C0C1EF64F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275133"/>
            <a:ext cx="9143999" cy="5161801"/>
          </a:xfrm>
        </p:spPr>
      </p:pic>
    </p:spTree>
    <p:extLst>
      <p:ext uri="{BB962C8B-B14F-4D97-AF65-F5344CB8AC3E}">
        <p14:creationId xmlns:p14="http://schemas.microsoft.com/office/powerpoint/2010/main" val="2937274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DD8650-E9CF-C10D-1299-F1EAC5194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2A223DA-C343-3C7B-8467-205534AD0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06884"/>
            <a:ext cx="9144000" cy="5112595"/>
          </a:xfrm>
        </p:spPr>
      </p:pic>
    </p:spTree>
    <p:extLst>
      <p:ext uri="{BB962C8B-B14F-4D97-AF65-F5344CB8AC3E}">
        <p14:creationId xmlns:p14="http://schemas.microsoft.com/office/powerpoint/2010/main" val="3829613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D0EBE-E122-0C4B-9256-42DB0FB8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Høstmøte NSF Langrenn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916367-AF5F-7141-8FD3-AA244D1EC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solidFill>
                  <a:srgbClr val="000000"/>
                </a:solidFill>
              </a:rPr>
              <a:t>Referater og innlegg fra Høstmøte:</a:t>
            </a:r>
            <a:endParaRPr lang="nb-NO" sz="2000" dirty="0">
              <a:solidFill>
                <a:srgbClr val="0000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b-NO" dirty="0">
                <a:solidFill>
                  <a:srgbClr val="00B6E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https://www.skiforbundet.no/langrenn/langrennskomiteen/motedokumenter/hostmote2022/</a:t>
            </a:r>
            <a:endParaRPr lang="nb-NO" dirty="0">
              <a:solidFill>
                <a:schemeClr val="tx2"/>
              </a:solidFill>
            </a:endParaRPr>
          </a:p>
          <a:p>
            <a:endParaRPr lang="nb-NO" dirty="0">
              <a:solidFill>
                <a:srgbClr val="002060"/>
              </a:solidFill>
            </a:endParaRP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sz="2000" dirty="0">
                <a:solidFill>
                  <a:srgbClr val="000000"/>
                </a:solidFill>
              </a:rPr>
              <a:t>Sesonginformasjoner NSF langrenn:</a:t>
            </a:r>
          </a:p>
          <a:p>
            <a:r>
              <a:rPr lang="nb-NO" dirty="0">
                <a:solidFill>
                  <a:srgbClr val="002060"/>
                </a:solidFill>
                <a:hlinkClick r:id="rId4"/>
              </a:rPr>
              <a:t>https://www.skiforbundet.no/globalassets/04-gren---medier/langrenn/regler-og-retningslinjer/2022-2023-sesonginformasjoner-langrenn.pdf</a:t>
            </a:r>
            <a:r>
              <a:rPr lang="nb-NO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1FD2BF6B-41C8-8877-A84E-7DA8111F8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953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9" y="402974"/>
            <a:ext cx="3792041" cy="71939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6927" y="1198820"/>
            <a:ext cx="6326975" cy="450366"/>
          </a:xfrm>
        </p:spPr>
        <p:txBody>
          <a:bodyPr>
            <a:normAutofit fontScale="90000"/>
          </a:bodyPr>
          <a:lstStyle/>
          <a:p>
            <a:pPr algn="l"/>
            <a:r>
              <a:rPr lang="nb-NO" sz="2800" b="1" dirty="0"/>
              <a:t>KONKURRANSEREGLER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46449" y="1592036"/>
            <a:ext cx="11312201" cy="5080907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</a:pPr>
            <a:r>
              <a:rPr lang="nb-NO" sz="6000" b="1" dirty="0"/>
              <a:t>UTSTYR</a:t>
            </a:r>
            <a:br>
              <a:rPr lang="nb-NO" sz="6000" b="1" dirty="0"/>
            </a:br>
            <a:r>
              <a:rPr lang="nb-NO" sz="6000" b="1" dirty="0"/>
              <a:t>- Stavlengde </a:t>
            </a:r>
            <a:r>
              <a:rPr lang="nb-NO" sz="6000" dirty="0"/>
              <a:t>– </a:t>
            </a:r>
            <a:r>
              <a:rPr lang="nb-NO" sz="6000" b="1" dirty="0"/>
              <a:t>Klassisk 83% av kroppslengde</a:t>
            </a:r>
            <a:r>
              <a:rPr lang="nb-NO" sz="6000" dirty="0"/>
              <a:t> – Friteknikk 100% av kroppslengde</a:t>
            </a:r>
            <a:endParaRPr lang="nb-NO" sz="6000" b="1" dirty="0"/>
          </a:p>
          <a:p>
            <a:pPr algn="l">
              <a:lnSpc>
                <a:spcPct val="120000"/>
              </a:lnSpc>
            </a:pPr>
            <a:r>
              <a:rPr lang="nb-NO" sz="6000" b="1" dirty="0"/>
              <a:t>TEKNIKK</a:t>
            </a:r>
            <a:br>
              <a:rPr lang="nb-NO" sz="6000" b="1" dirty="0"/>
            </a:br>
            <a:r>
              <a:rPr lang="nb-NO" sz="6000" b="1" dirty="0"/>
              <a:t>- Klassiske soner på alle kretsrenn.</a:t>
            </a:r>
            <a:br>
              <a:rPr lang="nb-NO" sz="6000" b="1" dirty="0"/>
            </a:br>
            <a:r>
              <a:rPr lang="nb-NO" sz="6000" dirty="0"/>
              <a:t>- Klassisk teknikk = diagonalgang, dobbelttak teknikker og fiskeben </a:t>
            </a:r>
            <a:r>
              <a:rPr lang="nb-NO" sz="6000" b="1" dirty="0"/>
              <a:t>uten </a:t>
            </a:r>
            <a:r>
              <a:rPr lang="nb-NO" sz="6000" b="1" dirty="0" err="1"/>
              <a:t>glifase</a:t>
            </a:r>
            <a:r>
              <a:rPr lang="nb-NO" sz="6000" dirty="0"/>
              <a:t>!</a:t>
            </a:r>
            <a:br>
              <a:rPr lang="nb-NO" sz="6000" dirty="0"/>
            </a:br>
            <a:r>
              <a:rPr lang="nb-NO" sz="6000" dirty="0"/>
              <a:t>- Singel eller dobbelskøyting er ikke lov.</a:t>
            </a:r>
            <a:br>
              <a:rPr lang="nb-NO" sz="6000" dirty="0"/>
            </a:br>
            <a:r>
              <a:rPr lang="nb-NO" sz="6000" dirty="0"/>
              <a:t>- Svingteknikk - skøytetak kun for å endre retning – ikke fraspark i svinger</a:t>
            </a:r>
            <a:br>
              <a:rPr lang="nb-NO" sz="6000" dirty="0"/>
            </a:br>
            <a:r>
              <a:rPr lang="nb-NO" sz="6000" dirty="0"/>
              <a:t>- Det er ikke lov å hoppe inn og ut av spor gjentakende ganger.</a:t>
            </a:r>
            <a:br>
              <a:rPr lang="nb-NO" sz="6000" dirty="0"/>
            </a:br>
            <a:br>
              <a:rPr lang="nb-NO" sz="6000" b="1" dirty="0"/>
            </a:br>
            <a:r>
              <a:rPr lang="nb-NO" sz="6000" b="1" dirty="0"/>
              <a:t>LØPERS ANSVAR</a:t>
            </a:r>
            <a:br>
              <a:rPr lang="nb-NO" sz="6000" b="1" dirty="0"/>
            </a:br>
            <a:r>
              <a:rPr lang="nb-NO" sz="6000" dirty="0"/>
              <a:t>-</a:t>
            </a:r>
            <a:r>
              <a:rPr lang="nb-NO" sz="6000" b="1" dirty="0"/>
              <a:t> </a:t>
            </a:r>
            <a:r>
              <a:rPr lang="nb-NO" sz="6000" dirty="0"/>
              <a:t>I alle trenings og konkurransesituasjoner må løperen vise aktsomhet og ta hensyn til løypeforholdene, sikt og opphopning av løpere. </a:t>
            </a:r>
            <a:br>
              <a:rPr lang="nb-NO" sz="6000" dirty="0"/>
            </a:br>
            <a:r>
              <a:rPr lang="nb-NO" sz="6000" dirty="0"/>
              <a:t>- I alle trenings og konkurransesituasjoner MÅ løperen følge fartsretningen.</a:t>
            </a:r>
            <a:br>
              <a:rPr lang="nb-NO" sz="6000" dirty="0"/>
            </a:br>
            <a:r>
              <a:rPr lang="nb-NO" sz="6000" dirty="0"/>
              <a:t>- I renn med intervallstart må en løper som blir tatt igjen av andre, gi løype på første signal. Dette gjelder ved klassisk teknikk, selv med to spor. </a:t>
            </a:r>
            <a:br>
              <a:rPr lang="nb-NO" sz="6000" dirty="0"/>
            </a:br>
            <a:r>
              <a:rPr lang="nb-NO" sz="6000" dirty="0"/>
              <a:t>- Ved fri teknikk må løperen gi løype selv om løperens egne bevegelser blir innskrenket.</a:t>
            </a:r>
            <a:br>
              <a:rPr lang="nb-NO" sz="6000" dirty="0"/>
            </a:br>
            <a:r>
              <a:rPr lang="nb-NO" sz="6000" dirty="0"/>
              <a:t>- Under sekundering har funksjonærer, trenere og andre ikke lov til å løpe mer enn 30 meter ved siden av løperen. </a:t>
            </a:r>
            <a:br>
              <a:rPr lang="nb-NO" sz="6000" dirty="0"/>
            </a:br>
            <a:br>
              <a:rPr lang="nb-NO" sz="6000" b="1" dirty="0"/>
            </a:br>
            <a:r>
              <a:rPr lang="nb-NO" sz="6000" b="1" dirty="0"/>
              <a:t>SKILISENS</a:t>
            </a:r>
            <a:br>
              <a:rPr lang="nb-NO" sz="6000" b="1" dirty="0"/>
            </a:br>
            <a:r>
              <a:rPr lang="nb-NO" sz="6000" dirty="0"/>
              <a:t>-</a:t>
            </a:r>
            <a:r>
              <a:rPr lang="nb-NO" sz="6000" b="1" dirty="0"/>
              <a:t> </a:t>
            </a:r>
            <a:r>
              <a:rPr lang="nb-NO" sz="6000" dirty="0"/>
              <a:t>Alle som deltar i skirenn og har fylt 13 år må ha skilisens. </a:t>
            </a:r>
            <a:br>
              <a:rPr lang="nb-NO" sz="6000" dirty="0"/>
            </a:br>
            <a:r>
              <a:rPr lang="nb-NO" sz="6000" dirty="0">
                <a:solidFill>
                  <a:srgbClr val="FF0000"/>
                </a:solidFill>
              </a:rPr>
              <a:t>- Alle som hadde lisens forrige sesong skal ha mottatt lisenskrav i Minidrett. Lisensansvarlig i klubben løser lisens i </a:t>
            </a:r>
            <a:r>
              <a:rPr lang="nb-NO" sz="6000" dirty="0" err="1">
                <a:solidFill>
                  <a:srgbClr val="FF0000"/>
                </a:solidFill>
              </a:rPr>
              <a:t>Sportsadmin</a:t>
            </a:r>
            <a:r>
              <a:rPr lang="nb-NO" sz="6000" dirty="0">
                <a:solidFill>
                  <a:srgbClr val="FF0000"/>
                </a:solidFill>
              </a:rPr>
              <a:t> til de som fyller   13 i år og andre nye løpere. </a:t>
            </a:r>
            <a:r>
              <a:rPr lang="nb-NO" sz="6000" dirty="0" err="1">
                <a:solidFill>
                  <a:srgbClr val="FF0000"/>
                </a:solidFill>
              </a:rPr>
              <a:t>Grunnlisens</a:t>
            </a:r>
            <a:r>
              <a:rPr lang="nb-NO" sz="6000" dirty="0">
                <a:solidFill>
                  <a:srgbClr val="FF0000"/>
                </a:solidFill>
              </a:rPr>
              <a:t> eller Utvidet lisens (hhv kr 310 og 800).</a:t>
            </a:r>
            <a:br>
              <a:rPr lang="nb-NO" sz="6000" dirty="0"/>
            </a:br>
            <a:r>
              <a:rPr lang="nb-NO" sz="6000" dirty="0"/>
              <a:t>- Løpere fra 17 år som skal få FIS-renn trenger FIS-lisens.</a:t>
            </a:r>
          </a:p>
          <a:p>
            <a:br>
              <a:rPr lang="nb-NO" b="1" dirty="0"/>
            </a:br>
            <a:r>
              <a:rPr lang="nb-NO" dirty="0"/>
              <a:t> </a:t>
            </a:r>
          </a:p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230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49" y="402974"/>
            <a:ext cx="3792041" cy="71939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6927" y="1198820"/>
            <a:ext cx="6326975" cy="566478"/>
          </a:xfrm>
        </p:spPr>
        <p:txBody>
          <a:bodyPr>
            <a:normAutofit/>
          </a:bodyPr>
          <a:lstStyle/>
          <a:p>
            <a:pPr algn="l"/>
            <a:r>
              <a:rPr lang="nb-NO" sz="2500" b="1" dirty="0"/>
              <a:t>KONKURRANSEREGLER</a:t>
            </a:r>
            <a:r>
              <a:rPr lang="nb-NO" sz="2800" b="1" dirty="0"/>
              <a:t> 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66927" y="1748688"/>
            <a:ext cx="11025569" cy="459004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b-NO" sz="1600" b="1" dirty="0"/>
              <a:t>STARTKONTINGENTSATSER</a:t>
            </a:r>
            <a:br>
              <a:rPr lang="nb-NO" sz="1600" b="1" dirty="0"/>
            </a:br>
            <a:r>
              <a:rPr lang="nb-NO" sz="1600" b="1" dirty="0"/>
              <a:t>F</a:t>
            </a:r>
            <a:r>
              <a:rPr lang="nb-NO" sz="1600" dirty="0"/>
              <a:t>ølgende satser gjelder for sesongen 20/21:</a:t>
            </a:r>
            <a:br>
              <a:rPr lang="nb-NO" sz="1600" dirty="0"/>
            </a:br>
            <a:r>
              <a:rPr lang="nb-NO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Barn og ungdom: kr 130,- pr renn - Junior: kr 150 pr renn - Senior: kr 170 pr renn (200 kr ved distanser over 31km)</a:t>
            </a:r>
            <a:br>
              <a:rPr lang="nb-NO" sz="1600" dirty="0"/>
            </a:br>
            <a:r>
              <a:rPr lang="nb-NO" sz="1600" dirty="0"/>
              <a:t>Turrenn: Turrennarrangører kan fastsette startkontingenten selv.</a:t>
            </a:r>
            <a:br>
              <a:rPr lang="nb-NO" sz="1600" dirty="0"/>
            </a:br>
            <a:r>
              <a:rPr lang="nb-NO" sz="1600" dirty="0"/>
              <a:t>Startkontingent ved etteranmeldelse: </a:t>
            </a:r>
            <a:br>
              <a:rPr lang="nb-NO" sz="1600" dirty="0"/>
            </a:br>
            <a:r>
              <a:rPr lang="nb-NO" sz="1600" dirty="0"/>
              <a:t>Ved etteranmeldelse </a:t>
            </a:r>
            <a:r>
              <a:rPr lang="nb-NO" sz="1600" i="1" dirty="0"/>
              <a:t>kan</a:t>
            </a:r>
            <a:r>
              <a:rPr lang="nb-NO" sz="1600" dirty="0"/>
              <a:t> arrangøren innkreve dobbel startkontingent (minus </a:t>
            </a:r>
            <a:r>
              <a:rPr lang="nb-NO" sz="1600" dirty="0" err="1"/>
              <a:t>deltakeravgiftsdelen</a:t>
            </a:r>
            <a:r>
              <a:rPr lang="nb-NO" sz="1600" dirty="0"/>
              <a:t>). Denne regel gjelder ikke barn 12 år og yngre. (</a:t>
            </a:r>
            <a:r>
              <a:rPr lang="nb-NO" sz="1600" dirty="0" err="1"/>
              <a:t>Rennregl</a:t>
            </a:r>
            <a:r>
              <a:rPr lang="nb-NO" sz="1600" dirty="0"/>
              <a:t>. </a:t>
            </a:r>
            <a:r>
              <a:rPr lang="nb-NO" sz="1600" dirty="0" err="1"/>
              <a:t>pkt</a:t>
            </a:r>
            <a:r>
              <a:rPr lang="nb-NO" sz="1600" dirty="0"/>
              <a:t> 214.2.5 og 313.3.3)</a:t>
            </a:r>
            <a:br>
              <a:rPr lang="nb-NO" sz="1600" dirty="0"/>
            </a:br>
            <a:br>
              <a:rPr lang="nb-NO" sz="1600" b="1" dirty="0"/>
            </a:br>
            <a:r>
              <a:rPr lang="nb-NO" sz="1600" b="1" dirty="0"/>
              <a:t>KULDEGRENSER</a:t>
            </a:r>
            <a:br>
              <a:rPr lang="nb-NO" sz="1600" b="1" dirty="0"/>
            </a:br>
            <a:r>
              <a:rPr lang="nb-NO" sz="1600" dirty="0"/>
              <a:t>For 16 år og yngre: minus 15 grader</a:t>
            </a:r>
            <a:br>
              <a:rPr lang="nb-NO" sz="1600" dirty="0"/>
            </a:br>
            <a:r>
              <a:rPr lang="nb-NO" sz="1600" dirty="0"/>
              <a:t>For junior og senior: minus 18 grader</a:t>
            </a:r>
            <a:br>
              <a:rPr lang="nb-NO" sz="1600" dirty="0"/>
            </a:br>
            <a:r>
              <a:rPr lang="nb-NO" sz="1600" dirty="0"/>
              <a:t>For distanse over 30km: minus 15 grader</a:t>
            </a:r>
            <a:br>
              <a:rPr lang="nb-NO" sz="1600" dirty="0"/>
            </a:br>
            <a:r>
              <a:rPr lang="nb-NO" sz="1600" dirty="0"/>
              <a:t>Reglene gjelder under gunstigst mulige værforhold</a:t>
            </a:r>
          </a:p>
          <a:p>
            <a:pPr algn="l">
              <a:lnSpc>
                <a:spcPct val="100000"/>
              </a:lnSpc>
            </a:pPr>
            <a:r>
              <a:rPr lang="nb-NO" sz="1600" b="1" dirty="0"/>
              <a:t>REKLAMEREGLER</a:t>
            </a:r>
            <a:br>
              <a:rPr lang="nb-NO" sz="1600" dirty="0"/>
            </a:br>
            <a:r>
              <a:rPr lang="nb-NO" sz="1600" dirty="0"/>
              <a:t>På hodeplagg: ett sponsormerke på </a:t>
            </a:r>
            <a:r>
              <a:rPr lang="nb-NO" sz="1600" dirty="0" err="1"/>
              <a:t>max</a:t>
            </a:r>
            <a:r>
              <a:rPr lang="nb-NO" sz="1600" dirty="0"/>
              <a:t>. 50 cm2. Det må også være klubbmerke eller flagg i fronten av lua.</a:t>
            </a:r>
            <a:br>
              <a:rPr lang="nb-NO" sz="1600" dirty="0"/>
            </a:br>
            <a:r>
              <a:rPr lang="nb-NO" sz="1600" dirty="0"/>
              <a:t>Over hvert øre: lueprodusentenes merke, </a:t>
            </a:r>
            <a:r>
              <a:rPr lang="nb-NO" sz="1600" dirty="0" err="1"/>
              <a:t>max</a:t>
            </a:r>
            <a:r>
              <a:rPr lang="nb-NO" sz="1600" dirty="0"/>
              <a:t> 15 cm2</a:t>
            </a:r>
            <a:br>
              <a:rPr lang="nb-NO" sz="1600" dirty="0"/>
            </a:br>
            <a:r>
              <a:rPr lang="nb-NO" sz="1600" dirty="0"/>
              <a:t>På drakt: inntil </a:t>
            </a:r>
            <a:r>
              <a:rPr lang="nb-NO" sz="1600" b="1" dirty="0"/>
              <a:t>450</a:t>
            </a:r>
            <a:r>
              <a:rPr lang="nb-NO" sz="1600" dirty="0"/>
              <a:t> cm2 reklamemerker. Max 100 cm2 per merke.</a:t>
            </a:r>
            <a:br>
              <a:rPr lang="nb-NO" sz="1600" dirty="0"/>
            </a:br>
            <a:r>
              <a:rPr lang="nb-NO" sz="1600" dirty="0"/>
              <a:t>(fullstendige regler i </a:t>
            </a:r>
            <a:r>
              <a:rPr lang="nb-NO" sz="1600" dirty="0" err="1"/>
              <a:t>Rennregl</a:t>
            </a:r>
            <a:r>
              <a:rPr lang="nb-NO" sz="1600" dirty="0"/>
              <a:t>. </a:t>
            </a:r>
            <a:r>
              <a:rPr lang="nb-NO" sz="1600" dirty="0" err="1"/>
              <a:t>pkt</a:t>
            </a:r>
            <a:r>
              <a:rPr lang="nb-NO" sz="1600" dirty="0"/>
              <a:t> 207)</a:t>
            </a:r>
          </a:p>
          <a:p>
            <a:pPr algn="l">
              <a:lnSpc>
                <a:spcPct val="100000"/>
              </a:lnSpc>
            </a:pPr>
            <a:r>
              <a:rPr lang="nb-NO" sz="1600" b="1" dirty="0"/>
              <a:t>Oppdatert regelverk før sesongstart på Beitostølen.</a:t>
            </a:r>
          </a:p>
        </p:txBody>
      </p:sp>
    </p:spTree>
    <p:extLst>
      <p:ext uri="{BB962C8B-B14F-4D97-AF65-F5344CB8AC3E}">
        <p14:creationId xmlns:p14="http://schemas.microsoft.com/office/powerpoint/2010/main" val="2032466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58589F-A1BA-FB9D-2290-128F724DE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NNM arrangør 2024 fra Troms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767304-64F8-0E71-FD98-B27CC8C22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accent4">
                    <a:lumMod val="50000"/>
                  </a:schemeClr>
                </a:solidFill>
              </a:rPr>
              <a:t>Søknadsfrist 15. februar 2023</a:t>
            </a:r>
          </a:p>
          <a:p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Søknad sendes til 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troms@skiforbundet.no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Søknadsskjema:</a:t>
            </a:r>
            <a:br>
              <a:rPr lang="nb-NO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dirty="0">
                <a:solidFill>
                  <a:schemeClr val="accent4">
                    <a:lumMod val="50000"/>
                  </a:schemeClr>
                </a:solidFill>
                <a:hlinkClick r:id="rId4"/>
              </a:rPr>
              <a:t>https://www.skiforbundet.no/troms/nord-norge-samarbeid/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r>
              <a:rPr lang="nb-NO" dirty="0" err="1">
                <a:solidFill>
                  <a:schemeClr val="accent4">
                    <a:lumMod val="50000"/>
                  </a:schemeClr>
                </a:solidFill>
              </a:rPr>
              <a:t>Nord-Norsk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 regelverk under oppdatering</a:t>
            </a:r>
          </a:p>
          <a:p>
            <a:endParaRPr lang="nb-NO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Nord-Troms sin tur i rulleringen.</a:t>
            </a:r>
            <a:endParaRPr lang="nb-NO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E58F1158-7405-87FA-F53F-663C33D17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642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CB929C-5AC6-A9F9-C414-E2FB669B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Neste sesong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B8F141-DC87-F7A1-02FD-61B557FF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nb-NO" dirty="0">
                <a:solidFill>
                  <a:srgbClr val="000000"/>
                </a:solidFill>
              </a:rPr>
              <a:t>INNSPILL ØNSKES</a:t>
            </a:r>
          </a:p>
          <a:p>
            <a:pPr marL="457200" lvl="1" indent="0">
              <a:buNone/>
            </a:pPr>
            <a:endParaRPr lang="nb-NO" dirty="0">
              <a:solidFill>
                <a:srgbClr val="000000"/>
              </a:solidFill>
            </a:endParaRPr>
          </a:p>
          <a:p>
            <a:pPr lvl="1"/>
            <a:r>
              <a:rPr lang="nb-NO" dirty="0">
                <a:solidFill>
                  <a:srgbClr val="000000"/>
                </a:solidFill>
              </a:rPr>
              <a:t>Rulleskicup sommer 2023</a:t>
            </a:r>
          </a:p>
          <a:p>
            <a:pPr lvl="2"/>
            <a:r>
              <a:rPr lang="nb-NO" i="1" dirty="0">
                <a:solidFill>
                  <a:srgbClr val="000000"/>
                </a:solidFill>
              </a:rPr>
              <a:t>Det har vært dårlig deltakelse på rulleskirenn i år.</a:t>
            </a:r>
          </a:p>
          <a:p>
            <a:pPr lvl="2"/>
            <a:r>
              <a:rPr lang="nb-NO" dirty="0">
                <a:solidFill>
                  <a:srgbClr val="000000"/>
                </a:solidFill>
              </a:rPr>
              <a:t>Er det for dårlig deltakelse eller fortsette med rulleskicup neste år?</a:t>
            </a:r>
          </a:p>
          <a:p>
            <a:pPr lvl="2"/>
            <a:r>
              <a:rPr lang="nb-NO" dirty="0">
                <a:solidFill>
                  <a:srgbClr val="000000"/>
                </a:solidFill>
              </a:rPr>
              <a:t>Øke nivået til KM i rulleski?</a:t>
            </a:r>
          </a:p>
          <a:p>
            <a:pPr lvl="2"/>
            <a:r>
              <a:rPr lang="nb-NO" dirty="0">
                <a:solidFill>
                  <a:srgbClr val="000000"/>
                </a:solidFill>
              </a:rPr>
              <a:t>I eller utenfor fellesferien? Ønsker for tidspunkter?</a:t>
            </a:r>
          </a:p>
          <a:p>
            <a:pPr marL="914400" lvl="2" indent="0"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914400" lvl="2" indent="0"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857250" lvl="1" indent="-342900"/>
            <a:r>
              <a:rPr lang="nb-NO" dirty="0" err="1">
                <a:solidFill>
                  <a:srgbClr val="000000"/>
                </a:solidFill>
              </a:rPr>
              <a:t>Nord-Norsk</a:t>
            </a:r>
            <a:r>
              <a:rPr lang="nb-NO" dirty="0">
                <a:solidFill>
                  <a:srgbClr val="000000"/>
                </a:solidFill>
              </a:rPr>
              <a:t> sommerskiskole 2023</a:t>
            </a: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E40088EB-F9FC-0613-1DD4-5EA41696C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636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63CC50-FD3D-4741-B051-9D7D727A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Økonomi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D8CBE5-EBFB-6344-9EA5-7FA688C5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ELON</a:t>
            </a:r>
            <a:b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Inntekter 2,0 – Utgifter 2,4. : - 400. Worst case om alle drar på alt</a:t>
            </a:r>
            <a:b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</a:rPr>
              <a:t>Team </a:t>
            </a: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SNN</a:t>
            </a:r>
            <a:b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Inntekter 800 – Utgifter 1000. = -200 (SNN avtalen)</a:t>
            </a:r>
            <a:b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Sponsorgruppe</a:t>
            </a:r>
            <a:b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b-NO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Ledergruppe info</a:t>
            </a: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627C6834-ED24-7440-B54C-3A2416B72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06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Langrennskomiteen 2022-2023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AEA6AF-145D-4069-8E19-B9592806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608" y="1600201"/>
            <a:ext cx="7776864" cy="4525963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/>
              <a:t>Leder		</a:t>
            </a:r>
            <a:r>
              <a:rPr lang="nb-NO" sz="2000" dirty="0">
                <a:solidFill>
                  <a:srgbClr val="00B0F0"/>
                </a:solidFill>
              </a:rPr>
              <a:t>Rune Tøllefsen</a:t>
            </a:r>
            <a:r>
              <a:rPr lang="nb-NO" sz="2000" dirty="0"/>
              <a:t>					Medkila </a:t>
            </a:r>
            <a:r>
              <a:rPr lang="nb-NO" sz="2000" dirty="0" err="1"/>
              <a:t>Skilag</a:t>
            </a:r>
            <a:endParaRPr lang="nb-NO" sz="2000" dirty="0"/>
          </a:p>
          <a:p>
            <a:pPr marL="0" indent="0">
              <a:buNone/>
            </a:pPr>
            <a:r>
              <a:rPr lang="nb-NO" sz="2000" dirty="0"/>
              <a:t>Medlem 	</a:t>
            </a:r>
            <a:r>
              <a:rPr lang="nb-NO" sz="2000" dirty="0">
                <a:solidFill>
                  <a:schemeClr val="tx2"/>
                </a:solidFill>
              </a:rPr>
              <a:t>Kenneth Daleng</a:t>
            </a:r>
            <a:r>
              <a:rPr lang="nb-NO" sz="2000" dirty="0"/>
              <a:t>					Salangen IF</a:t>
            </a:r>
            <a:r>
              <a:rPr lang="nb-NO" sz="20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nb-NO" sz="2000" dirty="0"/>
              <a:t>Medlem	 	</a:t>
            </a:r>
            <a:r>
              <a:rPr lang="nb-NO" sz="2000" dirty="0">
                <a:solidFill>
                  <a:schemeClr val="tx2"/>
                </a:solidFill>
              </a:rPr>
              <a:t>Olaug Iren Fossbakk</a:t>
            </a:r>
            <a:r>
              <a:rPr lang="nb-NO" sz="2000" dirty="0"/>
              <a:t>			BOIF</a:t>
            </a:r>
            <a:endParaRPr lang="nb-NO" sz="20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nb-NO" sz="2000" dirty="0"/>
              <a:t>Medlem		</a:t>
            </a:r>
            <a:r>
              <a:rPr lang="nb-NO" sz="2000" b="1" dirty="0">
                <a:solidFill>
                  <a:srgbClr val="00B0F0"/>
                </a:solidFill>
              </a:rPr>
              <a:t>Tove Amundsen </a:t>
            </a:r>
            <a:r>
              <a:rPr lang="nb-NO" sz="2000" b="1" dirty="0" err="1">
                <a:solidFill>
                  <a:srgbClr val="00B0F0"/>
                </a:solidFill>
              </a:rPr>
              <a:t>Fuglem</a:t>
            </a:r>
            <a:r>
              <a:rPr lang="nb-NO" sz="2000" b="1" dirty="0"/>
              <a:t>	</a:t>
            </a:r>
            <a:r>
              <a:rPr lang="nb-NO" sz="2000" dirty="0"/>
              <a:t>	Bardu IL</a:t>
            </a:r>
          </a:p>
          <a:p>
            <a:pPr marL="0" indent="0">
              <a:buNone/>
            </a:pPr>
            <a:r>
              <a:rPr lang="nb-NO" sz="2000" dirty="0"/>
              <a:t>Ungdoms- 	</a:t>
            </a:r>
            <a:r>
              <a:rPr lang="nb-NO" sz="2000" dirty="0">
                <a:solidFill>
                  <a:srgbClr val="00B0F0"/>
                </a:solidFill>
              </a:rPr>
              <a:t>Johannes </a:t>
            </a:r>
            <a:r>
              <a:rPr lang="nb-NO" sz="2000" dirty="0" err="1">
                <a:solidFill>
                  <a:srgbClr val="00B0F0"/>
                </a:solidFill>
              </a:rPr>
              <a:t>Andberg</a:t>
            </a:r>
            <a:r>
              <a:rPr lang="nb-NO" sz="2000" dirty="0">
                <a:solidFill>
                  <a:srgbClr val="00B0F0"/>
                </a:solidFill>
              </a:rPr>
              <a:t> Stenersen</a:t>
            </a:r>
            <a:r>
              <a:rPr lang="nb-NO" sz="2000" dirty="0"/>
              <a:t>	Kvaløysletta </a:t>
            </a:r>
            <a:r>
              <a:rPr lang="nb-NO" sz="2000" dirty="0" err="1"/>
              <a:t>Skilag</a:t>
            </a:r>
            <a:br>
              <a:rPr lang="nb-NO" sz="2000" dirty="0"/>
            </a:br>
            <a:r>
              <a:rPr lang="nb-NO" sz="2000" dirty="0"/>
              <a:t>repr.</a:t>
            </a: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439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63CC50-FD3D-4741-B051-9D7D727A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Eventuelt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D8CBE5-EBFB-6344-9EA5-7FA688C5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Spørsmål?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627C6834-ED24-7440-B54C-3A2416B72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771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1CC1A4-8A15-5B46-8DD9-C63FCF26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FØLG OSS PÅ FACEBOOK</a:t>
            </a:r>
            <a:br>
              <a:rPr lang="nb-NO" dirty="0"/>
            </a:br>
            <a:r>
              <a:rPr lang="nb-NO" sz="18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https://www.facebook.com/tromsskikrets</a:t>
            </a:r>
            <a:r>
              <a:rPr lang="nb-NO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" name="Bilde 1">
            <a:extLst>
              <a:ext uri="{FF2B5EF4-FFF2-40B4-BE49-F238E27FC236}">
                <a16:creationId xmlns:a16="http://schemas.microsoft.com/office/drawing/2014/main" id="{48612D39-AA3D-A646-AE35-FF31E7DF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4A7D408-67A9-8EB5-36B6-4A30A45B2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08193"/>
            <a:ext cx="7772400" cy="48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58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B465F3-BB46-3F4F-9856-FAA8516A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OPPMØTE </a:t>
            </a:r>
            <a:r>
              <a:rPr lang="nb-NO" dirty="0">
                <a:sym typeface="Wingdings" pitchFamily="2" charset="2"/>
              </a:rPr>
              <a:t></a:t>
            </a:r>
            <a:br>
              <a:rPr lang="nb-NO" dirty="0">
                <a:sym typeface="Wingdings" pitchFamily="2" charset="2"/>
              </a:rPr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8C1EFD-77C7-5C4A-8F26-DC85292A2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Lykke til i vinter!</a:t>
            </a:r>
          </a:p>
          <a:p>
            <a:endParaRPr lang="nb-NO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b-NO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nb-NO" sz="1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6259AEBD-B55E-7348-81E3-08B4DD159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07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8D4EEA-93E2-5C42-AF54-03F5581F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Langrennskomiteen 2021-2023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E5B956-DEC4-C94F-987B-4FE989E99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Digitalt møte første mandag i mnd.</a:t>
            </a:r>
          </a:p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Fysisk møte 2 ganger i løpet av året</a:t>
            </a:r>
          </a:p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Saker kan sendes inn til </a:t>
            </a:r>
            <a:r>
              <a:rPr lang="nb-NO" sz="2000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troms@skiforbundet.no</a:t>
            </a:r>
            <a:endParaRPr lang="nb-NO" sz="20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b-NO" sz="2000" dirty="0">
                <a:solidFill>
                  <a:schemeClr val="accent4">
                    <a:lumMod val="50000"/>
                  </a:schemeClr>
                </a:solidFill>
              </a:rPr>
              <a:t>Kom gjerne å prat med oss på skirenn </a:t>
            </a:r>
            <a:r>
              <a:rPr lang="nb-NO" sz="2000" dirty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nb-NO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AD5C91DE-0701-3C46-ACCD-AB469B728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4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7C7459-3AE5-AE42-8CC7-CB928945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Langrennskomiteen 2021-2023</a:t>
            </a:r>
            <a:br>
              <a:rPr lang="nb-NO" dirty="0"/>
            </a:br>
            <a:r>
              <a:rPr lang="nb-NO" sz="2000" dirty="0"/>
              <a:t>Møtereferater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1136ED4-070A-D5EA-F56F-003FFCB0D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97" y="1600200"/>
            <a:ext cx="8900005" cy="4525963"/>
          </a:xfrm>
        </p:spPr>
      </p:pic>
      <p:sp>
        <p:nvSpPr>
          <p:cNvPr id="7" name="Pil høyre 6">
            <a:extLst>
              <a:ext uri="{FF2B5EF4-FFF2-40B4-BE49-F238E27FC236}">
                <a16:creationId xmlns:a16="http://schemas.microsoft.com/office/drawing/2014/main" id="{E39D8CEB-A89E-8C69-08D9-AC3889205EF4}"/>
              </a:ext>
            </a:extLst>
          </p:cNvPr>
          <p:cNvSpPr/>
          <p:nvPr/>
        </p:nvSpPr>
        <p:spPr>
          <a:xfrm>
            <a:off x="1565563" y="3689999"/>
            <a:ext cx="872837" cy="346363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1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86CA18-773C-E4C1-7587-2ACE44382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Terminliste 2022/202</a:t>
            </a:r>
            <a:r>
              <a:rPr lang="nb-NO" dirty="0"/>
              <a:t>3</a:t>
            </a:r>
            <a:br>
              <a:rPr lang="nb-NO" dirty="0"/>
            </a:br>
            <a:r>
              <a:rPr lang="nb-NO" dirty="0"/>
              <a:t>Til arrangør av skirenn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D9D443-850B-2CFB-0B90-AD51D06A5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74" y="1973551"/>
            <a:ext cx="6858000" cy="4525963"/>
          </a:xfrm>
        </p:spPr>
        <p:txBody>
          <a:bodyPr/>
          <a:lstStyle/>
          <a:p>
            <a:r>
              <a:rPr lang="nb-NO" sz="2000" dirty="0">
                <a:solidFill>
                  <a:srgbClr val="000000"/>
                </a:solidFill>
              </a:rPr>
              <a:t>Bruk av </a:t>
            </a:r>
            <a:r>
              <a:rPr lang="nb-NO" sz="2000" dirty="0" err="1">
                <a:solidFill>
                  <a:srgbClr val="000000"/>
                </a:solidFill>
              </a:rPr>
              <a:t>iSonen</a:t>
            </a:r>
            <a:r>
              <a:rPr lang="nb-NO" sz="2000" dirty="0">
                <a:solidFill>
                  <a:srgbClr val="000000"/>
                </a:solidFill>
              </a:rPr>
              <a:t> er utsatt til 1.mai</a:t>
            </a:r>
          </a:p>
          <a:p>
            <a:endParaRPr lang="nb-NO" sz="2000" dirty="0">
              <a:solidFill>
                <a:srgbClr val="000000"/>
              </a:solidFill>
            </a:endParaRPr>
          </a:p>
          <a:p>
            <a:r>
              <a:rPr lang="nb-NO" sz="2000" dirty="0">
                <a:solidFill>
                  <a:srgbClr val="000000"/>
                </a:solidFill>
              </a:rPr>
              <a:t>Opprett arrangementet i </a:t>
            </a:r>
            <a:r>
              <a:rPr lang="nb-NO" sz="2000" dirty="0" err="1">
                <a:solidFill>
                  <a:srgbClr val="000000"/>
                </a:solidFill>
              </a:rPr>
              <a:t>sportsadmin</a:t>
            </a:r>
            <a:r>
              <a:rPr lang="nb-NO" sz="2000" dirty="0">
                <a:solidFill>
                  <a:srgbClr val="000000"/>
                </a:solidFill>
              </a:rPr>
              <a:t> som</a:t>
            </a:r>
            <a:br>
              <a:rPr lang="nb-NO" sz="2000" dirty="0">
                <a:solidFill>
                  <a:srgbClr val="000000"/>
                </a:solidFill>
              </a:rPr>
            </a:br>
            <a:r>
              <a:rPr lang="nb-NO" sz="2000" dirty="0">
                <a:solidFill>
                  <a:srgbClr val="000000"/>
                </a:solidFill>
              </a:rPr>
              <a:t>«422 langrenn»</a:t>
            </a:r>
            <a:br>
              <a:rPr lang="nb-NO" sz="2000" dirty="0">
                <a:solidFill>
                  <a:srgbClr val="000000"/>
                </a:solidFill>
              </a:rPr>
            </a:br>
            <a:endParaRPr lang="nb-NO" sz="2000" dirty="0">
              <a:solidFill>
                <a:srgbClr val="000000"/>
              </a:solidFill>
            </a:endParaRPr>
          </a:p>
          <a:p>
            <a:r>
              <a:rPr lang="nb-NO" sz="2000" dirty="0">
                <a:solidFill>
                  <a:srgbClr val="000000"/>
                </a:solidFill>
              </a:rPr>
              <a:t>Ny ordning for engangslisens med vipps:</a:t>
            </a:r>
            <a:br>
              <a:rPr lang="nb-NO" sz="2000" dirty="0">
                <a:solidFill>
                  <a:srgbClr val="000000"/>
                </a:solidFill>
              </a:rPr>
            </a:br>
            <a:r>
              <a:rPr lang="nb-NO" sz="2000" dirty="0">
                <a:solidFill>
                  <a:srgbClr val="000000"/>
                </a:solidFill>
                <a:hlinkClick r:id="rId4"/>
              </a:rPr>
              <a:t>https://www.skiforbundet.no/fagportal/skilisens/</a:t>
            </a:r>
            <a:r>
              <a:rPr lang="nb-NO" sz="2000" dirty="0">
                <a:solidFill>
                  <a:srgbClr val="000000"/>
                </a:solidFill>
              </a:rPr>
              <a:t> 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4E8B100-408E-D3EC-4F60-E002907A5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88" y="2066132"/>
            <a:ext cx="6036954" cy="4045526"/>
          </a:xfrm>
          <a:prstGeom prst="rect">
            <a:avLst/>
          </a:prstGeom>
        </p:spPr>
      </p:pic>
      <p:pic>
        <p:nvPicPr>
          <p:cNvPr id="6" name="Bilde 1">
            <a:extLst>
              <a:ext uri="{FF2B5EF4-FFF2-40B4-BE49-F238E27FC236}">
                <a16:creationId xmlns:a16="http://schemas.microsoft.com/office/drawing/2014/main" id="{D5B8F599-6D04-C4B1-F792-E064DF6EE0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83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437F08-EFFF-405B-A353-E5585CB8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92496"/>
            <a:ext cx="9144000" cy="884238"/>
          </a:xfrm>
        </p:spPr>
        <p:txBody>
          <a:bodyPr/>
          <a:lstStyle/>
          <a:p>
            <a:r>
              <a:rPr lang="nb-NO" dirty="0">
                <a:hlinkClick r:id="rId3"/>
              </a:rPr>
              <a:t>Terminliste 2022/202</a:t>
            </a:r>
            <a:r>
              <a:rPr lang="nb-NO" dirty="0"/>
              <a:t>3</a:t>
            </a:r>
            <a:br>
              <a:rPr lang="nb-NO" dirty="0"/>
            </a:br>
            <a:r>
              <a:rPr lang="nb-NO" dirty="0">
                <a:solidFill>
                  <a:srgbClr val="000000"/>
                </a:solidFill>
                <a:hlinkClick r:id="rId3"/>
              </a:rPr>
              <a:t>https://www.skiforbundet.no/troms/langrenn/skirenn/</a:t>
            </a:r>
            <a:r>
              <a:rPr lang="nb-NO" dirty="0">
                <a:solidFill>
                  <a:srgbClr val="000000"/>
                </a:solidFill>
              </a:rPr>
              <a:t> </a:t>
            </a:r>
            <a:br>
              <a:rPr lang="nb-NO" dirty="0"/>
            </a:br>
            <a:br>
              <a:rPr lang="nb-NO" sz="1600" b="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nb-NO" sz="1600" b="0" dirty="0">
                <a:solidFill>
                  <a:schemeClr val="accent4">
                    <a:lumMod val="75000"/>
                  </a:schemeClr>
                </a:solidFill>
              </a:rPr>
            </a:br>
            <a:endParaRPr lang="nb-NO" sz="1600" b="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BBF1334D-A33C-4FAA-8ECB-08EB40345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41454BF-D7B8-DFEF-6FC8-4C15B18FF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1476734"/>
            <a:ext cx="8700654" cy="47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8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10CD86-C33B-3741-A528-C3938B96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Terminliste 2022/2023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1D8E7-FCC0-3146-A783-5A7130977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00201"/>
            <a:ext cx="9296400" cy="4525963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accent4"/>
                </a:solidFill>
              </a:rPr>
              <a:t>SNN Cup</a:t>
            </a:r>
          </a:p>
          <a:p>
            <a:r>
              <a:rPr lang="nb-NO" sz="2000" dirty="0">
                <a:solidFill>
                  <a:srgbClr val="000000"/>
                </a:solidFill>
              </a:rPr>
              <a:t>Klasse 13, 14, 15, 16 år og Junior</a:t>
            </a:r>
          </a:p>
          <a:p>
            <a:r>
              <a:rPr lang="nb-NO" sz="2000" dirty="0">
                <a:solidFill>
                  <a:srgbClr val="000000"/>
                </a:solidFill>
              </a:rPr>
              <a:t>8 renn – 6 beste tellende</a:t>
            </a:r>
          </a:p>
          <a:p>
            <a:r>
              <a:rPr lang="nb-NO" sz="2000" dirty="0">
                <a:solidFill>
                  <a:srgbClr val="000000"/>
                </a:solidFill>
              </a:rPr>
              <a:t>Premie til topp 3 og alle som har deltatt på 6 eller flere renn</a:t>
            </a:r>
          </a:p>
          <a:p>
            <a:r>
              <a:rPr lang="nb-NO" sz="2000" dirty="0">
                <a:solidFill>
                  <a:srgbClr val="000000"/>
                </a:solidFill>
              </a:rPr>
              <a:t>Gul ledertrøye til leder i hver klasse</a:t>
            </a:r>
          </a:p>
          <a:p>
            <a:r>
              <a:rPr lang="nb-NO" sz="2000" dirty="0">
                <a:solidFill>
                  <a:srgbClr val="000000"/>
                </a:solidFill>
              </a:rPr>
              <a:t>Poengsystem (som World Cup): 100 - 80 - 60 - 50 - 45 -40- 36 - 32  -29 - 26 -24 -   22  -20 - 18 - 16 - 15 -14 - 13 osv. </a:t>
            </a:r>
          </a:p>
          <a:p>
            <a:r>
              <a:rPr lang="nb-NO" sz="2000" dirty="0">
                <a:solidFill>
                  <a:srgbClr val="000000"/>
                </a:solidFill>
              </a:rPr>
              <a:t>Evt. avlysninger fører til strykning av arrangement i cupen og antall renn reduseres tilsvarende</a:t>
            </a:r>
          </a:p>
          <a:p>
            <a:r>
              <a:rPr lang="nb-NO" sz="2000" dirty="0">
                <a:solidFill>
                  <a:srgbClr val="000000"/>
                </a:solidFill>
              </a:rPr>
              <a:t>Resultater legges ut fortløpende på kretsens nettside</a:t>
            </a:r>
          </a:p>
          <a:p>
            <a:r>
              <a:rPr lang="nb-NO" sz="2000" dirty="0">
                <a:solidFill>
                  <a:srgbClr val="000000"/>
                </a:solidFill>
              </a:rPr>
              <a:t>SNN-henger med utstyr som skal fraktes fra renn til renn</a:t>
            </a:r>
          </a:p>
          <a:p>
            <a:pPr marL="0" indent="0">
              <a:buNone/>
            </a:pPr>
            <a:endParaRPr lang="nb-NO" dirty="0">
              <a:solidFill>
                <a:schemeClr val="accent4"/>
              </a:solidFill>
            </a:endParaRPr>
          </a:p>
          <a:p>
            <a:endParaRPr lang="nb-NO" dirty="0">
              <a:solidFill>
                <a:schemeClr val="accent4"/>
              </a:solidFill>
            </a:endParaRPr>
          </a:p>
          <a:p>
            <a:endParaRPr lang="nb-NO" dirty="0">
              <a:solidFill>
                <a:schemeClr val="accent4"/>
              </a:solidFill>
            </a:endParaRPr>
          </a:p>
        </p:txBody>
      </p:sp>
      <p:pic>
        <p:nvPicPr>
          <p:cNvPr id="4" name="Bilde 1">
            <a:extLst>
              <a:ext uri="{FF2B5EF4-FFF2-40B4-BE49-F238E27FC236}">
                <a16:creationId xmlns:a16="http://schemas.microsoft.com/office/drawing/2014/main" id="{213637B1-BCE5-C646-9067-98FA4F339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95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C33C8C-A2C7-974D-B545-26F07DBF8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Terminliste 2022/2023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C282BE69-5ED9-9A46-A1D8-DDAA60A9D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600201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accent4"/>
                </a:solidFill>
              </a:rPr>
              <a:t>SNN Cup – «De fire store»</a:t>
            </a:r>
            <a:endParaRPr lang="nb-NO" dirty="0">
              <a:solidFill>
                <a:schemeClr val="accent4"/>
              </a:solidFill>
            </a:endParaRPr>
          </a:p>
          <a:p>
            <a:endParaRPr lang="nb-NO" dirty="0">
              <a:solidFill>
                <a:schemeClr val="accent4"/>
              </a:solidFill>
            </a:endParaRP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4E7A04B6-3EE5-E64D-B615-C47156CD9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279574"/>
              </p:ext>
            </p:extLst>
          </p:nvPr>
        </p:nvGraphicFramePr>
        <p:xfrm>
          <a:off x="2438400" y="2134243"/>
          <a:ext cx="8127999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01827098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00157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062938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STILART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746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3.desember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NORDREISA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Klassisk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3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4.desember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NORDREISA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Fristil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600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21.januar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KVALØYSLETTA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Fristil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430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22.januar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KVALØYSLETTA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Klassisk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37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18.februar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SKJERVØY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Fristil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345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19.februar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NORDREISA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Klassisk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1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15.april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TROMSØ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Fristil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619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16.april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TROMSØ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accent4"/>
                          </a:solidFill>
                        </a:rPr>
                        <a:t>Klassisk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21238"/>
                  </a:ext>
                </a:extLst>
              </a:tr>
            </a:tbl>
          </a:graphicData>
        </a:graphic>
      </p:graphicFrame>
      <p:pic>
        <p:nvPicPr>
          <p:cNvPr id="6" name="Bilde 1">
            <a:extLst>
              <a:ext uri="{FF2B5EF4-FFF2-40B4-BE49-F238E27FC236}">
                <a16:creationId xmlns:a16="http://schemas.microsoft.com/office/drawing/2014/main" id="{07BD77F2-7DD0-C047-BF00-47F8722A6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6204239"/>
            <a:ext cx="2095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91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sf_powerpoint">
  <a:themeElements>
    <a:clrScheme name="Custom 3">
      <a:dk1>
        <a:srgbClr val="ACADAE"/>
      </a:dk1>
      <a:lt1>
        <a:sysClr val="window" lastClr="FFFFFF"/>
      </a:lt1>
      <a:dk2>
        <a:srgbClr val="00B6E3"/>
      </a:dk2>
      <a:lt2>
        <a:srgbClr val="FFFFFF"/>
      </a:lt2>
      <a:accent1>
        <a:srgbClr val="00B6E3"/>
      </a:accent1>
      <a:accent2>
        <a:srgbClr val="ACADAE"/>
      </a:accent2>
      <a:accent3>
        <a:srgbClr val="DE5C51"/>
      </a:accent3>
      <a:accent4>
        <a:srgbClr val="404965"/>
      </a:accent4>
      <a:accent5>
        <a:srgbClr val="AE946F"/>
      </a:accent5>
      <a:accent6>
        <a:srgbClr val="B4B6B9"/>
      </a:accent6>
      <a:hlink>
        <a:srgbClr val="00B6E3"/>
      </a:hlink>
      <a:folHlink>
        <a:srgbClr val="85878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11A3E7904A3647AC08CFE193688DBB" ma:contentTypeVersion="18" ma:contentTypeDescription="Opprett et nytt dokument." ma:contentTypeScope="" ma:versionID="d4c95e922961f8bc256d4f754b24af3a">
  <xsd:schema xmlns:xsd="http://www.w3.org/2001/XMLSchema" xmlns:xs="http://www.w3.org/2001/XMLSchema" xmlns:p="http://schemas.microsoft.com/office/2006/metadata/properties" xmlns:ns2="ea08695c-71a6-424d-b494-0382f1cd8949" xmlns:ns4="712f3002-266e-4d4e-9ea1-b15283d2fba1" xmlns:ns5="bb38c02c-8acf-464c-928e-b9e4ff3f224f" targetNamespace="http://schemas.microsoft.com/office/2006/metadata/properties" ma:root="true" ma:fieldsID="add367e47633221a1b83d882c9bf0461" ns2:_="" ns4:_="" ns5:_="">
    <xsd:import namespace="ea08695c-71a6-424d-b494-0382f1cd8949"/>
    <xsd:import namespace="712f3002-266e-4d4e-9ea1-b15283d2fba1"/>
    <xsd:import namespace="bb38c02c-8acf-464c-928e-b9e4ff3f224f"/>
    <xsd:element name="properties">
      <xsd:complexType>
        <xsd:sequence>
          <xsd:element name="documentManagement">
            <xsd:complexType>
              <xsd:all>
                <xsd:element ref="ns2:gb40dc7f2b9d47e88655990f6f9f4134" minOccurs="0"/>
                <xsd:element ref="ns2:TaxCatchAll" minOccurs="0"/>
                <xsd:element ref="ns2:d22229a14cba4c45b75955f9fd950afc" minOccurs="0"/>
                <xsd:element ref="ns2:p44d28c9d0b145379ee8c43e22284413" minOccurs="0"/>
                <xsd:element ref="ns4:SharedWithUsers" minOccurs="0"/>
                <xsd:element ref="ns4:SharedWithDetails" minOccurs="0"/>
                <xsd:element ref="ns2:d03e5549500345819f98d8dbc49daa6e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DateTaken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8695c-71a6-424d-b494-0382f1cd8949" elementFormDefault="qualified">
    <xsd:import namespace="http://schemas.microsoft.com/office/2006/documentManagement/types"/>
    <xsd:import namespace="http://schemas.microsoft.com/office/infopath/2007/PartnerControls"/>
    <xsd:element name="gb40dc7f2b9d47e88655990f6f9f4134" ma:index="9" nillable="true" ma:taxonomy="true" ma:internalName="gb40dc7f2b9d47e88655990f6f9f4134" ma:taxonomyFieldName="NSF_kategori" ma:displayName="NSF_kategori" ma:default="" ma:fieldId="{0b40dc7f-2b9d-47e8-8655-990f6f9f4134}" ma:taxonomyMulti="true" ma:sspId="e15a6db1-ea0c-4764-8265-6093ad78fa3b" ma:termSetId="7db4c022-b818-4a34-995b-7967bb781f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30d7da7a-4337-4844-a259-4cde6cf259eb}" ma:internalName="TaxCatchAll" ma:showField="CatchAllData" ma:web="712f3002-266e-4d4e-9ea1-b15283d2fb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22229a14cba4c45b75955f9fd950afc" ma:index="12" nillable="true" ma:taxonomy="true" ma:internalName="d22229a14cba4c45b75955f9fd950afc" ma:taxonomyFieldName="Krets" ma:displayName="Krets" ma:default="" ma:fieldId="{d22229a1-4cba-4c45-b759-55f9fd950afc}" ma:sspId="e15a6db1-ea0c-4764-8265-6093ad78fa3b" ma:termSetId="95c76912-6bc2-4bc8-98a3-93f53b943d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44d28c9d0b145379ee8c43e22284413" ma:index="14" nillable="true" ma:taxonomy="true" ma:internalName="p44d28c9d0b145379ee8c43e22284413" ma:taxonomyFieldName="Dokumenttype" ma:displayName="Dokumenttype" ma:fieldId="{944d28c9-d0b1-4537-9ee8-c43e22284413}" ma:sspId="e15a6db1-ea0c-4764-8265-6093ad78fa3b" ma:termSetId="1046c103-6001-4432-88af-8ce40aab6d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3e5549500345819f98d8dbc49daa6e" ma:index="18" nillable="true" ma:taxonomy="true" ma:internalName="d03e5549500345819f98d8dbc49daa6e" ma:taxonomyFieldName="arGren" ma:displayName="Gren" ma:default="" ma:fieldId="{d03e5549-5003-4581-9f98-d8dbc49daa6e}" ma:taxonomyMulti="true" ma:sspId="e15a6db1-ea0c-4764-8265-6093ad78fa3b" ma:termSetId="df29e7b6-830d-4142-a885-97c0b83f6b8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f3002-266e-4d4e-9ea1-b15283d2fb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38c02c-8acf-464c-928e-b9e4ff3f22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4d28c9d0b145379ee8c43e22284413 xmlns="ea08695c-71a6-424d-b494-0382f1cd8949">
      <Terms xmlns="http://schemas.microsoft.com/office/infopath/2007/PartnerControls"/>
    </p44d28c9d0b145379ee8c43e22284413>
    <d22229a14cba4c45b75955f9fd950afc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Troms Skikrets</TermName>
          <TermId xmlns="http://schemas.microsoft.com/office/infopath/2007/PartnerControls">fcdad1db-a258-47d5-be7e-4b7abbc174a7</TermId>
        </TermInfo>
      </Terms>
    </d22229a14cba4c45b75955f9fd950afc>
    <TaxCatchAll xmlns="ea08695c-71a6-424d-b494-0382f1cd8949">
      <Value>4</Value>
      <Value>46</Value>
    </TaxCatchAll>
    <gb40dc7f2b9d47e88655990f6f9f4134 xmlns="ea08695c-71a6-424d-b494-0382f1cd8949">
      <Terms xmlns="http://schemas.microsoft.com/office/infopath/2007/PartnerControls"/>
    </gb40dc7f2b9d47e88655990f6f9f4134>
    <d03e5549500345819f98d8dbc49daa6e xmlns="ea08695c-71a6-424d-b494-0382f1cd8949">
      <Terms xmlns="http://schemas.microsoft.com/office/infopath/2007/PartnerControls">
        <TermInfo xmlns="http://schemas.microsoft.com/office/infopath/2007/PartnerControls">
          <TermName xmlns="http://schemas.microsoft.com/office/infopath/2007/PartnerControls">Langrenn</TermName>
          <TermId xmlns="http://schemas.microsoft.com/office/infopath/2007/PartnerControls">7c6c92da-8793-4550-bbb9-8642f79ac364</TermId>
        </TermInfo>
      </Terms>
    </d03e5549500345819f98d8dbc49daa6e>
  </documentManagement>
</p:properties>
</file>

<file path=customXml/itemProps1.xml><?xml version="1.0" encoding="utf-8"?>
<ds:datastoreItem xmlns:ds="http://schemas.openxmlformats.org/officeDocument/2006/customXml" ds:itemID="{2195B6F9-288D-4DE9-BED9-AF21A1C5F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8695c-71a6-424d-b494-0382f1cd8949"/>
    <ds:schemaRef ds:uri="712f3002-266e-4d4e-9ea1-b15283d2fba1"/>
    <ds:schemaRef ds:uri="bb38c02c-8acf-464c-928e-b9e4ff3f22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F16848-5502-46B8-A69E-7D063F2EA3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815BAA-B095-4223-892E-EE441BF6718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bb38c02c-8acf-464c-928e-b9e4ff3f224f"/>
    <ds:schemaRef ds:uri="ea08695c-71a6-424d-b494-0382f1cd8949"/>
    <ds:schemaRef ds:uri="http://purl.org/dc/dcmitype/"/>
    <ds:schemaRef ds:uri="712f3002-266e-4d4e-9ea1-b15283d2fba1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34142</TotalTime>
  <Words>1766</Words>
  <Application>Microsoft Macintosh PowerPoint</Application>
  <PresentationFormat>Widescreen</PresentationFormat>
  <Paragraphs>242</Paragraphs>
  <Slides>32</Slides>
  <Notes>29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Wingdings</vt:lpstr>
      <vt:lpstr>Office-tema</vt:lpstr>
      <vt:lpstr>nsf_powerpoint</vt:lpstr>
      <vt:lpstr>Høstmøte Troms Skikrets Langrenn</vt:lpstr>
      <vt:lpstr>Saksliste</vt:lpstr>
      <vt:lpstr>Langrennskomiteen 2022-2023</vt:lpstr>
      <vt:lpstr>Langrennskomiteen 2021-2023</vt:lpstr>
      <vt:lpstr>Langrennskomiteen 2021-2023 Møtereferater</vt:lpstr>
      <vt:lpstr>Terminliste 2022/2023 Til arrangør av skirenn</vt:lpstr>
      <vt:lpstr>Terminliste 2022/2023 https://www.skiforbundet.no/troms/langrenn/skirenn/    </vt:lpstr>
      <vt:lpstr>Terminliste 2022/2023</vt:lpstr>
      <vt:lpstr>Terminliste 2022/2023</vt:lpstr>
      <vt:lpstr>TD på skirenn i kretsen</vt:lpstr>
      <vt:lpstr>Terminliste 2022/2023 – Nasjonale renn </vt:lpstr>
      <vt:lpstr>Reiseplaner 2022/2023</vt:lpstr>
      <vt:lpstr>Uttakskriterier </vt:lpstr>
      <vt:lpstr>Uttakskriterier</vt:lpstr>
      <vt:lpstr>Uttakskriterier – Generelt </vt:lpstr>
      <vt:lpstr>Organisering av reiser Støtteapparat og foreldrerollen  </vt:lpstr>
      <vt:lpstr>KURS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Høstmøte NSF Langrenn 2022</vt:lpstr>
      <vt:lpstr>KONKURRANSEREGLER </vt:lpstr>
      <vt:lpstr>KONKURRANSEREGLER </vt:lpstr>
      <vt:lpstr>NNM arrangør 2024 fra Troms</vt:lpstr>
      <vt:lpstr>Neste sesong</vt:lpstr>
      <vt:lpstr>Økonomi</vt:lpstr>
      <vt:lpstr>Eventuelt </vt:lpstr>
      <vt:lpstr>FØLG OSS PÅ FACEBOOK https://www.facebook.com/tromsskikrets </vt:lpstr>
      <vt:lpstr>TAKK FOR OPPMØTE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Birgitte Gustavsen</dc:creator>
  <cp:lastModifiedBy>Hanne Kristine Kroken</cp:lastModifiedBy>
  <cp:revision>167</cp:revision>
  <cp:lastPrinted>2015-11-06T11:41:18Z</cp:lastPrinted>
  <dcterms:created xsi:type="dcterms:W3CDTF">2015-09-07T14:16:01Z</dcterms:created>
  <dcterms:modified xsi:type="dcterms:W3CDTF">2022-11-09T13:00:46Z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0x0101002811A3E7904A3647AC08CFE193688DBB</vt:lpwstr>
  </property>
  <property fmtid="{D5CDD505-2E9C-101B-9397-08002B2CF9AE}" pid="3" name="Dokumenttype">
    <vt:lpwstr/>
  </property>
  <property fmtid="{D5CDD505-2E9C-101B-9397-08002B2CF9AE}" pid="4" name="arGren">
    <vt:lpwstr>4;#Langrenn|7c6c92da-8793-4550-bbb9-8642f79ac364</vt:lpwstr>
  </property>
  <property fmtid="{D5CDD505-2E9C-101B-9397-08002B2CF9AE}" pid="5" name="Krets">
    <vt:lpwstr>46;#Troms Skikrets|fcdad1db-a258-47d5-be7e-4b7abbc174a7</vt:lpwstr>
  </property>
  <property fmtid="{D5CDD505-2E9C-101B-9397-08002B2CF9AE}" pid="6" name="NSF_kategori">
    <vt:lpwstr/>
  </property>
</Properties>
</file>