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74" r:id="rId2"/>
    <p:sldId id="257" r:id="rId3"/>
    <p:sldId id="267" r:id="rId4"/>
    <p:sldId id="269" r:id="rId5"/>
    <p:sldId id="281" r:id="rId6"/>
    <p:sldId id="282" r:id="rId7"/>
    <p:sldId id="283" r:id="rId8"/>
    <p:sldId id="284" r:id="rId9"/>
    <p:sldId id="294" r:id="rId10"/>
    <p:sldId id="297" r:id="rId11"/>
    <p:sldId id="296" r:id="rId12"/>
    <p:sldId id="295" r:id="rId13"/>
    <p:sldId id="275" r:id="rId14"/>
    <p:sldId id="288" r:id="rId15"/>
    <p:sldId id="286" r:id="rId16"/>
    <p:sldId id="289" r:id="rId17"/>
    <p:sldId id="292" r:id="rId18"/>
    <p:sldId id="290" r:id="rId19"/>
    <p:sldId id="291" r:id="rId20"/>
    <p:sldId id="287" r:id="rId21"/>
    <p:sldId id="293" r:id="rId22"/>
    <p:sldId id="285" r:id="rId23"/>
    <p:sldId id="276" r:id="rId24"/>
    <p:sldId id="277" r:id="rId25"/>
    <p:sldId id="278" r:id="rId26"/>
    <p:sldId id="279" r:id="rId27"/>
    <p:sldId id="280" r:id="rId28"/>
    <p:sldId id="260" r:id="rId29"/>
    <p:sldId id="266" r:id="rId30"/>
    <p:sldId id="261" r:id="rId31"/>
    <p:sldId id="263" r:id="rId32"/>
    <p:sldId id="299" r:id="rId33"/>
    <p:sldId id="272" r:id="rId34"/>
    <p:sldId id="273" r:id="rId35"/>
  </p:sldIdLst>
  <p:sldSz cx="9144000" cy="6858000" type="screen4x3"/>
  <p:notesSz cx="6858000" cy="994568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78A"/>
    <a:srgbClr val="BCBEC3"/>
    <a:srgbClr val="5F5F5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8" autoAdjust="0"/>
    <p:restoredTop sz="94670" autoAdjust="0"/>
  </p:normalViewPr>
  <p:slideViewPr>
    <p:cSldViewPr snapToObjects="1">
      <p:cViewPr>
        <p:scale>
          <a:sx n="77" d="100"/>
          <a:sy n="77" d="100"/>
        </p:scale>
        <p:origin x="-1350" y="-42"/>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2335" cy="497284"/>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defRPr sz="1200"/>
            </a:lvl1pPr>
          </a:lstStyle>
          <a:p>
            <a:pPr>
              <a:defRPr/>
            </a:pPr>
            <a:endParaRPr lang="nb-NO"/>
          </a:p>
        </p:txBody>
      </p:sp>
      <p:sp>
        <p:nvSpPr>
          <p:cNvPr id="20483" name="Rectangle 3"/>
          <p:cNvSpPr>
            <a:spLocks noGrp="1" noChangeArrowheads="1"/>
          </p:cNvSpPr>
          <p:nvPr>
            <p:ph type="dt" sz="quarter" idx="1"/>
          </p:nvPr>
        </p:nvSpPr>
        <p:spPr bwMode="auto">
          <a:xfrm>
            <a:off x="3884064" y="0"/>
            <a:ext cx="2972335" cy="497284"/>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lgn="r">
              <a:defRPr sz="1200"/>
            </a:lvl1pPr>
          </a:lstStyle>
          <a:p>
            <a:pPr>
              <a:defRPr/>
            </a:pPr>
            <a:fld id="{2E1F691D-CC38-48EC-9E78-ECF2C891A934}" type="datetime1">
              <a:rPr lang="nb-NO"/>
              <a:pPr>
                <a:defRPr/>
              </a:pPr>
              <a:t>14.05.2014</a:t>
            </a:fld>
            <a:endParaRPr lang="nb-NO"/>
          </a:p>
        </p:txBody>
      </p:sp>
      <p:sp>
        <p:nvSpPr>
          <p:cNvPr id="20484" name="Rectangle 4"/>
          <p:cNvSpPr>
            <a:spLocks noGrp="1" noChangeArrowheads="1"/>
          </p:cNvSpPr>
          <p:nvPr>
            <p:ph type="ftr" sz="quarter" idx="2"/>
          </p:nvPr>
        </p:nvSpPr>
        <p:spPr bwMode="auto">
          <a:xfrm>
            <a:off x="0" y="9446810"/>
            <a:ext cx="2972335" cy="497284"/>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defRPr sz="1200"/>
            </a:lvl1pPr>
          </a:lstStyle>
          <a:p>
            <a:pPr>
              <a:defRPr/>
            </a:pPr>
            <a:endParaRPr lang="nb-NO"/>
          </a:p>
        </p:txBody>
      </p:sp>
      <p:sp>
        <p:nvSpPr>
          <p:cNvPr id="20485" name="Rectangle 5"/>
          <p:cNvSpPr>
            <a:spLocks noGrp="1" noChangeArrowheads="1"/>
          </p:cNvSpPr>
          <p:nvPr>
            <p:ph type="sldNum" sz="quarter" idx="3"/>
          </p:nvPr>
        </p:nvSpPr>
        <p:spPr bwMode="auto">
          <a:xfrm>
            <a:off x="3884064" y="9446810"/>
            <a:ext cx="2972335" cy="497284"/>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lgn="r">
              <a:defRPr sz="1200"/>
            </a:lvl1pPr>
          </a:lstStyle>
          <a:p>
            <a:pPr>
              <a:defRPr/>
            </a:pPr>
            <a:fld id="{32AE7BFE-A609-48F5-8F61-5997B5EA3AFC}" type="slidenum">
              <a:rPr lang="nb-NO"/>
              <a:pPr>
                <a:defRPr/>
              </a:pPr>
              <a:t>‹#›</a:t>
            </a:fld>
            <a:endParaRPr lang="nb-NO"/>
          </a:p>
        </p:txBody>
      </p:sp>
    </p:spTree>
    <p:extLst>
      <p:ext uri="{BB962C8B-B14F-4D97-AF65-F5344CB8AC3E}">
        <p14:creationId xmlns:p14="http://schemas.microsoft.com/office/powerpoint/2010/main" val="1928121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2335" cy="497284"/>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defRPr sz="1200"/>
            </a:lvl1pPr>
          </a:lstStyle>
          <a:p>
            <a:pPr>
              <a:defRPr/>
            </a:pPr>
            <a:endParaRPr lang="nb-NO"/>
          </a:p>
        </p:txBody>
      </p:sp>
      <p:sp>
        <p:nvSpPr>
          <p:cNvPr id="22531" name="Rectangle 3"/>
          <p:cNvSpPr>
            <a:spLocks noGrp="1" noChangeArrowheads="1"/>
          </p:cNvSpPr>
          <p:nvPr>
            <p:ph type="dt" idx="1"/>
          </p:nvPr>
        </p:nvSpPr>
        <p:spPr bwMode="auto">
          <a:xfrm>
            <a:off x="3884064" y="0"/>
            <a:ext cx="2972335" cy="497284"/>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lgn="r">
              <a:defRPr sz="1200"/>
            </a:lvl1pPr>
          </a:lstStyle>
          <a:p>
            <a:pPr>
              <a:defRPr/>
            </a:pPr>
            <a:fld id="{7649423D-36C1-4D50-B142-F6759A542F10}" type="datetime1">
              <a:rPr lang="nb-NO"/>
              <a:pPr>
                <a:defRPr/>
              </a:pPr>
              <a:t>14.05.2014</a:t>
            </a:fld>
            <a:endParaRPr lang="nb-NO"/>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724202"/>
            <a:ext cx="5486400" cy="4475560"/>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22534" name="Rectangle 6"/>
          <p:cNvSpPr>
            <a:spLocks noGrp="1" noChangeArrowheads="1"/>
          </p:cNvSpPr>
          <p:nvPr>
            <p:ph type="ftr" sz="quarter" idx="4"/>
          </p:nvPr>
        </p:nvSpPr>
        <p:spPr bwMode="auto">
          <a:xfrm>
            <a:off x="0" y="9446810"/>
            <a:ext cx="2972335" cy="497284"/>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defRPr sz="1200"/>
            </a:lvl1pPr>
          </a:lstStyle>
          <a:p>
            <a:pPr>
              <a:defRPr/>
            </a:pPr>
            <a:endParaRPr lang="nb-NO"/>
          </a:p>
        </p:txBody>
      </p:sp>
      <p:sp>
        <p:nvSpPr>
          <p:cNvPr id="22535" name="Rectangle 7"/>
          <p:cNvSpPr>
            <a:spLocks noGrp="1" noChangeArrowheads="1"/>
          </p:cNvSpPr>
          <p:nvPr>
            <p:ph type="sldNum" sz="quarter" idx="5"/>
          </p:nvPr>
        </p:nvSpPr>
        <p:spPr bwMode="auto">
          <a:xfrm>
            <a:off x="3884064" y="9446810"/>
            <a:ext cx="2972335" cy="497284"/>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lgn="r">
              <a:defRPr sz="1200"/>
            </a:lvl1pPr>
          </a:lstStyle>
          <a:p>
            <a:pPr>
              <a:defRPr/>
            </a:pPr>
            <a:fld id="{D22F090C-9E4C-4934-B58C-E3B9FA5133EE}" type="slidenum">
              <a:rPr lang="nb-NO"/>
              <a:pPr>
                <a:defRPr/>
              </a:pPr>
              <a:t>‹#›</a:t>
            </a:fld>
            <a:endParaRPr lang="nb-NO"/>
          </a:p>
        </p:txBody>
      </p:sp>
    </p:spTree>
    <p:extLst>
      <p:ext uri="{BB962C8B-B14F-4D97-AF65-F5344CB8AC3E}">
        <p14:creationId xmlns:p14="http://schemas.microsoft.com/office/powerpoint/2010/main" val="10581697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1981200" y="213042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1981200" y="249396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981200" y="2871788"/>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pic>
        <p:nvPicPr>
          <p:cNvPr id="8" name="Picture 2" descr="\\172.21.65.128\tsusers$\stsk-eran\My Documents\My Pictures\nsf_kretslogo_01_sor-trondelag.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4325" y="2209800"/>
            <a:ext cx="1352550" cy="1435100"/>
          </a:xfrm>
          <a:prstGeom prst="rect">
            <a:avLst/>
          </a:prstGeom>
          <a:noFill/>
          <a:ln w="9525">
            <a:noFill/>
            <a:miter lim="800000"/>
            <a:headEnd/>
            <a:tailEnd/>
          </a:ln>
        </p:spPr>
      </p:pic>
      <p:sp>
        <p:nvSpPr>
          <p:cNvPr id="23554" name="Title Placeholder 1"/>
          <p:cNvSpPr>
            <a:spLocks noGrp="1"/>
          </p:cNvSpPr>
          <p:nvPr>
            <p:ph type="ctrTitle"/>
          </p:nvPr>
        </p:nvSpPr>
        <p:spPr>
          <a:xfrm>
            <a:off x="1981200" y="2130425"/>
            <a:ext cx="6477000" cy="908050"/>
          </a:xfrm>
        </p:spPr>
        <p:txBody>
          <a:bodyPr/>
          <a:lstStyle>
            <a:lvl1pPr>
              <a:defRPr smtClean="0"/>
            </a:lvl1pPr>
          </a:lstStyle>
          <a:p>
            <a:r>
              <a:rPr lang="nb-NO" smtClean="0"/>
              <a:t>Klikk for å redigere tittelstil</a:t>
            </a:r>
          </a:p>
        </p:txBody>
      </p:sp>
      <p:sp>
        <p:nvSpPr>
          <p:cNvPr id="23555" name="Text Placeholder 2"/>
          <p:cNvSpPr>
            <a:spLocks noGrp="1"/>
          </p:cNvSpPr>
          <p:nvPr>
            <p:ph type="subTitle" idx="1"/>
          </p:nvPr>
        </p:nvSpPr>
        <p:spPr>
          <a:xfrm>
            <a:off x="1981200" y="3038475"/>
            <a:ext cx="6492875" cy="606425"/>
          </a:xfrm>
        </p:spPr>
        <p:txBody>
          <a:bodyPr/>
          <a:lstStyle>
            <a:lvl1pPr marL="0" indent="0">
              <a:buFont typeface="Arial" charset="0"/>
              <a:buNone/>
              <a:defRPr sz="1400" smtClean="0"/>
            </a:lvl1pPr>
          </a:lstStyle>
          <a:p>
            <a:r>
              <a:rPr lang="nb-NO" smtClean="0"/>
              <a:t>Klikk for å redigere undertittelstil i malen</a:t>
            </a:r>
          </a:p>
        </p:txBody>
      </p:sp>
      <p:sp>
        <p:nvSpPr>
          <p:cNvPr id="9" name="Date Placeholder 3"/>
          <p:cNvSpPr>
            <a:spLocks noGrp="1"/>
          </p:cNvSpPr>
          <p:nvPr>
            <p:ph type="dt" sz="half" idx="10"/>
          </p:nvPr>
        </p:nvSpPr>
        <p:spPr/>
        <p:txBody>
          <a:bodyPr/>
          <a:lstStyle>
            <a:lvl1pPr>
              <a:defRPr/>
            </a:lvl1pPr>
          </a:lstStyle>
          <a:p>
            <a:pPr>
              <a:defRPr/>
            </a:pPr>
            <a:fld id="{6998074B-5DEE-43E5-823A-5598C665C11C}" type="datetime1">
              <a:rPr lang="en-US" smtClean="0"/>
              <a:t>5/14/2014</a:t>
            </a:fld>
            <a:endParaRPr lang="nb-NO"/>
          </a:p>
        </p:txBody>
      </p:sp>
      <p:sp>
        <p:nvSpPr>
          <p:cNvPr id="10" name="Footer Placeholder 4"/>
          <p:cNvSpPr>
            <a:spLocks noGrp="1"/>
          </p:cNvSpPr>
          <p:nvPr>
            <p:ph type="ftr" sz="quarter" idx="11"/>
          </p:nvPr>
        </p:nvSpPr>
        <p:spPr/>
        <p:txBody>
          <a:bodyPr/>
          <a:lstStyle>
            <a:lvl1pPr>
              <a:defRPr/>
            </a:lvl1pPr>
          </a:lstStyle>
          <a:p>
            <a:pPr>
              <a:defRPr/>
            </a:pPr>
            <a:endParaRPr lang="nb-NO"/>
          </a:p>
        </p:txBody>
      </p:sp>
      <p:sp>
        <p:nvSpPr>
          <p:cNvPr id="11" name="Slide Number Placeholder 5"/>
          <p:cNvSpPr>
            <a:spLocks noGrp="1"/>
          </p:cNvSpPr>
          <p:nvPr>
            <p:ph type="sldNum" sz="quarter" idx="12"/>
          </p:nvPr>
        </p:nvSpPr>
        <p:spPr/>
        <p:txBody>
          <a:bodyPr/>
          <a:lstStyle>
            <a:lvl1pPr>
              <a:defRPr/>
            </a:lvl1pPr>
          </a:lstStyle>
          <a:p>
            <a:pPr>
              <a:defRPr/>
            </a:pPr>
            <a:fld id="{642EDDCE-4EFD-41C5-A322-567AEA4482A8}"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E3825F5B-78BA-4E17-9B9C-5269C8A97FB8}" type="datetime1">
              <a:rPr lang="en-US" smtClean="0"/>
              <a:t>5/14/2014</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ADD77556-6DE4-4EB0-8167-7540B47DDE18}"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1828800" y="1752600"/>
            <a:ext cx="4648200" cy="4373563"/>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0645A047-C046-4E43-98F5-09CD46979AA7}" type="datetime1">
              <a:rPr lang="en-US" smtClean="0"/>
              <a:t>5/14/2014</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50774812-7133-413E-A996-C7C32D378D01}"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4D77A5FD-25C5-4DC5-809A-D6D314BC424A}" type="datetime1">
              <a:rPr lang="en-US" smtClean="0"/>
              <a:t>5/14/2014</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7C73E90-C7D9-4E0D-B2C2-D1252C4ACC54}"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4" cy="1362075"/>
          </a:xfrm>
        </p:spPr>
        <p:txBody>
          <a:bodyPr/>
          <a:lstStyle>
            <a:lvl1pPr algn="l">
              <a:defRPr sz="2400" b="1" cap="all"/>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p:txBody>
      </p:sp>
      <p:sp>
        <p:nvSpPr>
          <p:cNvPr id="4" name="Date Placeholder 3"/>
          <p:cNvSpPr>
            <a:spLocks noGrp="1"/>
          </p:cNvSpPr>
          <p:nvPr>
            <p:ph type="dt" sz="half" idx="10"/>
          </p:nvPr>
        </p:nvSpPr>
        <p:spPr/>
        <p:txBody>
          <a:bodyPr/>
          <a:lstStyle>
            <a:lvl1pPr>
              <a:defRPr/>
            </a:lvl1pPr>
          </a:lstStyle>
          <a:p>
            <a:pPr>
              <a:defRPr/>
            </a:pPr>
            <a:fld id="{23A6DF66-CE16-445E-82FA-58737B935976}" type="datetime1">
              <a:rPr lang="en-US" smtClean="0"/>
              <a:t>5/14/2014</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873C27C5-5C5C-46B9-B0E8-259C5248B44C}"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18288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5" name="Date Placeholder 3"/>
          <p:cNvSpPr>
            <a:spLocks noGrp="1"/>
          </p:cNvSpPr>
          <p:nvPr>
            <p:ph type="dt" sz="half" idx="10"/>
          </p:nvPr>
        </p:nvSpPr>
        <p:spPr/>
        <p:txBody>
          <a:bodyPr/>
          <a:lstStyle>
            <a:lvl1pPr>
              <a:defRPr/>
            </a:lvl1pPr>
          </a:lstStyle>
          <a:p>
            <a:pPr>
              <a:defRPr/>
            </a:pPr>
            <a:fld id="{3DC9BC6B-5156-4956-9EFA-5828988EB476}" type="datetime1">
              <a:rPr lang="en-US" smtClean="0"/>
              <a:t>5/14/2014</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16B7BDA-9E22-414A-8836-7ACF8FB721FB}"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18288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p:txBody>
      </p:sp>
      <p:sp>
        <p:nvSpPr>
          <p:cNvPr id="4" name="Content Placeholder 3"/>
          <p:cNvSpPr>
            <a:spLocks noGrp="1"/>
          </p:cNvSpPr>
          <p:nvPr>
            <p:ph sz="half" idx="2"/>
          </p:nvPr>
        </p:nvSpPr>
        <p:spPr>
          <a:xfrm>
            <a:off x="54864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5" name="Text Placeholder 4"/>
          <p:cNvSpPr>
            <a:spLocks noGrp="1"/>
          </p:cNvSpPr>
          <p:nvPr>
            <p:ph type="body" sz="quarter" idx="3"/>
          </p:nvPr>
        </p:nvSpPr>
        <p:spPr>
          <a:xfrm>
            <a:off x="5486400" y="1535113"/>
            <a:ext cx="32004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p:txBody>
      </p:sp>
      <p:sp>
        <p:nvSpPr>
          <p:cNvPr id="6" name="Content Placeholder 5"/>
          <p:cNvSpPr>
            <a:spLocks noGrp="1"/>
          </p:cNvSpPr>
          <p:nvPr>
            <p:ph sz="quarter" idx="4"/>
          </p:nvPr>
        </p:nvSpPr>
        <p:spPr>
          <a:xfrm>
            <a:off x="18288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7" name="Date Placeholder 3"/>
          <p:cNvSpPr>
            <a:spLocks noGrp="1"/>
          </p:cNvSpPr>
          <p:nvPr>
            <p:ph type="dt" sz="half" idx="10"/>
          </p:nvPr>
        </p:nvSpPr>
        <p:spPr/>
        <p:txBody>
          <a:bodyPr/>
          <a:lstStyle>
            <a:lvl1pPr>
              <a:defRPr/>
            </a:lvl1pPr>
          </a:lstStyle>
          <a:p>
            <a:pPr>
              <a:defRPr/>
            </a:pPr>
            <a:fld id="{83DDDCA1-4FD1-476F-8AF0-38634163E4C3}" type="datetime1">
              <a:rPr lang="en-US" smtClean="0"/>
              <a:t>5/14/2014</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58517C47-CCC7-4FEF-BE7B-A5C02225CEA2}"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Date Placeholder 3"/>
          <p:cNvSpPr>
            <a:spLocks noGrp="1"/>
          </p:cNvSpPr>
          <p:nvPr>
            <p:ph type="dt" sz="half" idx="10"/>
          </p:nvPr>
        </p:nvSpPr>
        <p:spPr/>
        <p:txBody>
          <a:bodyPr/>
          <a:lstStyle>
            <a:lvl1pPr>
              <a:defRPr/>
            </a:lvl1pPr>
          </a:lstStyle>
          <a:p>
            <a:pPr>
              <a:defRPr/>
            </a:pPr>
            <a:fld id="{5CA3DF4F-902F-4CD4-9277-197486632C39}" type="datetime1">
              <a:rPr lang="en-US" smtClean="0"/>
              <a:t>5/14/2014</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BEE8CF94-D576-4D7F-9B41-68C5643956B1}"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F0C94C-1753-4C83-8191-A3A961E699B2}" type="datetime1">
              <a:rPr lang="en-US" smtClean="0"/>
              <a:t>5/14/2014</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6DB1F09A-B38B-4EAA-917E-86F6A9C3087B}"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752600"/>
            <a:ext cx="2590800"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4724400" y="1752600"/>
            <a:ext cx="396240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4" name="Text Placeholder 3"/>
          <p:cNvSpPr>
            <a:spLocks noGrp="1"/>
          </p:cNvSpPr>
          <p:nvPr>
            <p:ph type="body" sz="half" idx="2"/>
          </p:nvPr>
        </p:nvSpPr>
        <p:spPr>
          <a:xfrm>
            <a:off x="1828802" y="3124200"/>
            <a:ext cx="2590800" cy="3001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p:txBody>
      </p:sp>
      <p:sp>
        <p:nvSpPr>
          <p:cNvPr id="5" name="Date Placeholder 3"/>
          <p:cNvSpPr>
            <a:spLocks noGrp="1"/>
          </p:cNvSpPr>
          <p:nvPr>
            <p:ph type="dt" sz="half" idx="10"/>
          </p:nvPr>
        </p:nvSpPr>
        <p:spPr/>
        <p:txBody>
          <a:bodyPr/>
          <a:lstStyle>
            <a:lvl1pPr>
              <a:defRPr/>
            </a:lvl1pPr>
          </a:lstStyle>
          <a:p>
            <a:pPr>
              <a:defRPr/>
            </a:pPr>
            <a:fld id="{F030FF57-2518-4D9C-BA85-6E78846960EF}" type="datetime1">
              <a:rPr lang="en-US" smtClean="0"/>
              <a:t>5/14/2014</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8B1FEC8D-4374-4CC0-9F74-D67827EFED7E}"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1676399"/>
            <a:ext cx="6894512"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AB7D69-64A1-43B8-9604-A6EDC1F9D361}" type="datetime1">
              <a:rPr lang="en-US" smtClean="0"/>
              <a:t>5/14/2014</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841D9DDB-26AE-49C7-ADB6-29602121B192}"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533400"/>
            <a:ext cx="6858000" cy="884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a:t>
            </a:r>
            <a:r>
              <a:rPr lang="nb-NO" smtClean="0"/>
              <a:t/>
            </a:r>
            <a:br>
              <a:rPr lang="nb-NO" smtClean="0"/>
            </a:br>
            <a:r>
              <a:rPr lang="en-US" smtClean="0"/>
              <a:t>edit Master title style</a:t>
            </a:r>
            <a:endParaRPr lang="nb-NO" smtClean="0"/>
          </a:p>
        </p:txBody>
      </p:sp>
      <p:sp>
        <p:nvSpPr>
          <p:cNvPr id="1027" name="Text Placeholder 2"/>
          <p:cNvSpPr>
            <a:spLocks noGrp="1"/>
          </p:cNvSpPr>
          <p:nvPr>
            <p:ph type="body" idx="1"/>
          </p:nvPr>
        </p:nvSpPr>
        <p:spPr bwMode="auto">
          <a:xfrm>
            <a:off x="1828800" y="1600200"/>
            <a:ext cx="6858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65532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B6E3"/>
                </a:solidFill>
                <a:latin typeface="Georgia" pitchFamily="18" charset="0"/>
              </a:defRPr>
            </a:lvl1pPr>
          </a:lstStyle>
          <a:p>
            <a:pPr>
              <a:defRPr/>
            </a:pPr>
            <a:fld id="{70536908-AFF3-49A0-850C-A828E64362AC}" type="datetime1">
              <a:rPr lang="en-US" smtClean="0"/>
              <a:t>5/14/2014</a:t>
            </a:fld>
            <a:endParaRPr lang="nb-NO"/>
          </a:p>
        </p:txBody>
      </p:sp>
      <p:sp>
        <p:nvSpPr>
          <p:cNvPr id="5" name="Footer Placeholder 4"/>
          <p:cNvSpPr>
            <a:spLocks noGrp="1"/>
          </p:cNvSpPr>
          <p:nvPr>
            <p:ph type="ftr" sz="quarter" idx="3"/>
          </p:nvPr>
        </p:nvSpPr>
        <p:spPr>
          <a:xfrm>
            <a:off x="1828800" y="6416675"/>
            <a:ext cx="2895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2"/>
                </a:solidFill>
                <a:latin typeface="Georgia" pitchFamily="18" charset="0"/>
              </a:defRPr>
            </a:lvl1pPr>
          </a:lstStyle>
          <a:p>
            <a:pPr>
              <a:defRPr/>
            </a:pPr>
            <a:endParaRPr lang="nb-NO"/>
          </a:p>
        </p:txBody>
      </p:sp>
      <p:sp>
        <p:nvSpPr>
          <p:cNvPr id="6" name="Slide Number Placeholder 5"/>
          <p:cNvSpPr>
            <a:spLocks noGrp="1"/>
          </p:cNvSpPr>
          <p:nvPr>
            <p:ph type="sldNum" sz="quarter" idx="4"/>
          </p:nvPr>
        </p:nvSpPr>
        <p:spPr>
          <a:xfrm>
            <a:off x="990600" y="6416675"/>
            <a:ext cx="838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B6E3"/>
                </a:solidFill>
                <a:latin typeface="Georgia" pitchFamily="18" charset="0"/>
              </a:defRPr>
            </a:lvl1pPr>
          </a:lstStyle>
          <a:p>
            <a:pPr>
              <a:defRPr/>
            </a:pPr>
            <a:fld id="{A985F6FA-94FC-48E0-BC18-13DBBEFC966D}" type="slidenum">
              <a:rPr lang="nb-NO"/>
              <a:pPr>
                <a:defRPr/>
              </a:pPr>
              <a:t>‹#›</a:t>
            </a:fld>
            <a:endParaRPr lang="nb-NO"/>
          </a:p>
        </p:txBody>
      </p:sp>
      <p:cxnSp>
        <p:nvCxnSpPr>
          <p:cNvPr id="9" name="Straight Connector 8"/>
          <p:cNvCxnSpPr/>
          <p:nvPr/>
        </p:nvCxnSpPr>
        <p:spPr>
          <a:xfrm>
            <a:off x="1828800" y="60801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28800" y="971550"/>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828800" y="134937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pic>
        <p:nvPicPr>
          <p:cNvPr id="1035" name="Picture 12" descr="\\172.21.65.128\tsusers$\stsk-eran\My Documents\My Pictures\nsf_kretslogo_01_sor-trondelag.jp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19088" y="533400"/>
            <a:ext cx="1343025" cy="1423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457200" rtl="0" eaLnBrk="0" fontAlgn="base" hangingPunct="0">
        <a:spcBef>
          <a:spcPct val="0"/>
        </a:spcBef>
        <a:spcAft>
          <a:spcPct val="0"/>
        </a:spcAft>
        <a:defRPr sz="2400" b="1" kern="1200">
          <a:solidFill>
            <a:schemeClr val="tx2"/>
          </a:solidFill>
          <a:latin typeface="+mj-lt"/>
          <a:ea typeface="ＭＳ Ｐゴシック" pitchFamily="-65" charset="-128"/>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65"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65"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65"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langrenn.com/getfile.php/1653704.92.pstdqwpsdw/a10.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1981200" y="2130425"/>
            <a:ext cx="6477000" cy="1211262"/>
          </a:xfrm>
        </p:spPr>
        <p:txBody>
          <a:bodyPr/>
          <a:lstStyle/>
          <a:p>
            <a:pPr eaLnBrk="1" hangingPunct="1"/>
            <a:r>
              <a:rPr lang="nb-NO" dirty="0" smtClean="0"/>
              <a:t>Anleggsarbeid og prosjekter i </a:t>
            </a:r>
            <a:br>
              <a:rPr lang="nb-NO" dirty="0" smtClean="0"/>
            </a:br>
            <a:r>
              <a:rPr lang="nb-NO" dirty="0" smtClean="0"/>
              <a:t>Sør-Trøndelag skikrets</a:t>
            </a:r>
            <a:endParaRPr lang="nb-NO" dirty="0"/>
          </a:p>
        </p:txBody>
      </p:sp>
      <p:sp>
        <p:nvSpPr>
          <p:cNvPr id="3075" name="Rectangle 3"/>
          <p:cNvSpPr>
            <a:spLocks noGrp="1"/>
          </p:cNvSpPr>
          <p:nvPr>
            <p:ph type="subTitle" idx="1"/>
          </p:nvPr>
        </p:nvSpPr>
        <p:spPr>
          <a:xfrm>
            <a:off x="2411760" y="4509120"/>
            <a:ext cx="6492875" cy="606425"/>
          </a:xfrm>
        </p:spPr>
        <p:txBody>
          <a:bodyPr/>
          <a:lstStyle/>
          <a:p>
            <a:pPr algn="r" eaLnBrk="1" hangingPunct="1"/>
            <a:r>
              <a:rPr lang="nb-NO" sz="1800" dirty="0" smtClean="0">
                <a:solidFill>
                  <a:srgbClr val="85878A"/>
                </a:solidFill>
              </a:rPr>
              <a:t>Anleggsmøte Sør-Trøndelag skikrets 05.12.2013</a:t>
            </a:r>
            <a:endParaRPr lang="nb-NO" sz="1800" dirty="0">
              <a:solidFill>
                <a:srgbClr val="85878A"/>
              </a:solidFill>
            </a:endParaRPr>
          </a:p>
        </p:txBody>
      </p:sp>
      <p:grpSp>
        <p:nvGrpSpPr>
          <p:cNvPr id="6" name="Group 11"/>
          <p:cNvGrpSpPr>
            <a:grpSpLocks/>
          </p:cNvGrpSpPr>
          <p:nvPr/>
        </p:nvGrpSpPr>
        <p:grpSpPr bwMode="auto">
          <a:xfrm>
            <a:off x="-1" y="5301208"/>
            <a:ext cx="9140337" cy="1200522"/>
            <a:chOff x="703" y="2024"/>
            <a:chExt cx="3685" cy="484"/>
          </a:xfrm>
        </p:grpSpPr>
        <p:pic>
          <p:nvPicPr>
            <p:cNvPr id="7" name="Picture 5" descr="Bymark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2024"/>
              <a:ext cx="639" cy="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kiutøve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024"/>
              <a:ext cx="164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iutøve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24"/>
              <a:ext cx="476" cy="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nøprod_Granåsen2003-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024"/>
              <a:ext cx="816" cy="4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3"/>
          <p:cNvSpPr txBox="1">
            <a:spLocks/>
          </p:cNvSpPr>
          <p:nvPr/>
        </p:nvSpPr>
        <p:spPr bwMode="auto">
          <a:xfrm>
            <a:off x="2010544" y="3038475"/>
            <a:ext cx="6492875" cy="60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1400" kern="1200" smtClean="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nb-NO" sz="1800" dirty="0" smtClean="0">
                <a:solidFill>
                  <a:srgbClr val="85878A"/>
                </a:solidFill>
              </a:rPr>
              <a:t>Kari </a:t>
            </a:r>
            <a:r>
              <a:rPr lang="nb-NO" sz="1800" dirty="0">
                <a:solidFill>
                  <a:srgbClr val="85878A"/>
                </a:solidFill>
              </a:rPr>
              <a:t>H</a:t>
            </a:r>
            <a:r>
              <a:rPr lang="nb-NO" sz="1800" dirty="0" smtClean="0">
                <a:solidFill>
                  <a:srgbClr val="85878A"/>
                </a:solidFill>
              </a:rPr>
              <a:t>ovin Kjølle – leder STS anleggsutvalg</a:t>
            </a:r>
            <a:endParaRPr lang="nb-NO" sz="1800" dirty="0">
              <a:solidFill>
                <a:srgbClr val="85878A"/>
              </a:solidFill>
            </a:endParaRPr>
          </a:p>
        </p:txBody>
      </p:sp>
    </p:spTree>
    <p:extLst>
      <p:ext uri="{BB962C8B-B14F-4D97-AF65-F5344CB8AC3E}">
        <p14:creationId xmlns:p14="http://schemas.microsoft.com/office/powerpoint/2010/main" val="529707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Erfaringer fra arbeidet i anleggsutvalget i STS</a:t>
            </a:r>
            <a:br>
              <a:rPr lang="nb-NO" dirty="0" smtClean="0"/>
            </a:br>
            <a:endParaRPr lang="nb-NO" dirty="0" smtClean="0"/>
          </a:p>
        </p:txBody>
      </p:sp>
      <p:sp>
        <p:nvSpPr>
          <p:cNvPr id="4099" name="Rectangle 3"/>
          <p:cNvSpPr>
            <a:spLocks noGrp="1"/>
          </p:cNvSpPr>
          <p:nvPr>
            <p:ph type="body" idx="1"/>
          </p:nvPr>
        </p:nvSpPr>
        <p:spPr>
          <a:xfrm>
            <a:off x="3995936" y="1556792"/>
            <a:ext cx="4661586" cy="4421088"/>
          </a:xfrm>
        </p:spPr>
        <p:txBody>
          <a:bodyPr/>
          <a:lstStyle/>
          <a:p>
            <a:r>
              <a:rPr lang="nb-NO" sz="1800" dirty="0" smtClean="0">
                <a:solidFill>
                  <a:srgbClr val="85878A"/>
                </a:solidFill>
              </a:rPr>
              <a:t>Det er viktig at all kontakt vedr behov for anleggskompetanse går via skikretsens administrasjon, </a:t>
            </a:r>
            <a:r>
              <a:rPr lang="nb-NO" sz="1800" dirty="0" err="1" smtClean="0">
                <a:solidFill>
                  <a:srgbClr val="85878A"/>
                </a:solidFill>
              </a:rPr>
              <a:t>bl.a</a:t>
            </a:r>
            <a:r>
              <a:rPr lang="nb-NO" sz="1800" dirty="0" smtClean="0">
                <a:solidFill>
                  <a:srgbClr val="85878A"/>
                </a:solidFill>
              </a:rPr>
              <a:t> for å sikre at kretsleddet er orientert om planer for anlegg. </a:t>
            </a:r>
            <a:br>
              <a:rPr lang="nb-NO" sz="1800" dirty="0" smtClean="0">
                <a:solidFill>
                  <a:srgbClr val="85878A"/>
                </a:solidFill>
              </a:rPr>
            </a:br>
            <a:r>
              <a:rPr lang="nb-NO" sz="1800" dirty="0" smtClean="0">
                <a:solidFill>
                  <a:srgbClr val="85878A"/>
                </a:solidFill>
              </a:rPr>
              <a:t/>
            </a:r>
            <a:br>
              <a:rPr lang="nb-NO" sz="1800" dirty="0" smtClean="0">
                <a:solidFill>
                  <a:srgbClr val="85878A"/>
                </a:solidFill>
              </a:rPr>
            </a:br>
            <a:r>
              <a:rPr lang="nb-NO" sz="1800" i="1" dirty="0" smtClean="0">
                <a:solidFill>
                  <a:srgbClr val="85878A"/>
                </a:solidFill>
              </a:rPr>
              <a:t>Ett av kriteriene for at anlegg skal være spillemiddelberettiget er at det er tatt med i skikretsens anleggsplan og videre tatt med i kommunedelplanen</a:t>
            </a:r>
            <a:r>
              <a:rPr lang="nb-NO" sz="1800" dirty="0" smtClean="0">
                <a:solidFill>
                  <a:srgbClr val="85878A"/>
                </a:solidFill>
              </a:rPr>
              <a:t>.</a:t>
            </a:r>
            <a:br>
              <a:rPr lang="nb-NO" sz="1800" dirty="0" smtClean="0">
                <a:solidFill>
                  <a:srgbClr val="85878A"/>
                </a:solidFill>
              </a:rPr>
            </a:br>
            <a:endParaRPr lang="nb-NO" sz="1800" dirty="0">
              <a:solidFill>
                <a:srgbClr val="85878A"/>
              </a:solidFill>
            </a:endParaRPr>
          </a:p>
          <a:p>
            <a:pPr eaLnBrk="1" hangingPunct="1">
              <a:spcBef>
                <a:spcPct val="50000"/>
              </a:spcBef>
            </a:pPr>
            <a:r>
              <a:rPr lang="nb-NO" sz="1800" dirty="0">
                <a:solidFill>
                  <a:srgbClr val="85878A"/>
                </a:solidFill>
              </a:rPr>
              <a:t>Det er viktig at anleggsutvalg/kretsledd bidrar til at nyetableringer og endringer/utvidelser av anlegg tas med i kommunale planer og er en del av kommuneplanens </a:t>
            </a:r>
            <a:r>
              <a:rPr lang="nb-NO" sz="1800" dirty="0" smtClean="0">
                <a:solidFill>
                  <a:srgbClr val="85878A"/>
                </a:solidFill>
              </a:rPr>
              <a:t>arealdel</a:t>
            </a:r>
          </a:p>
          <a:p>
            <a:pPr eaLnBrk="1" hangingPunct="1">
              <a:spcBef>
                <a:spcPct val="50000"/>
              </a:spcBef>
            </a:pPr>
            <a:endParaRPr lang="nb-NO" sz="1800" dirty="0">
              <a:solidFill>
                <a:srgbClr val="85878A"/>
              </a:solidFill>
            </a:endParaRPr>
          </a:p>
          <a:p>
            <a:pPr marL="0" indent="0" eaLnBrk="1" hangingPunct="1">
              <a:spcBef>
                <a:spcPct val="50000"/>
              </a:spcBef>
              <a:buNone/>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10</a:t>
            </a:fld>
            <a:endParaRPr lang="nb-NO"/>
          </a:p>
        </p:txBody>
      </p:sp>
      <p:pic>
        <p:nvPicPr>
          <p:cNvPr id="5" name="Picture 4" descr="%7b67EC79FD-339F-4AD0-869A-EB045448769F%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 y="2492896"/>
            <a:ext cx="385286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351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a:t>Utfordringer </a:t>
            </a:r>
            <a:r>
              <a:rPr lang="nb-NO" dirty="0" smtClean="0"/>
              <a:t>i arbeidet </a:t>
            </a:r>
            <a:r>
              <a:rPr lang="nb-NO" dirty="0"/>
              <a:t>med anlegg i NSF</a:t>
            </a:r>
            <a:r>
              <a:rPr lang="nb-NO" dirty="0" smtClean="0"/>
              <a:t/>
            </a:r>
            <a:br>
              <a:rPr lang="nb-NO" dirty="0" smtClean="0"/>
            </a:br>
            <a:endParaRPr lang="nb-NO" dirty="0" smtClean="0"/>
          </a:p>
        </p:txBody>
      </p:sp>
      <p:sp>
        <p:nvSpPr>
          <p:cNvPr id="4099" name="Rectangle 3"/>
          <p:cNvSpPr>
            <a:spLocks noGrp="1"/>
          </p:cNvSpPr>
          <p:nvPr>
            <p:ph type="body" idx="1"/>
          </p:nvPr>
        </p:nvSpPr>
        <p:spPr>
          <a:xfrm>
            <a:off x="1853952" y="1484784"/>
            <a:ext cx="6858000" cy="5112568"/>
          </a:xfrm>
        </p:spPr>
        <p:txBody>
          <a:bodyPr/>
          <a:lstStyle/>
          <a:p>
            <a:pPr marL="0" indent="0">
              <a:buNone/>
            </a:pPr>
            <a:r>
              <a:rPr lang="nb-NO" sz="1800" dirty="0" smtClean="0">
                <a:solidFill>
                  <a:srgbClr val="85878A"/>
                </a:solidFill>
              </a:rPr>
              <a:t>Ett av hovedmålene for NSF i denne tingperioden er:</a:t>
            </a:r>
            <a:br>
              <a:rPr lang="nb-NO" sz="1800" dirty="0" smtClean="0">
                <a:solidFill>
                  <a:srgbClr val="85878A"/>
                </a:solidFill>
              </a:rPr>
            </a:br>
            <a:endParaRPr lang="nb-NO" sz="1800" dirty="0" smtClean="0">
              <a:solidFill>
                <a:srgbClr val="85878A"/>
              </a:solidFill>
            </a:endParaRPr>
          </a:p>
          <a:p>
            <a:pPr marL="0" indent="0">
              <a:buNone/>
            </a:pPr>
            <a:r>
              <a:rPr lang="nb-NO" sz="1800" b="1" i="1" dirty="0" smtClean="0">
                <a:solidFill>
                  <a:srgbClr val="85878A"/>
                </a:solidFill>
              </a:rPr>
              <a:t>Gode anlegg og løyper skal være tilgjengelig for alle som ønsker å bruke ski uavhengig av ferdighetsnivå</a:t>
            </a:r>
            <a:br>
              <a:rPr lang="nb-NO" sz="1800" b="1" i="1" dirty="0" smtClean="0">
                <a:solidFill>
                  <a:srgbClr val="85878A"/>
                </a:solidFill>
              </a:rPr>
            </a:br>
            <a:r>
              <a:rPr lang="nb-NO" sz="1800" dirty="0" smtClean="0">
                <a:solidFill>
                  <a:srgbClr val="85878A"/>
                </a:solidFill>
              </a:rPr>
              <a:t> </a:t>
            </a:r>
            <a:endParaRPr lang="nb-NO" sz="1800" dirty="0">
              <a:solidFill>
                <a:srgbClr val="85878A"/>
              </a:solidFill>
            </a:endParaRPr>
          </a:p>
          <a:p>
            <a:r>
              <a:rPr lang="nb-NO" sz="1800" dirty="0" smtClean="0">
                <a:solidFill>
                  <a:srgbClr val="85878A"/>
                </a:solidFill>
              </a:rPr>
              <a:t>Dette var også ett av hovedmålene i forrige tingperiode. Vi erfarte at satsingen på anlegg og rådgiving sentralt likevel bortfalt </a:t>
            </a:r>
            <a:r>
              <a:rPr lang="nb-NO" sz="1800" dirty="0" err="1" smtClean="0">
                <a:solidFill>
                  <a:srgbClr val="85878A"/>
                </a:solidFill>
              </a:rPr>
              <a:t>pga</a:t>
            </a:r>
            <a:r>
              <a:rPr lang="nb-NO" sz="1800" dirty="0" smtClean="0">
                <a:solidFill>
                  <a:srgbClr val="85878A"/>
                </a:solidFill>
              </a:rPr>
              <a:t> forbundets endrede økonomiske situasjon.</a:t>
            </a:r>
            <a:br>
              <a:rPr lang="nb-NO" sz="1800" dirty="0" smtClean="0">
                <a:solidFill>
                  <a:srgbClr val="85878A"/>
                </a:solidFill>
              </a:rPr>
            </a:br>
            <a:endParaRPr lang="nb-NO" sz="1800" dirty="0" smtClean="0">
              <a:solidFill>
                <a:srgbClr val="85878A"/>
              </a:solidFill>
            </a:endParaRPr>
          </a:p>
          <a:p>
            <a:pPr marL="0" indent="0">
              <a:buNone/>
            </a:pPr>
            <a:r>
              <a:rPr lang="nb-NO" sz="1800" dirty="0" smtClean="0">
                <a:solidFill>
                  <a:srgbClr val="85878A"/>
                </a:solidFill>
              </a:rPr>
              <a:t>NSF gjennomførte en stor klubbundersøkelse i 2007/2008 hvor tiltaket dom ble utpekt som det klart viktigste var:</a:t>
            </a:r>
          </a:p>
          <a:p>
            <a:pPr marL="0" lvl="1" indent="0">
              <a:buNone/>
            </a:pPr>
            <a:r>
              <a:rPr lang="nb-NO" sz="1800" b="1" i="1" dirty="0">
                <a:solidFill>
                  <a:srgbClr val="85878A"/>
                </a:solidFill>
              </a:rPr>
              <a:t>Anlegg (klima, </a:t>
            </a:r>
            <a:r>
              <a:rPr lang="nb-NO" sz="1800" b="1" i="1" dirty="0" err="1">
                <a:solidFill>
                  <a:srgbClr val="85878A"/>
                </a:solidFill>
              </a:rPr>
              <a:t>snø,plast</a:t>
            </a:r>
            <a:r>
              <a:rPr lang="nb-NO" sz="1800" b="1" i="1" dirty="0">
                <a:solidFill>
                  <a:srgbClr val="85878A"/>
                </a:solidFill>
              </a:rPr>
              <a:t>, asfalt, preparering, drift m.m.)</a:t>
            </a:r>
          </a:p>
          <a:p>
            <a:pPr marL="0" indent="0">
              <a:buNone/>
            </a:pPr>
            <a:r>
              <a:rPr lang="nb-NO" sz="1800" dirty="0" smtClean="0">
                <a:solidFill>
                  <a:srgbClr val="85878A"/>
                </a:solidFill>
              </a:rPr>
              <a:t> </a:t>
            </a:r>
          </a:p>
          <a:p>
            <a:r>
              <a:rPr lang="nb-NO" sz="1800" dirty="0" smtClean="0">
                <a:solidFill>
                  <a:srgbClr val="85878A"/>
                </a:solidFill>
              </a:rPr>
              <a:t>Kunnskap om arbeid med anlegg på kretsnivå vil uansett være viktig fremover for å kunne inspirere, gi råd og hjelp til anleggseiere i deres arbeid med å få prioritert skianlegg i egne kommuner etc.</a:t>
            </a:r>
            <a:endParaRPr lang="nb-NO" sz="18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11</a:t>
            </a:fld>
            <a:endParaRPr lang="nb-NO"/>
          </a:p>
        </p:txBody>
      </p:sp>
    </p:spTree>
    <p:extLst>
      <p:ext uri="{BB962C8B-B14F-4D97-AF65-F5344CB8AC3E}">
        <p14:creationId xmlns:p14="http://schemas.microsoft.com/office/powerpoint/2010/main" val="3478730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Utfordringer i arbeidet med anlegg i NSF</a:t>
            </a:r>
            <a:br>
              <a:rPr lang="nb-NO" dirty="0" smtClean="0"/>
            </a:br>
            <a:endParaRPr lang="nb-NO" dirty="0" smtClean="0"/>
          </a:p>
        </p:txBody>
      </p:sp>
      <p:sp>
        <p:nvSpPr>
          <p:cNvPr id="4099" name="Rectangle 3"/>
          <p:cNvSpPr>
            <a:spLocks noGrp="1"/>
          </p:cNvSpPr>
          <p:nvPr>
            <p:ph type="body" idx="1"/>
          </p:nvPr>
        </p:nvSpPr>
        <p:spPr>
          <a:xfrm>
            <a:off x="1828800" y="1600201"/>
            <a:ext cx="6858000" cy="4493096"/>
          </a:xfrm>
        </p:spPr>
        <p:txBody>
          <a:bodyPr/>
          <a:lstStyle/>
          <a:p>
            <a:pPr marL="0" indent="0">
              <a:buNone/>
            </a:pPr>
            <a:r>
              <a:rPr lang="nb-NO" sz="2000" b="1" dirty="0" smtClean="0">
                <a:solidFill>
                  <a:srgbClr val="85878A"/>
                </a:solidFill>
              </a:rPr>
              <a:t>Arbeidet i anleggsutvalget har endret seg de senere årene. Vi har erfart at det er viktig å bygge opp kompetanse når det gjelder anlegg i kretsene, fordi:</a:t>
            </a:r>
            <a:br>
              <a:rPr lang="nb-NO" sz="2000" b="1" dirty="0" smtClean="0">
                <a:solidFill>
                  <a:srgbClr val="85878A"/>
                </a:solidFill>
              </a:rPr>
            </a:br>
            <a:endParaRPr lang="nb-NO" sz="2000" b="1" dirty="0" smtClean="0">
              <a:solidFill>
                <a:srgbClr val="85878A"/>
              </a:solidFill>
            </a:endParaRPr>
          </a:p>
          <a:p>
            <a:r>
              <a:rPr lang="nb-NO" sz="1800" dirty="0" smtClean="0">
                <a:solidFill>
                  <a:srgbClr val="85878A"/>
                </a:solidFill>
              </a:rPr>
              <a:t>anleggsarbeidet på landsbasis da blir mer robust og mindre avhengig av kompetanse sentralt</a:t>
            </a:r>
          </a:p>
          <a:p>
            <a:r>
              <a:rPr lang="nb-NO" sz="1800" dirty="0">
                <a:solidFill>
                  <a:srgbClr val="85878A"/>
                </a:solidFill>
              </a:rPr>
              <a:t>k</a:t>
            </a:r>
            <a:r>
              <a:rPr lang="nb-NO" sz="1800" dirty="0" smtClean="0">
                <a:solidFill>
                  <a:srgbClr val="85878A"/>
                </a:solidFill>
              </a:rPr>
              <a:t>ravene til moderne anlegg generelt har økt når det gjelder standard, miljø og estetikk, samt jevnlig behov for utbedringer</a:t>
            </a:r>
          </a:p>
          <a:p>
            <a:r>
              <a:rPr lang="nb-NO" sz="1800" dirty="0" smtClean="0">
                <a:solidFill>
                  <a:srgbClr val="85878A"/>
                </a:solidFill>
              </a:rPr>
              <a:t>NIF legger vekt på utvikling av moderne </a:t>
            </a:r>
            <a:r>
              <a:rPr lang="nb-NO" sz="1800" dirty="0">
                <a:solidFill>
                  <a:srgbClr val="85878A"/>
                </a:solidFill>
              </a:rPr>
              <a:t>og </a:t>
            </a:r>
            <a:r>
              <a:rPr lang="nb-NO" sz="1800" dirty="0" smtClean="0">
                <a:solidFill>
                  <a:srgbClr val="85878A"/>
                </a:solidFill>
              </a:rPr>
              <a:t>komplekse anlegg, som kan brukes hele året og av flere idrettsgrener </a:t>
            </a:r>
          </a:p>
          <a:p>
            <a:r>
              <a:rPr lang="nb-NO" sz="1800" dirty="0">
                <a:solidFill>
                  <a:srgbClr val="85878A"/>
                </a:solidFill>
              </a:rPr>
              <a:t>d</a:t>
            </a:r>
            <a:r>
              <a:rPr lang="nb-NO" sz="1800" dirty="0" smtClean="0">
                <a:solidFill>
                  <a:srgbClr val="85878A"/>
                </a:solidFill>
              </a:rPr>
              <a:t>et er nyttig å bistå anleggseiere i politiske prosesser, reguleringssaker, og plan- og byggeprosesser</a:t>
            </a:r>
          </a:p>
          <a:p>
            <a:r>
              <a:rPr lang="nb-NO" sz="1800" dirty="0">
                <a:solidFill>
                  <a:srgbClr val="85878A"/>
                </a:solidFill>
              </a:rPr>
              <a:t>d</a:t>
            </a:r>
            <a:r>
              <a:rPr lang="nb-NO" sz="1800" dirty="0" smtClean="0">
                <a:solidFill>
                  <a:srgbClr val="85878A"/>
                </a:solidFill>
              </a:rPr>
              <a:t>et er viktig å ha kunnskap om arbeid med spillemiddelsøknader og hva som blir godtatt eller forkastes av Kulturdepartementet. </a:t>
            </a: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12</a:t>
            </a:fld>
            <a:endParaRPr lang="nb-NO"/>
          </a:p>
        </p:txBody>
      </p:sp>
    </p:spTree>
    <p:extLst>
      <p:ext uri="{BB962C8B-B14F-4D97-AF65-F5344CB8AC3E}">
        <p14:creationId xmlns:p14="http://schemas.microsoft.com/office/powerpoint/2010/main" val="187429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pPr eaLnBrk="1" hangingPunct="1"/>
            <a:r>
              <a:rPr lang="nb-NO" dirty="0" smtClean="0"/>
              <a:t>Anleggsutvalget er involvert i to større prosjekt</a:t>
            </a:r>
            <a:br>
              <a:rPr lang="nb-NO" dirty="0" smtClean="0"/>
            </a:br>
            <a:endParaRPr lang="nb-NO" dirty="0"/>
          </a:p>
        </p:txBody>
      </p:sp>
      <p:sp>
        <p:nvSpPr>
          <p:cNvPr id="3075" name="Rectangle 3"/>
          <p:cNvSpPr>
            <a:spLocks noGrp="1"/>
          </p:cNvSpPr>
          <p:nvPr>
            <p:ph type="subTitle" idx="1"/>
          </p:nvPr>
        </p:nvSpPr>
        <p:spPr>
          <a:xfrm>
            <a:off x="1981200" y="3573016"/>
            <a:ext cx="6492875" cy="1758677"/>
          </a:xfrm>
        </p:spPr>
        <p:txBody>
          <a:bodyPr/>
          <a:lstStyle/>
          <a:p>
            <a:pPr eaLnBrk="1" hangingPunct="1"/>
            <a:r>
              <a:rPr lang="nb-NO" sz="2400" dirty="0" smtClean="0">
                <a:solidFill>
                  <a:srgbClr val="85878A"/>
                </a:solidFill>
              </a:rPr>
              <a:t>Gråkallen Vinterpark</a:t>
            </a:r>
          </a:p>
          <a:p>
            <a:pPr eaLnBrk="1" hangingPunct="1"/>
            <a:r>
              <a:rPr lang="nb-NO" sz="2400" dirty="0" smtClean="0">
                <a:solidFill>
                  <a:srgbClr val="85878A"/>
                </a:solidFill>
              </a:rPr>
              <a:t>Helårs langrennsanlegg Granåsen</a:t>
            </a:r>
            <a:endParaRPr lang="nb-NO" sz="2400" dirty="0">
              <a:solidFill>
                <a:srgbClr val="85878A"/>
              </a:solidFill>
            </a:endParaRPr>
          </a:p>
        </p:txBody>
      </p:sp>
      <p:grpSp>
        <p:nvGrpSpPr>
          <p:cNvPr id="6" name="Group 11"/>
          <p:cNvGrpSpPr>
            <a:grpSpLocks/>
          </p:cNvGrpSpPr>
          <p:nvPr/>
        </p:nvGrpSpPr>
        <p:grpSpPr bwMode="auto">
          <a:xfrm>
            <a:off x="-1" y="5301208"/>
            <a:ext cx="9140337" cy="1200522"/>
            <a:chOff x="703" y="2024"/>
            <a:chExt cx="3685" cy="484"/>
          </a:xfrm>
        </p:grpSpPr>
        <p:pic>
          <p:nvPicPr>
            <p:cNvPr id="7" name="Picture 5" descr="Bymark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2024"/>
              <a:ext cx="639" cy="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kiutøve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024"/>
              <a:ext cx="164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iutøve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24"/>
              <a:ext cx="476" cy="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nøprod_Granåsen2003-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024"/>
              <a:ext cx="816" cy="4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8795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pPr eaLnBrk="1" hangingPunct="1"/>
            <a:r>
              <a:rPr lang="nb-NO" dirty="0" smtClean="0"/>
              <a:t>Gråkallen Vinterpark</a:t>
            </a:r>
            <a:br>
              <a:rPr lang="nb-NO" dirty="0" smtClean="0"/>
            </a:br>
            <a:endParaRPr lang="nb-NO" dirty="0"/>
          </a:p>
        </p:txBody>
      </p:sp>
      <p:sp>
        <p:nvSpPr>
          <p:cNvPr id="3075" name="Rectangle 3"/>
          <p:cNvSpPr>
            <a:spLocks noGrp="1"/>
          </p:cNvSpPr>
          <p:nvPr>
            <p:ph type="subTitle" idx="1"/>
          </p:nvPr>
        </p:nvSpPr>
        <p:spPr>
          <a:xfrm>
            <a:off x="1981200" y="3038475"/>
            <a:ext cx="6492875" cy="1974701"/>
          </a:xfrm>
        </p:spPr>
        <p:txBody>
          <a:bodyPr/>
          <a:lstStyle/>
          <a:p>
            <a:pPr eaLnBrk="1" hangingPunct="1"/>
            <a:r>
              <a:rPr lang="nb-NO" sz="1800" dirty="0">
                <a:solidFill>
                  <a:srgbClr val="85878A"/>
                </a:solidFill>
              </a:rPr>
              <a:t>Gråkallen </a:t>
            </a:r>
            <a:r>
              <a:rPr lang="nb-NO" sz="1800" dirty="0" smtClean="0">
                <a:solidFill>
                  <a:srgbClr val="85878A"/>
                </a:solidFill>
              </a:rPr>
              <a:t>Vinterpark </a:t>
            </a:r>
            <a:r>
              <a:rPr lang="nb-NO" sz="1800" dirty="0">
                <a:solidFill>
                  <a:srgbClr val="85878A"/>
                </a:solidFill>
              </a:rPr>
              <a:t>er et felles initiativ fra Trondhjems Skiklubb og Sportsklubben Freidig, som ønsker å videreutvikle et større aktivitetstilbud for barn, uorganisert og organisert ungdom</a:t>
            </a:r>
            <a:r>
              <a:rPr lang="nb-NO" sz="1800" dirty="0" smtClean="0">
                <a:solidFill>
                  <a:srgbClr val="85878A"/>
                </a:solidFill>
              </a:rPr>
              <a:t>.</a:t>
            </a:r>
          </a:p>
          <a:p>
            <a:pPr eaLnBrk="1" hangingPunct="1"/>
            <a:endParaRPr lang="nb-NO" sz="1800" dirty="0" smtClean="0">
              <a:solidFill>
                <a:srgbClr val="85878A"/>
              </a:solidFill>
            </a:endParaRPr>
          </a:p>
          <a:p>
            <a:pPr eaLnBrk="1" hangingPunct="1"/>
            <a:r>
              <a:rPr lang="nb-NO" sz="1800" dirty="0" smtClean="0">
                <a:solidFill>
                  <a:srgbClr val="85878A"/>
                </a:solidFill>
              </a:rPr>
              <a:t>NTNUI og </a:t>
            </a:r>
            <a:r>
              <a:rPr lang="nb-NO" sz="1800" dirty="0">
                <a:solidFill>
                  <a:srgbClr val="85878A"/>
                </a:solidFill>
              </a:rPr>
              <a:t>Sør-Trøndelag skikrets </a:t>
            </a:r>
            <a:r>
              <a:rPr lang="nb-NO" sz="1800" dirty="0" smtClean="0">
                <a:solidFill>
                  <a:srgbClr val="85878A"/>
                </a:solidFill>
              </a:rPr>
              <a:t>deltar i prosjektet sammen med initiativtakerne.</a:t>
            </a:r>
            <a:endParaRPr lang="nb-NO" sz="1800" dirty="0">
              <a:solidFill>
                <a:srgbClr val="85878A"/>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276078"/>
            <a:ext cx="9144001" cy="12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72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Anleggssituasjonen for alpint</a:t>
            </a:r>
          </a:p>
        </p:txBody>
      </p:sp>
      <p:sp>
        <p:nvSpPr>
          <p:cNvPr id="4099" name="Rectangle 3"/>
          <p:cNvSpPr>
            <a:spLocks noGrp="1"/>
          </p:cNvSpPr>
          <p:nvPr>
            <p:ph type="body" idx="1"/>
          </p:nvPr>
        </p:nvSpPr>
        <p:spPr>
          <a:xfrm>
            <a:off x="1837184" y="1893505"/>
            <a:ext cx="6858000" cy="3119671"/>
          </a:xfrm>
        </p:spPr>
        <p:txBody>
          <a:bodyPr/>
          <a:lstStyle/>
          <a:p>
            <a:r>
              <a:rPr lang="nb-NO" sz="1800" dirty="0">
                <a:solidFill>
                  <a:srgbClr val="85878A"/>
                </a:solidFill>
              </a:rPr>
              <a:t>Nærmiljøanlegg drives på dugnad i </a:t>
            </a:r>
            <a:r>
              <a:rPr lang="nb-NO" sz="1800" dirty="0" err="1">
                <a:solidFill>
                  <a:srgbClr val="85878A"/>
                </a:solidFill>
              </a:rPr>
              <a:t>Stokkanhaugen</a:t>
            </a:r>
            <a:r>
              <a:rPr lang="nb-NO" sz="1800" dirty="0">
                <a:solidFill>
                  <a:srgbClr val="85878A"/>
                </a:solidFill>
              </a:rPr>
              <a:t> (øst for byen</a:t>
            </a:r>
            <a:r>
              <a:rPr lang="nb-NO" sz="1800" dirty="0" smtClean="0">
                <a:solidFill>
                  <a:srgbClr val="85878A"/>
                </a:solidFill>
              </a:rPr>
              <a:t>)</a:t>
            </a:r>
            <a:endParaRPr lang="nb-NO" sz="1800" dirty="0">
              <a:solidFill>
                <a:srgbClr val="85878A"/>
              </a:solidFill>
            </a:endParaRPr>
          </a:p>
          <a:p>
            <a:r>
              <a:rPr lang="nb-NO" sz="1800" dirty="0">
                <a:solidFill>
                  <a:srgbClr val="85878A"/>
                </a:solidFill>
              </a:rPr>
              <a:t>Trondhjems </a:t>
            </a:r>
            <a:r>
              <a:rPr lang="nb-NO" sz="1800" dirty="0" err="1">
                <a:solidFill>
                  <a:srgbClr val="85878A"/>
                </a:solidFill>
              </a:rPr>
              <a:t>Skiklub</a:t>
            </a:r>
            <a:r>
              <a:rPr lang="nb-NO" sz="1800" dirty="0">
                <a:solidFill>
                  <a:srgbClr val="85878A"/>
                </a:solidFill>
              </a:rPr>
              <a:t> drifter </a:t>
            </a:r>
            <a:r>
              <a:rPr lang="nb-NO" sz="1800" dirty="0" err="1">
                <a:solidFill>
                  <a:srgbClr val="85878A"/>
                </a:solidFill>
              </a:rPr>
              <a:t>Vintervannskleiva</a:t>
            </a:r>
            <a:r>
              <a:rPr lang="nb-NO" sz="1800" dirty="0">
                <a:solidFill>
                  <a:srgbClr val="85878A"/>
                </a:solidFill>
              </a:rPr>
              <a:t>, mest for </a:t>
            </a:r>
            <a:r>
              <a:rPr lang="nb-NO" sz="1800" dirty="0" err="1">
                <a:solidFill>
                  <a:srgbClr val="85878A"/>
                </a:solidFill>
              </a:rPr>
              <a:t>telemark</a:t>
            </a:r>
            <a:r>
              <a:rPr lang="nb-NO" sz="1800" dirty="0">
                <a:solidFill>
                  <a:srgbClr val="85878A"/>
                </a:solidFill>
              </a:rPr>
              <a:t>. </a:t>
            </a:r>
          </a:p>
          <a:p>
            <a:r>
              <a:rPr lang="nb-NO" sz="1800" dirty="0">
                <a:solidFill>
                  <a:srgbClr val="85878A"/>
                </a:solidFill>
              </a:rPr>
              <a:t>Skiinstruktørene benytter Instruktørbakken ved Lille Gråkallen.  </a:t>
            </a:r>
          </a:p>
          <a:p>
            <a:r>
              <a:rPr lang="nb-NO" sz="1800" dirty="0">
                <a:solidFill>
                  <a:srgbClr val="85878A"/>
                </a:solidFill>
              </a:rPr>
              <a:t>Et enkelt skitau på </a:t>
            </a:r>
            <a:r>
              <a:rPr lang="nb-NO" sz="1800" dirty="0" err="1" smtClean="0">
                <a:solidFill>
                  <a:srgbClr val="85878A"/>
                </a:solidFill>
              </a:rPr>
              <a:t>Othilienborg</a:t>
            </a:r>
            <a:r>
              <a:rPr lang="nb-NO" sz="1800" dirty="0">
                <a:solidFill>
                  <a:srgbClr val="85878A"/>
                </a:solidFill>
              </a:rPr>
              <a:t> </a:t>
            </a:r>
            <a:r>
              <a:rPr lang="nb-NO" sz="1800" dirty="0" smtClean="0">
                <a:solidFill>
                  <a:srgbClr val="85878A"/>
                </a:solidFill>
              </a:rPr>
              <a:t>(også øst i byen)</a:t>
            </a:r>
            <a:endParaRPr lang="nb-NO" sz="1800" dirty="0">
              <a:solidFill>
                <a:srgbClr val="85878A"/>
              </a:solidFill>
            </a:endParaRPr>
          </a:p>
          <a:p>
            <a:r>
              <a:rPr lang="nb-NO" sz="1800" dirty="0">
                <a:solidFill>
                  <a:srgbClr val="85878A"/>
                </a:solidFill>
              </a:rPr>
              <a:t>Det er ingen godkjente anlegg for alpint i Trondheim kommune</a:t>
            </a:r>
            <a:r>
              <a:rPr lang="nb-NO" sz="1800" dirty="0" smtClean="0">
                <a:solidFill>
                  <a:srgbClr val="85878A"/>
                </a:solidFill>
              </a:rPr>
              <a:t>.</a:t>
            </a:r>
            <a:endParaRPr lang="nb-NO" sz="1800" dirty="0">
              <a:solidFill>
                <a:srgbClr val="85878A"/>
              </a:solidFill>
            </a:endParaRPr>
          </a:p>
          <a:p>
            <a:r>
              <a:rPr lang="nb-NO" sz="1800" dirty="0">
                <a:solidFill>
                  <a:srgbClr val="85878A"/>
                </a:solidFill>
              </a:rPr>
              <a:t>Nærmeste tilbud i </a:t>
            </a:r>
            <a:r>
              <a:rPr lang="nb-NO" sz="1800" dirty="0" smtClean="0">
                <a:solidFill>
                  <a:srgbClr val="85878A"/>
                </a:solidFill>
              </a:rPr>
              <a:t>Vassfjellet – 15 km unna byen</a:t>
            </a:r>
            <a:endParaRPr lang="nb-NO" dirty="0" smtClean="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15</a:t>
            </a:fld>
            <a:endParaRPr lang="nb-NO"/>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276078"/>
            <a:ext cx="9144001" cy="12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19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Utvikling av alpinanlegg i Gråkallen</a:t>
            </a:r>
          </a:p>
        </p:txBody>
      </p:sp>
      <p:sp>
        <p:nvSpPr>
          <p:cNvPr id="4099" name="Rectangle 3"/>
          <p:cNvSpPr>
            <a:spLocks noGrp="1"/>
          </p:cNvSpPr>
          <p:nvPr>
            <p:ph type="body" idx="1"/>
          </p:nvPr>
        </p:nvSpPr>
        <p:spPr>
          <a:xfrm>
            <a:off x="1828800" y="1600201"/>
            <a:ext cx="6858000" cy="3412976"/>
          </a:xfrm>
        </p:spPr>
        <p:txBody>
          <a:bodyPr/>
          <a:lstStyle/>
          <a:p>
            <a:pPr marL="261938" indent="-261938" eaLnBrk="1" hangingPunct="1"/>
            <a:r>
              <a:rPr lang="nb-NO" sz="1800" dirty="0">
                <a:solidFill>
                  <a:srgbClr val="85878A"/>
                </a:solidFill>
              </a:rPr>
              <a:t>Gråkallen </a:t>
            </a:r>
            <a:r>
              <a:rPr lang="nb-NO" sz="1800" dirty="0" smtClean="0">
                <a:solidFill>
                  <a:srgbClr val="85878A"/>
                </a:solidFill>
              </a:rPr>
              <a:t>Vinterpark </a:t>
            </a:r>
            <a:r>
              <a:rPr lang="nb-NO" sz="1800" dirty="0">
                <a:solidFill>
                  <a:srgbClr val="85878A"/>
                </a:solidFill>
              </a:rPr>
              <a:t>er tenkt utviklet som et fortsettelse av dagens instruktørbakke på Lille Gråkallen, og en videreføring av skiinstruktørenes arbeid for de yngste skiløperne. Dagens instruktørbakke er moden for videreutvikling til et moderne skiparkanlegg. </a:t>
            </a:r>
          </a:p>
          <a:p>
            <a:pPr marL="261938" indent="-261938" eaLnBrk="1" hangingPunct="1"/>
            <a:endParaRPr lang="nb-NO" sz="1800" dirty="0">
              <a:solidFill>
                <a:srgbClr val="85878A"/>
              </a:solidFill>
            </a:endParaRPr>
          </a:p>
          <a:p>
            <a:pPr marL="261938" indent="-261938" eaLnBrk="1" hangingPunct="1"/>
            <a:r>
              <a:rPr lang="nb-NO" sz="1800" dirty="0">
                <a:solidFill>
                  <a:srgbClr val="85878A"/>
                </a:solidFill>
              </a:rPr>
              <a:t>Lokaliseringen er også begrunnet i egnete terrengformasjoner for varierte aktiviteter, svært  stabile snøforhold med nordvendt beliggenhet, og betydelig kortere transportavstander for de fleste brukerne i kommunen, sammenlignet med dagens tilbud i Klæbu</a:t>
            </a:r>
            <a:r>
              <a:rPr lang="nb-NO" sz="1800" dirty="0" smtClean="0">
                <a:solidFill>
                  <a:srgbClr val="85878A"/>
                </a:solidFill>
              </a:rPr>
              <a:t>.</a:t>
            </a:r>
            <a:endParaRPr lang="nb-NO" dirty="0" smtClean="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16</a:t>
            </a:fld>
            <a:endParaRPr lang="nb-NO"/>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276078"/>
            <a:ext cx="9144001" cy="12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224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Gråkallen Vinterpark – en kobling til eksisterende aktiviteter i området</a:t>
            </a:r>
          </a:p>
        </p:txBody>
      </p:sp>
      <p:sp>
        <p:nvSpPr>
          <p:cNvPr id="4099" name="Rectangle 3"/>
          <p:cNvSpPr>
            <a:spLocks noGrp="1"/>
          </p:cNvSpPr>
          <p:nvPr>
            <p:ph type="body" idx="1"/>
          </p:nvPr>
        </p:nvSpPr>
        <p:spPr>
          <a:xfrm>
            <a:off x="1826298" y="1988840"/>
            <a:ext cx="6858000" cy="2815494"/>
          </a:xfrm>
        </p:spPr>
        <p:txBody>
          <a:bodyPr/>
          <a:lstStyle/>
          <a:p>
            <a:pPr marL="469900" indent="-469900" eaLnBrk="1" hangingPunct="1">
              <a:spcBef>
                <a:spcPct val="40000"/>
              </a:spcBef>
            </a:pPr>
            <a:r>
              <a:rPr lang="nb-NO" sz="1800" dirty="0" err="1" smtClean="0">
                <a:solidFill>
                  <a:srgbClr val="85878A"/>
                </a:solidFill>
              </a:rPr>
              <a:t>Skistua</a:t>
            </a:r>
            <a:r>
              <a:rPr lang="nb-NO" sz="1800" dirty="0" smtClean="0">
                <a:solidFill>
                  <a:srgbClr val="85878A"/>
                </a:solidFill>
              </a:rPr>
              <a:t>  er revitalisert og vil bli bedre besøkt</a:t>
            </a:r>
            <a:endParaRPr lang="nb-NO" sz="1800" dirty="0">
              <a:solidFill>
                <a:srgbClr val="85878A"/>
              </a:solidFill>
            </a:endParaRPr>
          </a:p>
          <a:p>
            <a:pPr marL="469900" indent="-469900" eaLnBrk="1" hangingPunct="1">
              <a:spcBef>
                <a:spcPct val="40000"/>
              </a:spcBef>
            </a:pPr>
            <a:r>
              <a:rPr lang="nb-NO" sz="1800" dirty="0">
                <a:solidFill>
                  <a:srgbClr val="85878A"/>
                </a:solidFill>
              </a:rPr>
              <a:t>Studenthytta trekker mange studenter til området</a:t>
            </a:r>
          </a:p>
          <a:p>
            <a:pPr marL="469900" indent="-469900" eaLnBrk="1" hangingPunct="1">
              <a:spcBef>
                <a:spcPct val="40000"/>
              </a:spcBef>
            </a:pPr>
            <a:r>
              <a:rPr lang="nb-NO" sz="1800" dirty="0">
                <a:solidFill>
                  <a:srgbClr val="85878A"/>
                </a:solidFill>
              </a:rPr>
              <a:t>Utfartspunkt for mange aktiviteter i Bymarka</a:t>
            </a:r>
          </a:p>
          <a:p>
            <a:pPr marL="469900" indent="-469900" eaLnBrk="1" hangingPunct="1">
              <a:spcBef>
                <a:spcPct val="40000"/>
              </a:spcBef>
            </a:pPr>
            <a:r>
              <a:rPr lang="nb-NO" sz="1800" dirty="0">
                <a:solidFill>
                  <a:srgbClr val="85878A"/>
                </a:solidFill>
              </a:rPr>
              <a:t>Forsvarets anlegg på Lille Gråkallen kan gjenbrukes også til våre formål, i samarbeid med kommunen</a:t>
            </a:r>
          </a:p>
          <a:p>
            <a:pPr marL="469900" indent="-469900" eaLnBrk="1" hangingPunct="1">
              <a:spcBef>
                <a:spcPct val="40000"/>
              </a:spcBef>
            </a:pPr>
            <a:r>
              <a:rPr lang="nb-NO" sz="1800" dirty="0">
                <a:solidFill>
                  <a:srgbClr val="85878A"/>
                </a:solidFill>
              </a:rPr>
              <a:t>Ved å etablere Gråkallen </a:t>
            </a:r>
            <a:r>
              <a:rPr lang="nb-NO" sz="1800" dirty="0" smtClean="0">
                <a:solidFill>
                  <a:srgbClr val="85878A"/>
                </a:solidFill>
              </a:rPr>
              <a:t>Vinterpark </a:t>
            </a:r>
            <a:r>
              <a:rPr lang="nb-NO" sz="1800" dirty="0">
                <a:solidFill>
                  <a:srgbClr val="85878A"/>
                </a:solidFill>
              </a:rPr>
              <a:t>i området rundt Lille Gråkallen vil </a:t>
            </a:r>
            <a:r>
              <a:rPr lang="nb-NO" sz="1800" dirty="0" smtClean="0">
                <a:solidFill>
                  <a:srgbClr val="85878A"/>
                </a:solidFill>
              </a:rPr>
              <a:t>man kunne </a:t>
            </a:r>
            <a:r>
              <a:rPr lang="nb-NO" sz="1800" dirty="0">
                <a:solidFill>
                  <a:srgbClr val="85878A"/>
                </a:solidFill>
              </a:rPr>
              <a:t>tilby en total rekrutteringsarena for all ski- og brettsport</a:t>
            </a:r>
            <a:r>
              <a:rPr lang="nb-NO" sz="1800" dirty="0" smtClean="0">
                <a:solidFill>
                  <a:srgbClr val="85878A"/>
                </a:solidFill>
              </a:rPr>
              <a:t>.</a:t>
            </a: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17</a:t>
            </a:fld>
            <a:endParaRPr lang="nb-NO"/>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276078"/>
            <a:ext cx="9144001" cy="12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60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Gråkallen Vinterpark skal inneholde</a:t>
            </a:r>
          </a:p>
        </p:txBody>
      </p:sp>
      <p:sp>
        <p:nvSpPr>
          <p:cNvPr id="4099" name="Rectangle 3"/>
          <p:cNvSpPr>
            <a:spLocks noGrp="1"/>
          </p:cNvSpPr>
          <p:nvPr>
            <p:ph type="body" idx="1"/>
          </p:nvPr>
        </p:nvSpPr>
        <p:spPr>
          <a:xfrm>
            <a:off x="4860031" y="2564904"/>
            <a:ext cx="3841711" cy="2887502"/>
          </a:xfrm>
        </p:spPr>
        <p:txBody>
          <a:bodyPr/>
          <a:lstStyle/>
          <a:p>
            <a:pPr marL="469900" indent="-469900" eaLnBrk="1" hangingPunct="1">
              <a:spcBef>
                <a:spcPct val="35000"/>
              </a:spcBef>
            </a:pPr>
            <a:r>
              <a:rPr lang="nb-NO" sz="1800" dirty="0">
                <a:solidFill>
                  <a:srgbClr val="85878A"/>
                </a:solidFill>
              </a:rPr>
              <a:t>Nærmiljøanlegg og skiparkanlegg med et bredt tilbud av aktiviteter</a:t>
            </a:r>
          </a:p>
          <a:p>
            <a:pPr marL="469900" indent="-469900" eaLnBrk="1" hangingPunct="1">
              <a:spcBef>
                <a:spcPct val="35000"/>
              </a:spcBef>
            </a:pPr>
            <a:r>
              <a:rPr lang="nb-NO" sz="1800" dirty="0">
                <a:solidFill>
                  <a:srgbClr val="85878A"/>
                </a:solidFill>
              </a:rPr>
              <a:t>Øvingsbakker for alpin rekruttering, trening, aldersbestemte renn</a:t>
            </a:r>
          </a:p>
          <a:p>
            <a:pPr marL="469900" indent="-469900" eaLnBrk="1" hangingPunct="1">
              <a:spcBef>
                <a:spcPct val="35000"/>
              </a:spcBef>
            </a:pPr>
            <a:r>
              <a:rPr lang="nb-NO" sz="1800" dirty="0">
                <a:solidFill>
                  <a:srgbClr val="85878A"/>
                </a:solidFill>
              </a:rPr>
              <a:t>FIS-godkjent slalåmbakke</a:t>
            </a:r>
          </a:p>
          <a:p>
            <a:pPr marL="469900" indent="-469900" eaLnBrk="1" hangingPunct="1">
              <a:spcBef>
                <a:spcPct val="35000"/>
              </a:spcBef>
            </a:pPr>
            <a:r>
              <a:rPr lang="nb-NO" sz="1800" dirty="0">
                <a:solidFill>
                  <a:srgbClr val="85878A"/>
                </a:solidFill>
              </a:rPr>
              <a:t>Alpint for funksjonshemmede</a:t>
            </a:r>
          </a:p>
          <a:p>
            <a:pPr marL="469900" indent="-469900" eaLnBrk="1" hangingPunct="1">
              <a:spcBef>
                <a:spcPct val="35000"/>
              </a:spcBef>
            </a:pPr>
            <a:r>
              <a:rPr lang="nb-NO" sz="1800" dirty="0">
                <a:solidFill>
                  <a:srgbClr val="85878A"/>
                </a:solidFill>
              </a:rPr>
              <a:t>Terrengsykling om </a:t>
            </a:r>
            <a:r>
              <a:rPr lang="nb-NO" sz="1800" dirty="0" smtClean="0">
                <a:solidFill>
                  <a:srgbClr val="85878A"/>
                </a:solidFill>
              </a:rPr>
              <a:t>sommeren</a:t>
            </a:r>
            <a:endParaRPr lang="nb-NO" dirty="0" smtClean="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18</a:t>
            </a:fld>
            <a:endParaRPr lang="nb-NO"/>
          </a:p>
        </p:txBody>
      </p:sp>
      <p:pic>
        <p:nvPicPr>
          <p:cNvPr id="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2368" y="4221088"/>
            <a:ext cx="3665250" cy="2242794"/>
          </a:xfrm>
          <a:prstGeom prst="rect">
            <a:avLst/>
          </a:prstGeom>
          <a:noFill/>
          <a:ln w="9525">
            <a:noFill/>
            <a:miter lim="800000"/>
            <a:headEnd/>
            <a:tailEnd/>
          </a:ln>
        </p:spPr>
      </p:pic>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1700808"/>
            <a:ext cx="2729913" cy="23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57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Gråkallen Vinterpark skal legge til rette for aktiviteter i alpin skiidrett</a:t>
            </a:r>
          </a:p>
        </p:txBody>
      </p:sp>
      <p:sp>
        <p:nvSpPr>
          <p:cNvPr id="4099" name="Rectangle 3"/>
          <p:cNvSpPr>
            <a:spLocks noGrp="1"/>
          </p:cNvSpPr>
          <p:nvPr>
            <p:ph type="body" idx="1"/>
          </p:nvPr>
        </p:nvSpPr>
        <p:spPr>
          <a:xfrm>
            <a:off x="4283968" y="2276872"/>
            <a:ext cx="4402832" cy="3528392"/>
          </a:xfrm>
        </p:spPr>
        <p:txBody>
          <a:bodyPr/>
          <a:lstStyle/>
          <a:p>
            <a:pPr marL="469900" indent="-469900" eaLnBrk="1" hangingPunct="1">
              <a:spcBef>
                <a:spcPct val="30000"/>
              </a:spcBef>
            </a:pPr>
            <a:r>
              <a:rPr lang="nb-NO" sz="1800" dirty="0" smtClean="0">
                <a:solidFill>
                  <a:srgbClr val="85878A"/>
                </a:solidFill>
              </a:rPr>
              <a:t>Snøbrett </a:t>
            </a:r>
            <a:endParaRPr lang="nb-NO" sz="1800" dirty="0">
              <a:solidFill>
                <a:srgbClr val="85878A"/>
              </a:solidFill>
            </a:endParaRPr>
          </a:p>
          <a:p>
            <a:pPr marL="469900" indent="-469900" eaLnBrk="1" hangingPunct="1">
              <a:spcBef>
                <a:spcPct val="30000"/>
              </a:spcBef>
            </a:pPr>
            <a:r>
              <a:rPr lang="nb-NO" sz="1800" dirty="0">
                <a:solidFill>
                  <a:srgbClr val="85878A"/>
                </a:solidFill>
              </a:rPr>
              <a:t>Freestyle</a:t>
            </a:r>
          </a:p>
          <a:p>
            <a:pPr marL="469900" indent="-469900" eaLnBrk="1" hangingPunct="1">
              <a:spcBef>
                <a:spcPct val="30000"/>
              </a:spcBef>
            </a:pPr>
            <a:r>
              <a:rPr lang="nb-NO" sz="1800" dirty="0">
                <a:solidFill>
                  <a:srgbClr val="85878A"/>
                </a:solidFill>
              </a:rPr>
              <a:t>Tradisjonelle tekniske alpinøvelser, slalåm og storslalåm</a:t>
            </a:r>
          </a:p>
          <a:p>
            <a:pPr marL="469900" indent="-469900" eaLnBrk="1" hangingPunct="1">
              <a:spcBef>
                <a:spcPct val="30000"/>
              </a:spcBef>
            </a:pPr>
            <a:r>
              <a:rPr lang="nb-NO" sz="1800" dirty="0" err="1">
                <a:solidFill>
                  <a:srgbClr val="85878A"/>
                </a:solidFill>
              </a:rPr>
              <a:t>Jibbing</a:t>
            </a:r>
            <a:r>
              <a:rPr lang="nb-NO" sz="1800" dirty="0">
                <a:solidFill>
                  <a:srgbClr val="85878A"/>
                </a:solidFill>
              </a:rPr>
              <a:t> og </a:t>
            </a:r>
            <a:r>
              <a:rPr lang="nb-NO" sz="1800" dirty="0" err="1">
                <a:solidFill>
                  <a:srgbClr val="85878A"/>
                </a:solidFill>
              </a:rPr>
              <a:t>twin-tip</a:t>
            </a:r>
            <a:r>
              <a:rPr lang="nb-NO" sz="1800" dirty="0">
                <a:solidFill>
                  <a:srgbClr val="85878A"/>
                </a:solidFill>
              </a:rPr>
              <a:t> </a:t>
            </a:r>
          </a:p>
          <a:p>
            <a:pPr marL="469900" indent="-469900" eaLnBrk="1" hangingPunct="1">
              <a:spcBef>
                <a:spcPct val="30000"/>
              </a:spcBef>
            </a:pPr>
            <a:r>
              <a:rPr lang="nb-NO" sz="1800" dirty="0">
                <a:solidFill>
                  <a:srgbClr val="85878A"/>
                </a:solidFill>
              </a:rPr>
              <a:t>Skicross</a:t>
            </a:r>
          </a:p>
          <a:p>
            <a:pPr marL="469900" indent="-469900" eaLnBrk="1" hangingPunct="1">
              <a:spcBef>
                <a:spcPct val="30000"/>
              </a:spcBef>
            </a:pPr>
            <a:r>
              <a:rPr lang="nb-NO" sz="1800" dirty="0" err="1">
                <a:solidFill>
                  <a:srgbClr val="85878A"/>
                </a:solidFill>
              </a:rPr>
              <a:t>Småhopp</a:t>
            </a:r>
            <a:r>
              <a:rPr lang="nb-NO" sz="1800" dirty="0">
                <a:solidFill>
                  <a:srgbClr val="85878A"/>
                </a:solidFill>
              </a:rPr>
              <a:t> </a:t>
            </a:r>
          </a:p>
          <a:p>
            <a:pPr marL="469900" indent="-469900" eaLnBrk="1" hangingPunct="1">
              <a:spcBef>
                <a:spcPct val="30000"/>
              </a:spcBef>
            </a:pPr>
            <a:r>
              <a:rPr lang="nb-NO" sz="1800" dirty="0">
                <a:solidFill>
                  <a:srgbClr val="85878A"/>
                </a:solidFill>
              </a:rPr>
              <a:t>Andre skileikaktiviteter som del av de unges vinteraktiviteter </a:t>
            </a:r>
          </a:p>
          <a:p>
            <a:pPr marL="469900" indent="-469900" eaLnBrk="1" hangingPunct="1">
              <a:spcBef>
                <a:spcPct val="30000"/>
              </a:spcBef>
            </a:pPr>
            <a:r>
              <a:rPr lang="nb-NO" sz="1800" dirty="0">
                <a:solidFill>
                  <a:srgbClr val="85878A"/>
                </a:solidFill>
              </a:rPr>
              <a:t>Frikjøring i ”</a:t>
            </a:r>
            <a:r>
              <a:rPr lang="nb-NO" sz="1800" dirty="0" err="1">
                <a:solidFill>
                  <a:srgbClr val="85878A"/>
                </a:solidFill>
              </a:rPr>
              <a:t>Nordrenna</a:t>
            </a:r>
            <a:r>
              <a:rPr lang="nb-NO" sz="1800" dirty="0">
                <a:solidFill>
                  <a:srgbClr val="85878A"/>
                </a:solidFill>
              </a:rPr>
              <a:t>” </a:t>
            </a: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19</a:t>
            </a:fld>
            <a:endParaRPr lang="nb-NO"/>
          </a:p>
        </p:txBody>
      </p:sp>
      <p:pic>
        <p:nvPicPr>
          <p:cNvPr id="7" name="Picture 7" descr="Bakk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564904"/>
            <a:ext cx="4062311" cy="3024336"/>
          </a:xfrm>
          <a:prstGeom prst="rect">
            <a:avLst/>
          </a:prstGeom>
          <a:noFill/>
          <a:ln w="9525">
            <a:noFill/>
            <a:miter lim="800000"/>
            <a:headEnd/>
            <a:tailEnd/>
          </a:ln>
        </p:spPr>
      </p:pic>
    </p:spTree>
    <p:extLst>
      <p:ext uri="{BB962C8B-B14F-4D97-AF65-F5344CB8AC3E}">
        <p14:creationId xmlns:p14="http://schemas.microsoft.com/office/powerpoint/2010/main" val="60903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Anleggsutvalget i STS</a:t>
            </a:r>
            <a:r>
              <a:rPr lang="nb-NO" dirty="0"/>
              <a:t> </a:t>
            </a:r>
            <a:r>
              <a:rPr lang="nb-NO" dirty="0" smtClean="0"/>
              <a:t>- roller og ansvar</a:t>
            </a:r>
          </a:p>
        </p:txBody>
      </p:sp>
      <p:sp>
        <p:nvSpPr>
          <p:cNvPr id="4099" name="Rectangle 3"/>
          <p:cNvSpPr>
            <a:spLocks noGrp="1"/>
          </p:cNvSpPr>
          <p:nvPr>
            <p:ph type="body" idx="1"/>
          </p:nvPr>
        </p:nvSpPr>
        <p:spPr>
          <a:xfrm>
            <a:off x="1824608" y="1317943"/>
            <a:ext cx="7216080" cy="5268909"/>
          </a:xfrm>
        </p:spPr>
        <p:txBody>
          <a:bodyPr/>
          <a:lstStyle/>
          <a:p>
            <a:pPr marL="0" indent="0" eaLnBrk="1" hangingPunct="1">
              <a:spcBef>
                <a:spcPct val="50000"/>
              </a:spcBef>
              <a:buNone/>
            </a:pPr>
            <a:r>
              <a:rPr lang="nb-NO" sz="1600" dirty="0" smtClean="0">
                <a:solidFill>
                  <a:srgbClr val="85878A"/>
                </a:solidFill>
              </a:rPr>
              <a:t>Anleggsutvalget  består av:</a:t>
            </a:r>
          </a:p>
          <a:p>
            <a:pPr marL="1257300" lvl="3" indent="0" eaLnBrk="1" hangingPunct="1">
              <a:spcBef>
                <a:spcPct val="50000"/>
              </a:spcBef>
              <a:buNone/>
            </a:pPr>
            <a:r>
              <a:rPr lang="nb-NO" dirty="0">
                <a:solidFill>
                  <a:srgbClr val="85878A"/>
                </a:solidFill>
              </a:rPr>
              <a:t>Kari Hovin Kjølle – </a:t>
            </a:r>
            <a:r>
              <a:rPr lang="nb-NO" dirty="0" smtClean="0">
                <a:solidFill>
                  <a:srgbClr val="85878A"/>
                </a:solidFill>
              </a:rPr>
              <a:t>leder, alle typer skianlegg, skipolitikk, PBL</a:t>
            </a:r>
            <a:endParaRPr lang="nb-NO" dirty="0">
              <a:solidFill>
                <a:srgbClr val="85878A"/>
              </a:solidFill>
            </a:endParaRPr>
          </a:p>
          <a:p>
            <a:pPr marL="1257300" lvl="3" indent="0" eaLnBrk="1" hangingPunct="1">
              <a:spcBef>
                <a:spcPct val="50000"/>
              </a:spcBef>
              <a:buNone/>
            </a:pPr>
            <a:r>
              <a:rPr lang="nb-NO" dirty="0">
                <a:solidFill>
                  <a:srgbClr val="85878A"/>
                </a:solidFill>
              </a:rPr>
              <a:t>Dag Herrem -  </a:t>
            </a:r>
            <a:r>
              <a:rPr lang="nb-NO" dirty="0" smtClean="0">
                <a:solidFill>
                  <a:srgbClr val="85878A"/>
                </a:solidFill>
              </a:rPr>
              <a:t>alpinanlegg, arena og arrangement</a:t>
            </a:r>
          </a:p>
          <a:p>
            <a:pPr marL="1257300" lvl="3" indent="0" eaLnBrk="1" hangingPunct="1">
              <a:spcBef>
                <a:spcPct val="50000"/>
              </a:spcBef>
              <a:buNone/>
            </a:pPr>
            <a:r>
              <a:rPr lang="nb-NO" dirty="0" smtClean="0">
                <a:solidFill>
                  <a:srgbClr val="85878A"/>
                </a:solidFill>
              </a:rPr>
              <a:t>Terje Schjølberg - </a:t>
            </a:r>
            <a:r>
              <a:rPr lang="nb-NO" dirty="0" err="1" smtClean="0">
                <a:solidFill>
                  <a:srgbClr val="85878A"/>
                </a:solidFill>
              </a:rPr>
              <a:t>homologeringsinspektør</a:t>
            </a:r>
            <a:r>
              <a:rPr lang="nb-NO" dirty="0" smtClean="0">
                <a:solidFill>
                  <a:srgbClr val="85878A"/>
                </a:solidFill>
              </a:rPr>
              <a:t>/ langrennsanlegg</a:t>
            </a:r>
          </a:p>
          <a:p>
            <a:pPr marL="1257300" lvl="3" indent="0" eaLnBrk="1" hangingPunct="1">
              <a:spcBef>
                <a:spcPct val="50000"/>
              </a:spcBef>
              <a:buNone/>
            </a:pPr>
            <a:r>
              <a:rPr lang="nb-NO" dirty="0" smtClean="0">
                <a:solidFill>
                  <a:srgbClr val="85878A"/>
                </a:solidFill>
              </a:rPr>
              <a:t> </a:t>
            </a:r>
          </a:p>
          <a:p>
            <a:pPr marL="0" indent="0" eaLnBrk="1" hangingPunct="1">
              <a:spcBef>
                <a:spcPct val="50000"/>
              </a:spcBef>
              <a:buNone/>
            </a:pPr>
            <a:r>
              <a:rPr lang="nb-NO" sz="1600" dirty="0" smtClean="0">
                <a:solidFill>
                  <a:srgbClr val="85878A"/>
                </a:solidFill>
              </a:rPr>
              <a:t>Anleggsutvalgets hovedoppgaver:</a:t>
            </a:r>
          </a:p>
          <a:p>
            <a:pPr eaLnBrk="1" hangingPunct="1">
              <a:spcBef>
                <a:spcPct val="50000"/>
              </a:spcBef>
            </a:pPr>
            <a:r>
              <a:rPr lang="nb-NO" sz="1400" dirty="0" smtClean="0">
                <a:solidFill>
                  <a:srgbClr val="85878A"/>
                </a:solidFill>
              </a:rPr>
              <a:t>Bidra til at tiltak i handlingsplanen vedr anlegg gjennomføres og mål kan oppnås </a:t>
            </a:r>
          </a:p>
          <a:p>
            <a:pPr eaLnBrk="1" hangingPunct="1">
              <a:spcBef>
                <a:spcPct val="50000"/>
              </a:spcBef>
            </a:pPr>
            <a:r>
              <a:rPr lang="nb-NO" sz="1400" dirty="0" smtClean="0">
                <a:solidFill>
                  <a:srgbClr val="85878A"/>
                </a:solidFill>
              </a:rPr>
              <a:t>Formidle/ videreformidle anleggsrådgiving til klubber og lag, anleggsdrivere/-eiere</a:t>
            </a:r>
          </a:p>
          <a:p>
            <a:pPr eaLnBrk="1" hangingPunct="1">
              <a:spcBef>
                <a:spcPct val="50000"/>
              </a:spcBef>
            </a:pPr>
            <a:r>
              <a:rPr lang="nb-NO" sz="1400" dirty="0" smtClean="0">
                <a:solidFill>
                  <a:srgbClr val="85878A"/>
                </a:solidFill>
              </a:rPr>
              <a:t>Leder </a:t>
            </a:r>
            <a:r>
              <a:rPr lang="nb-NO" sz="1400" dirty="0">
                <a:solidFill>
                  <a:srgbClr val="85878A"/>
                </a:solidFill>
              </a:rPr>
              <a:t>i anleggsutvalget </a:t>
            </a:r>
            <a:r>
              <a:rPr lang="nb-NO" sz="1400" dirty="0" smtClean="0">
                <a:solidFill>
                  <a:srgbClr val="85878A"/>
                </a:solidFill>
              </a:rPr>
              <a:t>rapportere minst en gang hvert halvår til skikretsens styre og stille i styremøte for dialog og diskusjon om anlegg, anleggspolitikk og prioriteringer</a:t>
            </a:r>
          </a:p>
          <a:p>
            <a:pPr eaLnBrk="1" hangingPunct="1">
              <a:spcBef>
                <a:spcPct val="50000"/>
              </a:spcBef>
            </a:pPr>
            <a:r>
              <a:rPr lang="nb-NO" sz="1400" dirty="0" smtClean="0">
                <a:solidFill>
                  <a:srgbClr val="85878A"/>
                </a:solidFill>
              </a:rPr>
              <a:t>Gjennomføre årlige skipolitiske møter med fylke og Trondheim kommune</a:t>
            </a:r>
          </a:p>
          <a:p>
            <a:pPr eaLnBrk="1" hangingPunct="1">
              <a:spcBef>
                <a:spcPct val="50000"/>
              </a:spcBef>
            </a:pPr>
            <a:r>
              <a:rPr lang="nb-NO" sz="1400" dirty="0" smtClean="0">
                <a:solidFill>
                  <a:srgbClr val="85878A"/>
                </a:solidFill>
              </a:rPr>
              <a:t>Forberede skipolitiske innstillinger vedr anlegg </a:t>
            </a:r>
            <a:r>
              <a:rPr lang="nb-NO" sz="1400" dirty="0" err="1" smtClean="0">
                <a:solidFill>
                  <a:srgbClr val="85878A"/>
                </a:solidFill>
              </a:rPr>
              <a:t>ifbm</a:t>
            </a:r>
            <a:r>
              <a:rPr lang="nb-NO" sz="1400" dirty="0" smtClean="0">
                <a:solidFill>
                  <a:srgbClr val="85878A"/>
                </a:solidFill>
              </a:rPr>
              <a:t> høringer </a:t>
            </a:r>
            <a:r>
              <a:rPr lang="nb-NO" sz="1400" dirty="0" err="1" smtClean="0">
                <a:solidFill>
                  <a:srgbClr val="85878A"/>
                </a:solidFill>
              </a:rPr>
              <a:t>etc</a:t>
            </a:r>
            <a:r>
              <a:rPr lang="nb-NO" sz="1400" dirty="0" smtClean="0">
                <a:solidFill>
                  <a:srgbClr val="85878A"/>
                </a:solidFill>
              </a:rPr>
              <a:t> for skikretsens styre</a:t>
            </a:r>
            <a:endParaRPr lang="nb-NO" sz="1600" dirty="0" smtClean="0">
              <a:solidFill>
                <a:srgbClr val="85878A"/>
              </a:solidFill>
            </a:endParaRPr>
          </a:p>
          <a:p>
            <a:pPr marL="0" indent="0" eaLnBrk="1" hangingPunct="1">
              <a:spcBef>
                <a:spcPct val="50000"/>
              </a:spcBef>
              <a:buNone/>
            </a:pPr>
            <a:endParaRPr lang="nb-NO" sz="1600" dirty="0" smtClean="0">
              <a:solidFill>
                <a:srgbClr val="85878A"/>
              </a:solidFill>
            </a:endParaRPr>
          </a:p>
          <a:p>
            <a:pPr marL="0" indent="0" eaLnBrk="1" hangingPunct="1">
              <a:spcBef>
                <a:spcPct val="50000"/>
              </a:spcBef>
              <a:buNone/>
            </a:pPr>
            <a:r>
              <a:rPr lang="nb-NO" sz="1600" dirty="0" smtClean="0">
                <a:solidFill>
                  <a:srgbClr val="85878A"/>
                </a:solidFill>
              </a:rPr>
              <a:t>Anleggsutvalget er involvert i to større prosjekt:</a:t>
            </a:r>
          </a:p>
          <a:p>
            <a:pPr eaLnBrk="1" hangingPunct="1"/>
            <a:r>
              <a:rPr lang="nb-NO" sz="1400" dirty="0">
                <a:solidFill>
                  <a:srgbClr val="85878A"/>
                </a:solidFill>
              </a:rPr>
              <a:t>Gråkallen Vinterpark</a:t>
            </a:r>
          </a:p>
          <a:p>
            <a:pPr eaLnBrk="1" hangingPunct="1"/>
            <a:r>
              <a:rPr lang="nb-NO" sz="1400" dirty="0">
                <a:solidFill>
                  <a:srgbClr val="85878A"/>
                </a:solidFill>
              </a:rPr>
              <a:t>Helårs langrennsanlegg Granåsen</a:t>
            </a:r>
          </a:p>
          <a:p>
            <a:pPr marL="0" indent="0" eaLnBrk="1" hangingPunct="1">
              <a:spcBef>
                <a:spcPct val="50000"/>
              </a:spcBef>
              <a:buNone/>
            </a:pPr>
            <a:endParaRPr lang="nb-NO" sz="1600" dirty="0" smtClean="0">
              <a:solidFill>
                <a:srgbClr val="85878A"/>
              </a:solidFill>
            </a:endParaRPr>
          </a:p>
          <a:p>
            <a:pPr marL="0" indent="0" eaLnBrk="1" hangingPunct="1">
              <a:spcBef>
                <a:spcPct val="50000"/>
              </a:spcBef>
              <a:buNone/>
            </a:pP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a:t>
            </a:fld>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Gråkallen </a:t>
            </a:r>
            <a:r>
              <a:rPr lang="nb-NO" dirty="0"/>
              <a:t>Vinterpark</a:t>
            </a:r>
            <a:br>
              <a:rPr lang="nb-NO" dirty="0"/>
            </a:br>
            <a:r>
              <a:rPr lang="nb-NO" dirty="0"/>
              <a:t>– sommer- </a:t>
            </a:r>
            <a:r>
              <a:rPr lang="nb-NO" dirty="0" smtClean="0"/>
              <a:t>og </a:t>
            </a:r>
            <a:r>
              <a:rPr lang="nb-NO" dirty="0"/>
              <a:t>vinterbruk</a:t>
            </a:r>
            <a:endParaRPr lang="nb-NO" dirty="0" smtClean="0"/>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20</a:t>
            </a:fld>
            <a:endParaRPr lang="nb-NO"/>
          </a:p>
        </p:txBody>
      </p:sp>
      <p:sp>
        <p:nvSpPr>
          <p:cNvPr id="4099" name="Rectangle 3"/>
          <p:cNvSpPr>
            <a:spLocks noGrp="1"/>
          </p:cNvSpPr>
          <p:nvPr>
            <p:ph type="body" idx="1"/>
          </p:nvPr>
        </p:nvSpPr>
        <p:spPr>
          <a:xfrm>
            <a:off x="4685045" y="1417638"/>
            <a:ext cx="4478118" cy="5171167"/>
          </a:xfrm>
        </p:spPr>
        <p:txBody>
          <a:bodyPr/>
          <a:lstStyle/>
          <a:p>
            <a:pPr marL="261938" indent="-261938" eaLnBrk="1" hangingPunct="1">
              <a:spcBef>
                <a:spcPct val="40000"/>
              </a:spcBef>
            </a:pPr>
            <a:r>
              <a:rPr lang="nb-NO" sz="1800" b="1" dirty="0" err="1">
                <a:solidFill>
                  <a:srgbClr val="85878A"/>
                </a:solidFill>
              </a:rPr>
              <a:t>Skipark</a:t>
            </a:r>
            <a:r>
              <a:rPr lang="nb-NO" sz="1800" dirty="0">
                <a:solidFill>
                  <a:srgbClr val="85878A"/>
                </a:solidFill>
              </a:rPr>
              <a:t> med muligheter for </a:t>
            </a:r>
            <a:r>
              <a:rPr lang="nb-NO" sz="1800" dirty="0" err="1">
                <a:solidFill>
                  <a:srgbClr val="85878A"/>
                </a:solidFill>
              </a:rPr>
              <a:t>skibrett</a:t>
            </a:r>
            <a:r>
              <a:rPr lang="nb-NO" sz="1800" dirty="0">
                <a:solidFill>
                  <a:srgbClr val="85878A"/>
                </a:solidFill>
              </a:rPr>
              <a:t>, freestyle, skicross, </a:t>
            </a:r>
            <a:r>
              <a:rPr lang="nb-NO" sz="1800" dirty="0" err="1">
                <a:solidFill>
                  <a:srgbClr val="85878A"/>
                </a:solidFill>
              </a:rPr>
              <a:t>småhopp</a:t>
            </a:r>
            <a:r>
              <a:rPr lang="nb-NO" sz="1800" dirty="0">
                <a:solidFill>
                  <a:srgbClr val="85878A"/>
                </a:solidFill>
              </a:rPr>
              <a:t>, annen skileik</a:t>
            </a:r>
          </a:p>
          <a:p>
            <a:pPr marL="261938" indent="-261938" eaLnBrk="1" hangingPunct="1">
              <a:spcBef>
                <a:spcPct val="40000"/>
              </a:spcBef>
            </a:pPr>
            <a:r>
              <a:rPr lang="nb-NO" sz="1600" dirty="0">
                <a:solidFill>
                  <a:srgbClr val="85878A"/>
                </a:solidFill>
              </a:rPr>
              <a:t>5 nedfarter, lengste nedfart 800m, største høydeforskjell i nedfart 195m</a:t>
            </a:r>
          </a:p>
          <a:p>
            <a:pPr marL="261938" indent="-261938" eaLnBrk="1" hangingPunct="1">
              <a:spcBef>
                <a:spcPct val="40000"/>
              </a:spcBef>
            </a:pPr>
            <a:r>
              <a:rPr lang="nb-NO" sz="1600" dirty="0" smtClean="0">
                <a:solidFill>
                  <a:srgbClr val="85878A"/>
                </a:solidFill>
              </a:rPr>
              <a:t>I </a:t>
            </a:r>
            <a:r>
              <a:rPr lang="nb-NO" sz="1600" dirty="0">
                <a:solidFill>
                  <a:srgbClr val="85878A"/>
                </a:solidFill>
              </a:rPr>
              <a:t>hovedsak fire nye </a:t>
            </a:r>
            <a:r>
              <a:rPr lang="nb-NO" sz="1600" dirty="0" err="1">
                <a:solidFill>
                  <a:srgbClr val="85878A"/>
                </a:solidFill>
              </a:rPr>
              <a:t>løypetraséer</a:t>
            </a:r>
            <a:r>
              <a:rPr lang="nb-NO" sz="1600" dirty="0">
                <a:solidFill>
                  <a:srgbClr val="85878A"/>
                </a:solidFill>
              </a:rPr>
              <a:t>, hver trasé </a:t>
            </a:r>
            <a:r>
              <a:rPr lang="nb-NO" sz="1600" dirty="0" err="1">
                <a:solidFill>
                  <a:srgbClr val="85878A"/>
                </a:solidFill>
              </a:rPr>
              <a:t>ca</a:t>
            </a:r>
            <a:r>
              <a:rPr lang="nb-NO" sz="1600" dirty="0">
                <a:solidFill>
                  <a:srgbClr val="85878A"/>
                </a:solidFill>
              </a:rPr>
              <a:t> 30-80 m bred, smalest i høyereliggende områder</a:t>
            </a:r>
            <a:r>
              <a:rPr lang="nb-NO" sz="1600" dirty="0" smtClean="0">
                <a:solidFill>
                  <a:srgbClr val="85878A"/>
                </a:solidFill>
              </a:rPr>
              <a:t>.</a:t>
            </a:r>
          </a:p>
          <a:p>
            <a:pPr marL="261938" indent="-261938" eaLnBrk="1" hangingPunct="1">
              <a:spcBef>
                <a:spcPct val="40000"/>
              </a:spcBef>
            </a:pPr>
            <a:r>
              <a:rPr lang="nb-NO" sz="1600" dirty="0" smtClean="0">
                <a:solidFill>
                  <a:srgbClr val="85878A"/>
                </a:solidFill>
              </a:rPr>
              <a:t>Rekrutteringsbakke</a:t>
            </a:r>
          </a:p>
          <a:p>
            <a:pPr marL="261938" indent="-261938" eaLnBrk="1" hangingPunct="1">
              <a:spcBef>
                <a:spcPct val="40000"/>
              </a:spcBef>
            </a:pPr>
            <a:r>
              <a:rPr lang="nb-NO" sz="1600" dirty="0" smtClean="0">
                <a:solidFill>
                  <a:srgbClr val="85878A"/>
                </a:solidFill>
              </a:rPr>
              <a:t>Muligheter for frikjøring ned </a:t>
            </a:r>
            <a:r>
              <a:rPr lang="nb-NO" sz="1600" dirty="0" err="1" smtClean="0">
                <a:solidFill>
                  <a:srgbClr val="85878A"/>
                </a:solidFill>
              </a:rPr>
              <a:t>Nordrenna</a:t>
            </a:r>
            <a:endParaRPr lang="nb-NO" sz="1600" dirty="0" smtClean="0">
              <a:solidFill>
                <a:srgbClr val="85878A"/>
              </a:solidFill>
            </a:endParaRPr>
          </a:p>
          <a:p>
            <a:pPr marL="261938" indent="-261938" eaLnBrk="1" hangingPunct="1">
              <a:spcBef>
                <a:spcPct val="40000"/>
              </a:spcBef>
            </a:pPr>
            <a:r>
              <a:rPr lang="nb-NO" sz="1800" dirty="0">
                <a:solidFill>
                  <a:srgbClr val="85878A"/>
                </a:solidFill>
              </a:rPr>
              <a:t>Totalt 5 heiser. </a:t>
            </a:r>
            <a:r>
              <a:rPr lang="nb-NO" sz="1600" dirty="0" smtClean="0">
                <a:solidFill>
                  <a:srgbClr val="85878A"/>
                </a:solidFill>
              </a:rPr>
              <a:t/>
            </a:r>
            <a:br>
              <a:rPr lang="nb-NO" sz="1600" dirty="0" smtClean="0">
                <a:solidFill>
                  <a:srgbClr val="85878A"/>
                </a:solidFill>
              </a:rPr>
            </a:br>
            <a:r>
              <a:rPr lang="nb-NO" sz="1600" dirty="0" smtClean="0">
                <a:solidFill>
                  <a:srgbClr val="85878A"/>
                </a:solidFill>
              </a:rPr>
              <a:t>To </a:t>
            </a:r>
            <a:r>
              <a:rPr lang="nb-NO" sz="1600" dirty="0">
                <a:solidFill>
                  <a:srgbClr val="85878A"/>
                </a:solidFill>
              </a:rPr>
              <a:t>nye </a:t>
            </a:r>
            <a:r>
              <a:rPr lang="nb-NO" sz="1600" dirty="0" err="1">
                <a:solidFill>
                  <a:srgbClr val="85878A"/>
                </a:solidFill>
              </a:rPr>
              <a:t>heistraséer</a:t>
            </a:r>
            <a:r>
              <a:rPr lang="nb-NO" sz="1600" dirty="0">
                <a:solidFill>
                  <a:srgbClr val="85878A"/>
                </a:solidFill>
              </a:rPr>
              <a:t>, hver ca10 m bred, nytt </a:t>
            </a:r>
            <a:r>
              <a:rPr lang="nb-NO" sz="1600" dirty="0" smtClean="0">
                <a:solidFill>
                  <a:srgbClr val="85878A"/>
                </a:solidFill>
              </a:rPr>
              <a:t>barneskitrekk. En </a:t>
            </a:r>
            <a:r>
              <a:rPr lang="nb-NO" sz="1600" dirty="0">
                <a:solidFill>
                  <a:srgbClr val="85878A"/>
                </a:solidFill>
              </a:rPr>
              <a:t>kortere transportheis fra Lille- Gråkallen </a:t>
            </a:r>
            <a:r>
              <a:rPr lang="nb-NO" sz="1600" dirty="0" err="1">
                <a:solidFill>
                  <a:srgbClr val="85878A"/>
                </a:solidFill>
              </a:rPr>
              <a:t>nordvestover</a:t>
            </a:r>
            <a:r>
              <a:rPr lang="nb-NO" sz="1600" dirty="0">
                <a:solidFill>
                  <a:srgbClr val="85878A"/>
                </a:solidFill>
              </a:rPr>
              <a:t> mot den mer ”alpine” delen av anlegget</a:t>
            </a:r>
            <a:r>
              <a:rPr lang="nb-NO" sz="1600" dirty="0" smtClean="0">
                <a:solidFill>
                  <a:srgbClr val="85878A"/>
                </a:solidFill>
              </a:rPr>
              <a:t>. </a:t>
            </a:r>
            <a:endParaRPr lang="nb-NO" sz="1600" dirty="0">
              <a:solidFill>
                <a:srgbClr val="85878A"/>
              </a:solidFill>
            </a:endParaRPr>
          </a:p>
          <a:p>
            <a:pPr marL="261938" indent="-261938" eaLnBrk="1" hangingPunct="1">
              <a:spcBef>
                <a:spcPct val="40000"/>
              </a:spcBef>
            </a:pPr>
            <a:r>
              <a:rPr lang="nb-NO" sz="1800" b="1" dirty="0" smtClean="0">
                <a:solidFill>
                  <a:srgbClr val="85878A"/>
                </a:solidFill>
              </a:rPr>
              <a:t>Sykkelsti for bakkekjøring </a:t>
            </a:r>
            <a:r>
              <a:rPr lang="nb-NO" sz="1800" dirty="0" smtClean="0">
                <a:solidFill>
                  <a:srgbClr val="85878A"/>
                </a:solidFill>
              </a:rPr>
              <a:t>i lengste nedfart</a:t>
            </a:r>
          </a:p>
          <a:p>
            <a:pPr marL="0" indent="0" eaLnBrk="1" hangingPunct="1">
              <a:spcBef>
                <a:spcPct val="50000"/>
              </a:spcBef>
              <a:buNone/>
            </a:pPr>
            <a:endParaRPr lang="nb-NO" dirty="0" smtClean="0">
              <a:solidFill>
                <a:srgbClr val="85878A"/>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2612"/>
            <a:ext cx="4665882" cy="429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154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Finansiering og eierskap</a:t>
            </a:r>
          </a:p>
        </p:txBody>
      </p:sp>
      <p:sp>
        <p:nvSpPr>
          <p:cNvPr id="4099" name="Rectangle 3"/>
          <p:cNvSpPr>
            <a:spLocks noGrp="1"/>
          </p:cNvSpPr>
          <p:nvPr>
            <p:ph type="body" idx="1"/>
          </p:nvPr>
        </p:nvSpPr>
        <p:spPr>
          <a:xfrm>
            <a:off x="1828800" y="1844824"/>
            <a:ext cx="6858000" cy="3121474"/>
          </a:xfrm>
        </p:spPr>
        <p:txBody>
          <a:bodyPr/>
          <a:lstStyle/>
          <a:p>
            <a:pPr marL="469900" indent="-469900" eaLnBrk="1" hangingPunct="1">
              <a:spcBef>
                <a:spcPct val="30000"/>
              </a:spcBef>
              <a:buFontTx/>
              <a:buNone/>
            </a:pPr>
            <a:r>
              <a:rPr lang="nb-NO" sz="1800" dirty="0" smtClean="0">
                <a:solidFill>
                  <a:srgbClr val="85878A"/>
                </a:solidFill>
              </a:rPr>
              <a:t>Prosjektgruppa ønsker </a:t>
            </a:r>
            <a:r>
              <a:rPr lang="nb-NO" sz="1800" u="sng" dirty="0">
                <a:solidFill>
                  <a:srgbClr val="85878A"/>
                </a:solidFill>
              </a:rPr>
              <a:t>å legge til rette </a:t>
            </a:r>
            <a:r>
              <a:rPr lang="nb-NO" sz="1800" dirty="0">
                <a:solidFill>
                  <a:srgbClr val="85878A"/>
                </a:solidFill>
              </a:rPr>
              <a:t>for kommersiell bygging og </a:t>
            </a:r>
            <a:r>
              <a:rPr lang="nb-NO" sz="1800" dirty="0" smtClean="0">
                <a:solidFill>
                  <a:srgbClr val="85878A"/>
                </a:solidFill>
              </a:rPr>
              <a:t>drift:</a:t>
            </a:r>
            <a:endParaRPr lang="nb-NO" sz="1800" dirty="0">
              <a:solidFill>
                <a:srgbClr val="85878A"/>
              </a:solidFill>
            </a:endParaRPr>
          </a:p>
          <a:p>
            <a:pPr marL="469900" indent="-469900" eaLnBrk="1" hangingPunct="1">
              <a:spcBef>
                <a:spcPct val="30000"/>
              </a:spcBef>
              <a:buFontTx/>
              <a:buNone/>
            </a:pPr>
            <a:endParaRPr lang="nb-NO" sz="1800" dirty="0">
              <a:solidFill>
                <a:srgbClr val="85878A"/>
              </a:solidFill>
            </a:endParaRPr>
          </a:p>
          <a:p>
            <a:pPr marL="469900" indent="-469900" eaLnBrk="1" hangingPunct="1">
              <a:spcBef>
                <a:spcPct val="30000"/>
              </a:spcBef>
            </a:pPr>
            <a:r>
              <a:rPr lang="nb-NO" sz="1800" dirty="0">
                <a:solidFill>
                  <a:srgbClr val="85878A"/>
                </a:solidFill>
              </a:rPr>
              <a:t>Én modell kan være et offentlig – privat samarbeid, hvor også kommunale og statlige støttemidler </a:t>
            </a:r>
            <a:r>
              <a:rPr lang="nb-NO" sz="1800" dirty="0" smtClean="0">
                <a:solidFill>
                  <a:srgbClr val="85878A"/>
                </a:solidFill>
              </a:rPr>
              <a:t>inngår</a:t>
            </a:r>
            <a:endParaRPr lang="nb-NO" sz="1800" dirty="0">
              <a:solidFill>
                <a:srgbClr val="85878A"/>
              </a:solidFill>
            </a:endParaRPr>
          </a:p>
          <a:p>
            <a:pPr marL="469900" indent="-469900" eaLnBrk="1" hangingPunct="1">
              <a:spcBef>
                <a:spcPct val="30000"/>
              </a:spcBef>
            </a:pPr>
            <a:r>
              <a:rPr lang="nb-NO" sz="1800" dirty="0">
                <a:solidFill>
                  <a:srgbClr val="85878A"/>
                </a:solidFill>
              </a:rPr>
              <a:t>Trondheim kommune bør, både som forvalter og grunneier, ha </a:t>
            </a:r>
            <a:r>
              <a:rPr lang="nb-NO" sz="1800" dirty="0" smtClean="0">
                <a:solidFill>
                  <a:srgbClr val="85878A"/>
                </a:solidFill>
              </a:rPr>
              <a:t>styreplass</a:t>
            </a:r>
            <a:endParaRPr lang="nb-NO" sz="1800" dirty="0">
              <a:solidFill>
                <a:srgbClr val="85878A"/>
              </a:solidFill>
            </a:endParaRPr>
          </a:p>
          <a:p>
            <a:pPr marL="469900" indent="-469900" eaLnBrk="1" hangingPunct="1">
              <a:spcBef>
                <a:spcPct val="30000"/>
              </a:spcBef>
            </a:pPr>
            <a:r>
              <a:rPr lang="nb-NO" sz="1800" dirty="0">
                <a:solidFill>
                  <a:srgbClr val="85878A"/>
                </a:solidFill>
              </a:rPr>
              <a:t>Eget eierselskap skilt fra </a:t>
            </a:r>
            <a:r>
              <a:rPr lang="nb-NO" sz="1800" dirty="0" smtClean="0">
                <a:solidFill>
                  <a:srgbClr val="85878A"/>
                </a:solidFill>
              </a:rPr>
              <a:t>drift</a:t>
            </a:r>
            <a:endParaRPr lang="nb-NO" sz="1800" dirty="0">
              <a:solidFill>
                <a:srgbClr val="85878A"/>
              </a:solidFill>
            </a:endParaRPr>
          </a:p>
          <a:p>
            <a:pPr marL="469900" indent="-469900" eaLnBrk="1" hangingPunct="1">
              <a:spcBef>
                <a:spcPct val="30000"/>
              </a:spcBef>
            </a:pPr>
            <a:r>
              <a:rPr lang="nb-NO" sz="1800" dirty="0">
                <a:solidFill>
                  <a:srgbClr val="85878A"/>
                </a:solidFill>
              </a:rPr>
              <a:t>Klubbene er brukere, ikke </a:t>
            </a:r>
            <a:r>
              <a:rPr lang="nb-NO" sz="1800" dirty="0" smtClean="0">
                <a:solidFill>
                  <a:srgbClr val="85878A"/>
                </a:solidFill>
              </a:rPr>
              <a:t>eiere</a:t>
            </a:r>
            <a:endParaRPr lang="nb-NO" dirty="0" smtClean="0">
              <a:solidFill>
                <a:srgbClr val="85878A"/>
              </a:solidFill>
            </a:endParaRPr>
          </a:p>
          <a:p>
            <a:pPr eaLnBrk="1" hangingPunct="1">
              <a:spcBef>
                <a:spcPct val="50000"/>
              </a:spcBef>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21</a:t>
            </a:fld>
            <a:endParaRPr lang="nb-NO"/>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276078"/>
            <a:ext cx="9144001" cy="120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23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pPr eaLnBrk="1" hangingPunct="1"/>
            <a:r>
              <a:rPr lang="nb-NO" dirty="0" smtClean="0"/>
              <a:t>Rulleskiløype-prosjekt Granåsen</a:t>
            </a:r>
            <a:br>
              <a:rPr lang="nb-NO" dirty="0" smtClean="0"/>
            </a:br>
            <a:endParaRPr lang="nb-NO" dirty="0"/>
          </a:p>
        </p:txBody>
      </p:sp>
      <p:sp>
        <p:nvSpPr>
          <p:cNvPr id="3075" name="Rectangle 3"/>
          <p:cNvSpPr>
            <a:spLocks noGrp="1"/>
          </p:cNvSpPr>
          <p:nvPr>
            <p:ph type="subTitle" idx="1"/>
          </p:nvPr>
        </p:nvSpPr>
        <p:spPr/>
        <p:txBody>
          <a:bodyPr/>
          <a:lstStyle/>
          <a:p>
            <a:pPr eaLnBrk="1" hangingPunct="1"/>
            <a:r>
              <a:rPr lang="nb-NO" sz="1800" dirty="0" smtClean="0">
                <a:solidFill>
                  <a:srgbClr val="85878A"/>
                </a:solidFill>
              </a:rPr>
              <a:t>Oppgradering av eksisterende </a:t>
            </a:r>
            <a:r>
              <a:rPr lang="nb-NO" sz="1800" dirty="0" err="1" smtClean="0">
                <a:solidFill>
                  <a:srgbClr val="85878A"/>
                </a:solidFill>
              </a:rPr>
              <a:t>langrennsløype</a:t>
            </a:r>
            <a:r>
              <a:rPr lang="nb-NO" sz="1800" dirty="0" smtClean="0">
                <a:solidFill>
                  <a:srgbClr val="85878A"/>
                </a:solidFill>
              </a:rPr>
              <a:t> til helårs langrennsanlegg</a:t>
            </a:r>
            <a:endParaRPr lang="nb-NO" sz="1800" dirty="0">
              <a:solidFill>
                <a:srgbClr val="85878A"/>
              </a:solidFill>
            </a:endParaRPr>
          </a:p>
        </p:txBody>
      </p:sp>
      <p:pic>
        <p:nvPicPr>
          <p:cNvPr id="1026" name="Picture 3" descr="Description: C:\Users\karihk\AppData\Local\Temp\wz59b6\_MG_0186.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9892" y="4123793"/>
            <a:ext cx="6802551" cy="23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5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a:t>Trondheim kommune </a:t>
            </a:r>
            <a:r>
              <a:rPr lang="nb-NO" dirty="0" smtClean="0"/>
              <a:t>planlegger i samarbeid med skiidretten i Trondheim </a:t>
            </a:r>
            <a:r>
              <a:rPr lang="nb-NO" dirty="0"/>
              <a:t>å </a:t>
            </a:r>
            <a:r>
              <a:rPr lang="nb-NO" dirty="0" smtClean="0"/>
              <a:t>bygge:</a:t>
            </a:r>
          </a:p>
        </p:txBody>
      </p:sp>
      <p:sp>
        <p:nvSpPr>
          <p:cNvPr id="4099" name="Rectangle 3"/>
          <p:cNvSpPr>
            <a:spLocks noGrp="1"/>
          </p:cNvSpPr>
          <p:nvPr>
            <p:ph type="body" idx="1"/>
          </p:nvPr>
        </p:nvSpPr>
        <p:spPr>
          <a:xfrm>
            <a:off x="1828800" y="1600201"/>
            <a:ext cx="6858000" cy="2548880"/>
          </a:xfrm>
        </p:spPr>
        <p:txBody>
          <a:bodyPr/>
          <a:lstStyle/>
          <a:p>
            <a:pPr eaLnBrk="1" hangingPunct="1">
              <a:spcBef>
                <a:spcPct val="50000"/>
              </a:spcBef>
            </a:pPr>
            <a:r>
              <a:rPr lang="nb-NO" sz="1800" b="1" dirty="0" smtClean="0">
                <a:solidFill>
                  <a:srgbClr val="85878A"/>
                </a:solidFill>
              </a:rPr>
              <a:t>6,3 km asfaltert rulleskiløype </a:t>
            </a:r>
            <a:r>
              <a:rPr lang="nb-NO" sz="1800" dirty="0" smtClean="0">
                <a:solidFill>
                  <a:srgbClr val="85878A"/>
                </a:solidFill>
              </a:rPr>
              <a:t>med utgangspunkt i eksisterende løypenett og </a:t>
            </a:r>
            <a:r>
              <a:rPr lang="nb-NO" sz="1800" dirty="0" err="1" smtClean="0">
                <a:solidFill>
                  <a:srgbClr val="85878A"/>
                </a:solidFill>
              </a:rPr>
              <a:t>langrennsarena</a:t>
            </a:r>
            <a:r>
              <a:rPr lang="nb-NO" sz="1800" dirty="0" smtClean="0">
                <a:solidFill>
                  <a:srgbClr val="85878A"/>
                </a:solidFill>
              </a:rPr>
              <a:t>, med </a:t>
            </a:r>
            <a:r>
              <a:rPr lang="nb-NO" sz="1800" b="1" dirty="0" smtClean="0">
                <a:solidFill>
                  <a:srgbClr val="85878A"/>
                </a:solidFill>
              </a:rPr>
              <a:t>permanent </a:t>
            </a:r>
            <a:r>
              <a:rPr lang="nb-NO" sz="1800" b="1" dirty="0" err="1" smtClean="0">
                <a:solidFill>
                  <a:srgbClr val="85878A"/>
                </a:solidFill>
              </a:rPr>
              <a:t>snøproduksjonsanlegg</a:t>
            </a:r>
            <a:r>
              <a:rPr lang="nb-NO" sz="1800" dirty="0" smtClean="0">
                <a:solidFill>
                  <a:srgbClr val="85878A"/>
                </a:solidFill>
              </a:rPr>
              <a:t> og </a:t>
            </a:r>
            <a:br>
              <a:rPr lang="nb-NO" sz="1800" dirty="0" smtClean="0">
                <a:solidFill>
                  <a:srgbClr val="85878A"/>
                </a:solidFill>
              </a:rPr>
            </a:br>
            <a:r>
              <a:rPr lang="nb-NO" sz="1800" b="1" dirty="0" smtClean="0">
                <a:solidFill>
                  <a:srgbClr val="85878A"/>
                </a:solidFill>
              </a:rPr>
              <a:t>energivennlig lysanlegg </a:t>
            </a:r>
            <a:br>
              <a:rPr lang="nb-NO" sz="1800" b="1" dirty="0" smtClean="0">
                <a:solidFill>
                  <a:srgbClr val="85878A"/>
                </a:solidFill>
              </a:rPr>
            </a:br>
            <a:endParaRPr lang="nb-NO" sz="1800" b="1" dirty="0" smtClean="0">
              <a:solidFill>
                <a:srgbClr val="85878A"/>
              </a:solidFill>
            </a:endParaRPr>
          </a:p>
          <a:p>
            <a:pPr eaLnBrk="1" hangingPunct="1">
              <a:spcBef>
                <a:spcPct val="50000"/>
              </a:spcBef>
            </a:pPr>
            <a:r>
              <a:rPr lang="nb-NO" sz="1800" b="1" dirty="0" smtClean="0">
                <a:solidFill>
                  <a:srgbClr val="85878A"/>
                </a:solidFill>
              </a:rPr>
              <a:t>4,6 km asfaltert tilknytningsløype </a:t>
            </a:r>
            <a:r>
              <a:rPr lang="nb-NO" sz="1800" dirty="0" smtClean="0">
                <a:solidFill>
                  <a:srgbClr val="85878A"/>
                </a:solidFill>
              </a:rPr>
              <a:t>til Saupstad, med </a:t>
            </a:r>
            <a:r>
              <a:rPr lang="nb-NO" sz="1800" b="1" dirty="0" smtClean="0">
                <a:solidFill>
                  <a:srgbClr val="85878A"/>
                </a:solidFill>
              </a:rPr>
              <a:t>energivennlig lysanlegg</a:t>
            </a:r>
            <a:endParaRPr lang="nb-NO" sz="1800" b="1" u="sng" dirty="0" smtClean="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907" y="4437112"/>
            <a:ext cx="2397613" cy="18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Snøprod Toppteknik_TGtra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5044" y="4437114"/>
            <a:ext cx="1158956"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3" y="4437114"/>
            <a:ext cx="271620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8678" y="4437114"/>
            <a:ext cx="2540200" cy="18002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23</a:t>
            </a:fld>
            <a:endParaRPr lang="nb-NO"/>
          </a:p>
        </p:txBody>
      </p:sp>
    </p:spTree>
    <p:extLst>
      <p:ext uri="{BB962C8B-B14F-4D97-AF65-F5344CB8AC3E}">
        <p14:creationId xmlns:p14="http://schemas.microsoft.com/office/powerpoint/2010/main" val="2463075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Granåsen langrennsanlegg</a:t>
            </a:r>
            <a:br>
              <a:rPr lang="nb-NO" dirty="0" smtClean="0"/>
            </a:br>
            <a:r>
              <a:rPr lang="nb-NO" dirty="0" smtClean="0"/>
              <a:t>oppgraderes til helårs langrennsanlegg</a:t>
            </a:r>
          </a:p>
        </p:txBody>
      </p:sp>
      <p:sp>
        <p:nvSpPr>
          <p:cNvPr id="4099" name="Rectangle 3"/>
          <p:cNvSpPr>
            <a:spLocks noGrp="1"/>
          </p:cNvSpPr>
          <p:nvPr>
            <p:ph type="body" idx="1"/>
          </p:nvPr>
        </p:nvSpPr>
        <p:spPr>
          <a:xfrm>
            <a:off x="5796136" y="1851571"/>
            <a:ext cx="3034680" cy="4565104"/>
          </a:xfrm>
        </p:spPr>
        <p:txBody>
          <a:bodyPr/>
          <a:lstStyle/>
          <a:p>
            <a:pPr eaLnBrk="1" hangingPunct="1">
              <a:spcBef>
                <a:spcPct val="50000"/>
              </a:spcBef>
            </a:pPr>
            <a:r>
              <a:rPr lang="nb-NO" sz="1800" dirty="0" smtClean="0">
                <a:solidFill>
                  <a:srgbClr val="85878A"/>
                </a:solidFill>
              </a:rPr>
              <a:t>Til sammen 10,9 km rulleskiløyper </a:t>
            </a:r>
            <a:r>
              <a:rPr lang="nb-NO" sz="1800" dirty="0">
                <a:solidFill>
                  <a:srgbClr val="85878A"/>
                </a:solidFill>
              </a:rPr>
              <a:t>og energivennlig </a:t>
            </a:r>
            <a:r>
              <a:rPr lang="nb-NO" sz="1800" dirty="0" smtClean="0">
                <a:solidFill>
                  <a:srgbClr val="85878A"/>
                </a:solidFill>
              </a:rPr>
              <a:t>lysanlegg</a:t>
            </a:r>
            <a:endParaRPr lang="nb-NO" sz="1800" u="sng" dirty="0">
              <a:solidFill>
                <a:srgbClr val="85878A"/>
              </a:solidFill>
            </a:endParaRPr>
          </a:p>
          <a:p>
            <a:pPr eaLnBrk="1" hangingPunct="1">
              <a:spcBef>
                <a:spcPct val="50000"/>
              </a:spcBef>
            </a:pPr>
            <a:r>
              <a:rPr lang="nb-NO" sz="1800" dirty="0" smtClean="0">
                <a:solidFill>
                  <a:srgbClr val="85878A"/>
                </a:solidFill>
              </a:rPr>
              <a:t>6,3 km løypetrasé med permanent </a:t>
            </a:r>
            <a:r>
              <a:rPr lang="nb-NO" sz="1800" dirty="0" err="1" smtClean="0">
                <a:solidFill>
                  <a:srgbClr val="85878A"/>
                </a:solidFill>
              </a:rPr>
              <a:t>snøproduksjonsanlegg</a:t>
            </a:r>
            <a:r>
              <a:rPr lang="nb-NO" sz="1800" dirty="0" smtClean="0">
                <a:solidFill>
                  <a:srgbClr val="85878A"/>
                </a:solidFill>
              </a:rPr>
              <a:t>. Sikrer skisesongen for trening </a:t>
            </a:r>
            <a:r>
              <a:rPr lang="nb-NO" sz="1800" dirty="0">
                <a:solidFill>
                  <a:srgbClr val="85878A"/>
                </a:solidFill>
              </a:rPr>
              <a:t>og </a:t>
            </a:r>
            <a:r>
              <a:rPr lang="nb-NO" sz="1800" dirty="0" smtClean="0">
                <a:solidFill>
                  <a:srgbClr val="85878A"/>
                </a:solidFill>
              </a:rPr>
              <a:t>gode snøforhold for  konkurranser</a:t>
            </a:r>
          </a:p>
          <a:p>
            <a:pPr eaLnBrk="1" hangingPunct="1">
              <a:spcBef>
                <a:spcPct val="50000"/>
              </a:spcBef>
            </a:pPr>
            <a:r>
              <a:rPr lang="nb-NO" sz="1800" dirty="0" smtClean="0">
                <a:solidFill>
                  <a:srgbClr val="85878A"/>
                </a:solidFill>
              </a:rPr>
              <a:t>Universell utforming av traseen gjør den tilgjengelig for bevegelseshemmede og synshemmede utøvere</a:t>
            </a:r>
            <a:endParaRPr lang="nb-NO" dirty="0" smtClean="0">
              <a:solidFill>
                <a:srgbClr val="85878A"/>
              </a:solidFill>
            </a:endParaRPr>
          </a:p>
          <a:p>
            <a:pPr marL="0" indent="0" eaLnBrk="1" hangingPunct="1">
              <a:spcBef>
                <a:spcPct val="50000"/>
              </a:spcBef>
              <a:buNone/>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24</a:t>
            </a:fld>
            <a:endParaRPr lang="nb-NO"/>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44425" y="3013952"/>
            <a:ext cx="4037318" cy="279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84888" y="3018898"/>
            <a:ext cx="4000739" cy="28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125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Bakgrunn og formål</a:t>
            </a:r>
          </a:p>
        </p:txBody>
      </p:sp>
      <p:sp>
        <p:nvSpPr>
          <p:cNvPr id="4099" name="Rectangle 3"/>
          <p:cNvSpPr>
            <a:spLocks noGrp="1"/>
          </p:cNvSpPr>
          <p:nvPr>
            <p:ph type="body" idx="1"/>
          </p:nvPr>
        </p:nvSpPr>
        <p:spPr>
          <a:xfrm>
            <a:off x="1828800" y="1600201"/>
            <a:ext cx="6858000" cy="4565104"/>
          </a:xfrm>
        </p:spPr>
        <p:txBody>
          <a:bodyPr/>
          <a:lstStyle/>
          <a:p>
            <a:pPr marL="0" indent="0" eaLnBrk="1" hangingPunct="1">
              <a:spcBef>
                <a:spcPct val="50000"/>
              </a:spcBef>
              <a:buNone/>
            </a:pPr>
            <a:r>
              <a:rPr lang="nb-NO" sz="1800" dirty="0">
                <a:solidFill>
                  <a:srgbClr val="85878A"/>
                </a:solidFill>
              </a:rPr>
              <a:t>E</a:t>
            </a:r>
            <a:r>
              <a:rPr lang="nb-NO" sz="1800" dirty="0" smtClean="0">
                <a:solidFill>
                  <a:srgbClr val="85878A"/>
                </a:solidFill>
              </a:rPr>
              <a:t>n asfaltert </a:t>
            </a:r>
            <a:r>
              <a:rPr lang="nb-NO" sz="1800" dirty="0">
                <a:solidFill>
                  <a:srgbClr val="85878A"/>
                </a:solidFill>
              </a:rPr>
              <a:t>løype </a:t>
            </a:r>
            <a:r>
              <a:rPr lang="nb-NO" sz="1800" dirty="0" smtClean="0">
                <a:solidFill>
                  <a:srgbClr val="85878A"/>
                </a:solidFill>
              </a:rPr>
              <a:t>med </a:t>
            </a:r>
            <a:r>
              <a:rPr lang="nb-NO" sz="1800" dirty="0" err="1" smtClean="0">
                <a:solidFill>
                  <a:srgbClr val="85878A"/>
                </a:solidFill>
              </a:rPr>
              <a:t>snøproduksjonsanlegg</a:t>
            </a:r>
            <a:r>
              <a:rPr lang="nb-NO" sz="1800" dirty="0" smtClean="0">
                <a:solidFill>
                  <a:srgbClr val="85878A"/>
                </a:solidFill>
              </a:rPr>
              <a:t> legger forholdene til rette for et mer snøsikkert og bærekraftig anlegg til helårs bruk:</a:t>
            </a:r>
            <a:br>
              <a:rPr lang="nb-NO" sz="1800" dirty="0" smtClean="0">
                <a:solidFill>
                  <a:srgbClr val="85878A"/>
                </a:solidFill>
              </a:rPr>
            </a:br>
            <a:r>
              <a:rPr lang="nb-NO" sz="1800" dirty="0" smtClean="0">
                <a:solidFill>
                  <a:srgbClr val="85878A"/>
                </a:solidFill>
              </a:rPr>
              <a:t> </a:t>
            </a:r>
          </a:p>
          <a:p>
            <a:pPr eaLnBrk="1" hangingPunct="1">
              <a:spcBef>
                <a:spcPct val="50000"/>
              </a:spcBef>
            </a:pPr>
            <a:r>
              <a:rPr lang="nb-NO" sz="1800" dirty="0" err="1" smtClean="0">
                <a:solidFill>
                  <a:srgbClr val="85878A"/>
                </a:solidFill>
              </a:rPr>
              <a:t>Snøproduksjonsanlegg</a:t>
            </a:r>
            <a:r>
              <a:rPr lang="nb-NO" sz="1800" dirty="0" smtClean="0">
                <a:solidFill>
                  <a:srgbClr val="85878A"/>
                </a:solidFill>
              </a:rPr>
              <a:t> i tilknytning til rulleskiløypa vil gjøre </a:t>
            </a:r>
            <a:r>
              <a:rPr lang="nb-NO" sz="1800" dirty="0" err="1" smtClean="0">
                <a:solidFill>
                  <a:srgbClr val="85878A"/>
                </a:solidFill>
              </a:rPr>
              <a:t>løypetraséen</a:t>
            </a:r>
            <a:r>
              <a:rPr lang="nb-NO" sz="1800" dirty="0" smtClean="0">
                <a:solidFill>
                  <a:srgbClr val="85878A"/>
                </a:solidFill>
              </a:rPr>
              <a:t> mer robust og bærekraftig </a:t>
            </a:r>
            <a:r>
              <a:rPr lang="nb-NO" sz="1800" dirty="0" err="1" smtClean="0">
                <a:solidFill>
                  <a:srgbClr val="85878A"/>
                </a:solidFill>
              </a:rPr>
              <a:t>ift</a:t>
            </a:r>
            <a:r>
              <a:rPr lang="nb-NO" sz="1800" dirty="0" smtClean="0">
                <a:solidFill>
                  <a:srgbClr val="85878A"/>
                </a:solidFill>
              </a:rPr>
              <a:t> klimaendringer og </a:t>
            </a:r>
            <a:r>
              <a:rPr lang="nb-NO" sz="1800" dirty="0" err="1" smtClean="0">
                <a:solidFill>
                  <a:srgbClr val="85878A"/>
                </a:solidFill>
              </a:rPr>
              <a:t>snøsikkerhet</a:t>
            </a:r>
            <a:r>
              <a:rPr lang="nb-NO" sz="1800" dirty="0">
                <a:solidFill>
                  <a:srgbClr val="85878A"/>
                </a:solidFill>
              </a:rPr>
              <a:t/>
            </a:r>
            <a:br>
              <a:rPr lang="nb-NO" sz="1800" dirty="0">
                <a:solidFill>
                  <a:srgbClr val="85878A"/>
                </a:solidFill>
              </a:rPr>
            </a:br>
            <a:endParaRPr lang="nb-NO" sz="1800" dirty="0" smtClean="0">
              <a:solidFill>
                <a:srgbClr val="85878A"/>
              </a:solidFill>
            </a:endParaRPr>
          </a:p>
          <a:p>
            <a:pPr eaLnBrk="1" hangingPunct="1">
              <a:spcBef>
                <a:spcPct val="50000"/>
              </a:spcBef>
            </a:pPr>
            <a:r>
              <a:rPr lang="nb-NO" sz="1800" dirty="0" smtClean="0">
                <a:solidFill>
                  <a:srgbClr val="85878A"/>
                </a:solidFill>
              </a:rPr>
              <a:t>På værutsatte steder som i Trondheim vil det bety mye for å</a:t>
            </a:r>
          </a:p>
          <a:p>
            <a:pPr lvl="1" eaLnBrk="1" hangingPunct="1">
              <a:spcBef>
                <a:spcPct val="50000"/>
              </a:spcBef>
            </a:pPr>
            <a:r>
              <a:rPr lang="nb-NO" sz="1800" dirty="0">
                <a:solidFill>
                  <a:srgbClr val="85878A"/>
                </a:solidFill>
              </a:rPr>
              <a:t>s</a:t>
            </a:r>
            <a:r>
              <a:rPr lang="nb-NO" sz="1800" dirty="0" smtClean="0">
                <a:solidFill>
                  <a:srgbClr val="85878A"/>
                </a:solidFill>
              </a:rPr>
              <a:t>ikre gode og stabile treningsforhold hele året.</a:t>
            </a:r>
          </a:p>
          <a:p>
            <a:pPr lvl="1" eaLnBrk="1" hangingPunct="1">
              <a:spcBef>
                <a:spcPct val="50000"/>
              </a:spcBef>
            </a:pPr>
            <a:r>
              <a:rPr lang="nb-NO" sz="1800" dirty="0">
                <a:solidFill>
                  <a:srgbClr val="85878A"/>
                </a:solidFill>
              </a:rPr>
              <a:t>s</a:t>
            </a:r>
            <a:r>
              <a:rPr lang="nb-NO" sz="1800" dirty="0" smtClean="0">
                <a:solidFill>
                  <a:srgbClr val="85878A"/>
                </a:solidFill>
              </a:rPr>
              <a:t>ikre arrangement vinters tid</a:t>
            </a:r>
            <a:br>
              <a:rPr lang="nb-NO" sz="1800" dirty="0" smtClean="0">
                <a:solidFill>
                  <a:srgbClr val="85878A"/>
                </a:solidFill>
              </a:rPr>
            </a:br>
            <a:endParaRPr lang="nb-NO" sz="1800" dirty="0" smtClean="0">
              <a:solidFill>
                <a:srgbClr val="85878A"/>
              </a:solidFill>
            </a:endParaRPr>
          </a:p>
          <a:p>
            <a:pPr eaLnBrk="1" hangingPunct="1">
              <a:spcBef>
                <a:spcPct val="50000"/>
              </a:spcBef>
            </a:pPr>
            <a:r>
              <a:rPr lang="nb-NO" sz="1800" dirty="0">
                <a:solidFill>
                  <a:srgbClr val="85878A"/>
                </a:solidFill>
              </a:rPr>
              <a:t>En såle av asfalt vil kreve en tynnere såle av snø enn i ordinære </a:t>
            </a:r>
            <a:r>
              <a:rPr lang="nb-NO" sz="1800" dirty="0" err="1">
                <a:solidFill>
                  <a:srgbClr val="85878A"/>
                </a:solidFill>
              </a:rPr>
              <a:t>løypetraséer</a:t>
            </a:r>
            <a:r>
              <a:rPr lang="nb-NO" sz="1800" dirty="0">
                <a:solidFill>
                  <a:srgbClr val="85878A"/>
                </a:solidFill>
              </a:rPr>
              <a:t> og </a:t>
            </a:r>
            <a:r>
              <a:rPr lang="nb-NO" sz="1800" dirty="0" smtClean="0">
                <a:solidFill>
                  <a:srgbClr val="85878A"/>
                </a:solidFill>
              </a:rPr>
              <a:t>dermed </a:t>
            </a:r>
            <a:r>
              <a:rPr lang="nb-NO" sz="1800" dirty="0">
                <a:solidFill>
                  <a:srgbClr val="85878A"/>
                </a:solidFill>
              </a:rPr>
              <a:t>kreve mindre tilførsel av </a:t>
            </a:r>
            <a:r>
              <a:rPr lang="nb-NO" sz="1800" dirty="0" smtClean="0">
                <a:solidFill>
                  <a:srgbClr val="85878A"/>
                </a:solidFill>
              </a:rPr>
              <a:t>energi</a:t>
            </a:r>
          </a:p>
          <a:p>
            <a:pPr eaLnBrk="1" hangingPunct="1">
              <a:spcBef>
                <a:spcPct val="50000"/>
              </a:spcBef>
            </a:pPr>
            <a:endParaRPr lang="nb-NO" sz="2000" dirty="0" smtClean="0">
              <a:solidFill>
                <a:srgbClr val="85878A"/>
              </a:solidFill>
            </a:endParaRPr>
          </a:p>
          <a:p>
            <a:pPr eaLnBrk="1" hangingPunct="1">
              <a:spcBef>
                <a:spcPct val="50000"/>
              </a:spcBef>
            </a:pPr>
            <a:endParaRPr lang="nb-NO" sz="20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25</a:t>
            </a:fld>
            <a:endParaRPr lang="nb-NO"/>
          </a:p>
        </p:txBody>
      </p:sp>
    </p:spTree>
    <p:extLst>
      <p:ext uri="{BB962C8B-B14F-4D97-AF65-F5344CB8AC3E}">
        <p14:creationId xmlns:p14="http://schemas.microsoft.com/office/powerpoint/2010/main" val="3881598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Behovsvurdering - målgrupper</a:t>
            </a:r>
          </a:p>
        </p:txBody>
      </p:sp>
      <p:sp>
        <p:nvSpPr>
          <p:cNvPr id="6" name="Rectangle 3"/>
          <p:cNvSpPr txBox="1">
            <a:spLocks/>
          </p:cNvSpPr>
          <p:nvPr/>
        </p:nvSpPr>
        <p:spPr bwMode="auto">
          <a:xfrm>
            <a:off x="1828800" y="1600201"/>
            <a:ext cx="6858000" cy="262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Font typeface="Arial" charset="0"/>
              <a:buNone/>
            </a:pPr>
            <a:r>
              <a:rPr lang="nb-NO" dirty="0" smtClean="0">
                <a:solidFill>
                  <a:srgbClr val="85878A"/>
                </a:solidFill>
              </a:rPr>
              <a:t>Skiidretten hovedmålgruppe</a:t>
            </a:r>
          </a:p>
          <a:p>
            <a:pPr eaLnBrk="1" hangingPunct="1">
              <a:spcBef>
                <a:spcPct val="50000"/>
              </a:spcBef>
            </a:pPr>
            <a:r>
              <a:rPr lang="nb-NO" sz="1800" dirty="0">
                <a:solidFill>
                  <a:srgbClr val="85878A"/>
                </a:solidFill>
              </a:rPr>
              <a:t>Et trafikksikkert treningstilbud og flerbruksanlegg lokalt og regionalt for utøvere i alle aldre på rulleski og rulleskøyter, samt piggere og </a:t>
            </a:r>
            <a:r>
              <a:rPr lang="nb-NO" sz="1800" dirty="0" smtClean="0">
                <a:solidFill>
                  <a:srgbClr val="85878A"/>
                </a:solidFill>
              </a:rPr>
              <a:t>personer i rullestoler.</a:t>
            </a:r>
            <a:endParaRPr lang="nb-NO" sz="1800" dirty="0">
              <a:solidFill>
                <a:srgbClr val="85878A"/>
              </a:solidFill>
            </a:endParaRPr>
          </a:p>
          <a:p>
            <a:pPr eaLnBrk="1" hangingPunct="1">
              <a:spcBef>
                <a:spcPct val="50000"/>
              </a:spcBef>
            </a:pPr>
            <a:r>
              <a:rPr lang="nb-NO" sz="1800" dirty="0" smtClean="0">
                <a:solidFill>
                  <a:srgbClr val="85878A"/>
                </a:solidFill>
              </a:rPr>
              <a:t>Helårlig utøvelse av trening og konkurranse – lokalt, regionalt og nasjonalt for topp og bredde på junior- og seniornivå i langrenn, kombinert og skiskyting.</a:t>
            </a:r>
          </a:p>
          <a:p>
            <a:pPr marL="0" indent="0" eaLnBrk="1" hangingPunct="1">
              <a:spcBef>
                <a:spcPct val="50000"/>
              </a:spcBef>
              <a:buNone/>
            </a:pPr>
            <a:r>
              <a:rPr lang="nb-NO" sz="1800" dirty="0" smtClean="0">
                <a:solidFill>
                  <a:srgbClr val="85878A"/>
                </a:solidFill>
              </a:rPr>
              <a:t>.</a:t>
            </a:r>
          </a:p>
          <a:p>
            <a:pPr marL="0" indent="0" eaLnBrk="1" hangingPunct="1">
              <a:spcBef>
                <a:spcPct val="50000"/>
              </a:spcBef>
              <a:buFont typeface="Arial" charset="0"/>
              <a:buNone/>
            </a:pPr>
            <a:endParaRPr lang="nb-NO"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26</a:t>
            </a:fld>
            <a:endParaRPr lang="nb-NO"/>
          </a:p>
        </p:txBody>
      </p:sp>
      <p:graphicFrame>
        <p:nvGraphicFramePr>
          <p:cNvPr id="7" name="Table 6"/>
          <p:cNvGraphicFramePr>
            <a:graphicFrameLocks noGrp="1"/>
          </p:cNvGraphicFramePr>
          <p:nvPr>
            <p:extLst>
              <p:ext uri="{D42A27DB-BD31-4B8C-83A1-F6EECF244321}">
                <p14:modId xmlns:p14="http://schemas.microsoft.com/office/powerpoint/2010/main" val="2892435669"/>
              </p:ext>
            </p:extLst>
          </p:nvPr>
        </p:nvGraphicFramePr>
        <p:xfrm>
          <a:off x="1691680" y="4437112"/>
          <a:ext cx="6840760" cy="1493520"/>
        </p:xfrm>
        <a:graphic>
          <a:graphicData uri="http://schemas.openxmlformats.org/drawingml/2006/table">
            <a:tbl>
              <a:tblPr firstRow="1" firstCol="1" bandRow="1">
                <a:tableStyleId>{5DA37D80-6434-44D0-A028-1B22A696006F}</a:tableStyleId>
              </a:tblPr>
              <a:tblGrid>
                <a:gridCol w="2160241"/>
                <a:gridCol w="1530169"/>
                <a:gridCol w="1530169"/>
                <a:gridCol w="1620181"/>
              </a:tblGrid>
              <a:tr h="209934">
                <a:tc>
                  <a:txBody>
                    <a:bodyPr/>
                    <a:lstStyle/>
                    <a:p>
                      <a:pPr>
                        <a:spcAft>
                          <a:spcPts val="0"/>
                        </a:spcAft>
                      </a:pPr>
                      <a:r>
                        <a:rPr lang="nb-NO" sz="1400" dirty="0" smtClean="0">
                          <a:effectLst/>
                        </a:rPr>
                        <a:t>Brukere</a:t>
                      </a:r>
                      <a:r>
                        <a:rPr lang="nb-NO" sz="1400" baseline="0" dirty="0" smtClean="0">
                          <a:effectLst/>
                        </a:rPr>
                        <a:t> </a:t>
                      </a:r>
                      <a:r>
                        <a:rPr lang="nb-NO" sz="1400" dirty="0" smtClean="0">
                          <a:effectLst/>
                        </a:rPr>
                        <a:t> </a:t>
                      </a:r>
                      <a:endParaRPr lang="nb-NO" sz="1400" dirty="0">
                        <a:effectLst/>
                        <a:latin typeface="Georgia"/>
                        <a:ea typeface="Times New Roman"/>
                        <a:cs typeface="Times New Roman"/>
                      </a:endParaRPr>
                    </a:p>
                  </a:txBody>
                  <a:tcPr marL="88591" marR="88591" marT="0" marB="0"/>
                </a:tc>
                <a:tc gridSpan="3">
                  <a:txBody>
                    <a:bodyPr/>
                    <a:lstStyle/>
                    <a:p>
                      <a:pPr>
                        <a:spcAft>
                          <a:spcPts val="0"/>
                        </a:spcAft>
                      </a:pPr>
                      <a:r>
                        <a:rPr lang="nb-NO" sz="1400" dirty="0" smtClean="0">
                          <a:effectLst/>
                        </a:rPr>
                        <a:t>Tall  Idretts</a:t>
                      </a:r>
                      <a:r>
                        <a:rPr lang="nb-NO" sz="1400" baseline="0" dirty="0" smtClean="0">
                          <a:effectLst/>
                        </a:rPr>
                        <a:t>registreringen 2010</a:t>
                      </a:r>
                      <a:r>
                        <a:rPr lang="nb-NO" sz="1400" dirty="0">
                          <a:effectLst/>
                        </a:rPr>
                        <a:t> </a:t>
                      </a:r>
                      <a:endParaRPr lang="nb-NO" sz="1400" dirty="0">
                        <a:effectLst/>
                        <a:latin typeface="+mn-lt"/>
                        <a:ea typeface="Times New Roman"/>
                        <a:cs typeface="Times New Roman"/>
                      </a:endParaRPr>
                    </a:p>
                  </a:txBody>
                  <a:tcPr marL="88591" marR="88591" marT="0" marB="0"/>
                </a:tc>
                <a:tc hMerge="1">
                  <a:txBody>
                    <a:bodyPr/>
                    <a:lstStyle/>
                    <a:p>
                      <a:pPr algn="l">
                        <a:spcAft>
                          <a:spcPts val="0"/>
                        </a:spcAft>
                      </a:pPr>
                      <a:endParaRPr lang="nb-NO" sz="1100" dirty="0">
                        <a:effectLst/>
                        <a:latin typeface="Georgia"/>
                        <a:ea typeface="Times New Roman"/>
                        <a:cs typeface="Times New Roman"/>
                      </a:endParaRPr>
                    </a:p>
                  </a:txBody>
                  <a:tcPr marL="68580" marR="68580" marT="0" marB="0"/>
                </a:tc>
                <a:tc hMerge="1">
                  <a:txBody>
                    <a:bodyPr/>
                    <a:lstStyle/>
                    <a:p>
                      <a:pPr>
                        <a:spcAft>
                          <a:spcPts val="0"/>
                        </a:spcAft>
                      </a:pPr>
                      <a:endParaRPr lang="nb-NO" sz="1100" dirty="0">
                        <a:effectLst/>
                        <a:latin typeface="Georgia"/>
                        <a:ea typeface="Times New Roman"/>
                        <a:cs typeface="Times New Roman"/>
                      </a:endParaRPr>
                    </a:p>
                  </a:txBody>
                  <a:tcPr marL="68580" marR="68580" marT="0" marB="0"/>
                </a:tc>
              </a:tr>
              <a:tr h="419867">
                <a:tc>
                  <a:txBody>
                    <a:bodyPr/>
                    <a:lstStyle/>
                    <a:p>
                      <a:pPr>
                        <a:spcAft>
                          <a:spcPts val="0"/>
                        </a:spcAft>
                      </a:pPr>
                      <a:r>
                        <a:rPr lang="nb-NO" sz="1400">
                          <a:effectLst/>
                        </a:rPr>
                        <a:t>Skiidrettsgrener</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b="1" dirty="0">
                          <a:effectLst/>
                        </a:rPr>
                        <a:t>Trondheim</a:t>
                      </a:r>
                      <a:endParaRPr lang="nb-NO" sz="1400" b="1" dirty="0">
                        <a:effectLst/>
                        <a:latin typeface="Georgia"/>
                        <a:ea typeface="Times New Roman"/>
                        <a:cs typeface="Times New Roman"/>
                      </a:endParaRPr>
                    </a:p>
                  </a:txBody>
                  <a:tcPr marL="88591" marR="88591" marT="0" marB="0"/>
                </a:tc>
                <a:tc>
                  <a:txBody>
                    <a:bodyPr/>
                    <a:lstStyle/>
                    <a:p>
                      <a:pPr algn="r">
                        <a:spcAft>
                          <a:spcPts val="0"/>
                        </a:spcAft>
                      </a:pPr>
                      <a:r>
                        <a:rPr lang="nb-NO" sz="1400" b="1" dirty="0">
                          <a:effectLst/>
                        </a:rPr>
                        <a:t>Sør-Trøndelag</a:t>
                      </a:r>
                      <a:endParaRPr lang="nb-NO" sz="1400" b="1" dirty="0">
                        <a:effectLst/>
                        <a:latin typeface="Georgia"/>
                        <a:ea typeface="Times New Roman"/>
                        <a:cs typeface="Times New Roman"/>
                      </a:endParaRPr>
                    </a:p>
                  </a:txBody>
                  <a:tcPr marL="88591" marR="88591" marT="0" marB="0"/>
                </a:tc>
                <a:tc>
                  <a:txBody>
                    <a:bodyPr/>
                    <a:lstStyle/>
                    <a:p>
                      <a:pPr algn="r">
                        <a:spcAft>
                          <a:spcPts val="0"/>
                        </a:spcAft>
                      </a:pPr>
                      <a:r>
                        <a:rPr lang="nb-NO" sz="1400" b="1" dirty="0">
                          <a:effectLst/>
                        </a:rPr>
                        <a:t>Region Midt-Norge</a:t>
                      </a:r>
                      <a:endParaRPr lang="nb-NO" sz="1400" b="1" dirty="0">
                        <a:effectLst/>
                        <a:latin typeface="Georgia"/>
                        <a:ea typeface="Times New Roman"/>
                        <a:cs typeface="Times New Roman"/>
                      </a:endParaRPr>
                    </a:p>
                  </a:txBody>
                  <a:tcPr marL="88591" marR="88591" marT="0" marB="0"/>
                </a:tc>
              </a:tr>
              <a:tr h="209934">
                <a:tc>
                  <a:txBody>
                    <a:bodyPr/>
                    <a:lstStyle/>
                    <a:p>
                      <a:pPr>
                        <a:spcAft>
                          <a:spcPts val="0"/>
                        </a:spcAft>
                      </a:pPr>
                      <a:r>
                        <a:rPr lang="nb-NO" sz="1400">
                          <a:effectLst/>
                        </a:rPr>
                        <a:t>Kombinert</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a:effectLst/>
                        </a:rPr>
                        <a:t>136</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dirty="0" smtClean="0">
                          <a:effectLst/>
                        </a:rPr>
                        <a:t>315</a:t>
                      </a:r>
                      <a:endParaRPr lang="nb-NO" sz="1400" dirty="0">
                        <a:effectLst/>
                        <a:latin typeface="Georgia"/>
                        <a:ea typeface="Times New Roman"/>
                        <a:cs typeface="Times New Roman"/>
                      </a:endParaRPr>
                    </a:p>
                  </a:txBody>
                  <a:tcPr marL="88591" marR="88591" marT="0" marB="0"/>
                </a:tc>
                <a:tc>
                  <a:txBody>
                    <a:bodyPr/>
                    <a:lstStyle/>
                    <a:p>
                      <a:pPr algn="r">
                        <a:spcAft>
                          <a:spcPts val="0"/>
                        </a:spcAft>
                      </a:pPr>
                      <a:r>
                        <a:rPr lang="nb-NO" sz="1400" dirty="0" smtClean="0">
                          <a:effectLst/>
                        </a:rPr>
                        <a:t>665</a:t>
                      </a:r>
                      <a:endParaRPr lang="nb-NO" sz="1400" dirty="0">
                        <a:effectLst/>
                        <a:latin typeface="Georgia"/>
                        <a:ea typeface="Times New Roman"/>
                        <a:cs typeface="Times New Roman"/>
                      </a:endParaRPr>
                    </a:p>
                  </a:txBody>
                  <a:tcPr marL="88591" marR="88591" marT="0" marB="0"/>
                </a:tc>
              </a:tr>
              <a:tr h="209934">
                <a:tc>
                  <a:txBody>
                    <a:bodyPr/>
                    <a:lstStyle/>
                    <a:p>
                      <a:pPr>
                        <a:spcAft>
                          <a:spcPts val="0"/>
                        </a:spcAft>
                      </a:pPr>
                      <a:r>
                        <a:rPr lang="nb-NO" sz="1400">
                          <a:effectLst/>
                        </a:rPr>
                        <a:t>Langrenn</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a:effectLst/>
                        </a:rPr>
                        <a:t>8 070</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dirty="0">
                          <a:effectLst/>
                        </a:rPr>
                        <a:t>19 518</a:t>
                      </a:r>
                      <a:endParaRPr lang="nb-NO" sz="1400" dirty="0">
                        <a:effectLst/>
                        <a:latin typeface="Georgia"/>
                        <a:ea typeface="Times New Roman"/>
                        <a:cs typeface="Times New Roman"/>
                      </a:endParaRPr>
                    </a:p>
                  </a:txBody>
                  <a:tcPr marL="88591" marR="88591" marT="0" marB="0"/>
                </a:tc>
                <a:tc>
                  <a:txBody>
                    <a:bodyPr/>
                    <a:lstStyle/>
                    <a:p>
                      <a:pPr algn="r">
                        <a:spcAft>
                          <a:spcPts val="0"/>
                        </a:spcAft>
                      </a:pPr>
                      <a:r>
                        <a:rPr lang="nb-NO" sz="1400" dirty="0" smtClean="0">
                          <a:effectLst/>
                        </a:rPr>
                        <a:t>36 478</a:t>
                      </a:r>
                      <a:endParaRPr lang="nb-NO" sz="1400" dirty="0">
                        <a:effectLst/>
                        <a:latin typeface="Georgia"/>
                        <a:ea typeface="Times New Roman"/>
                        <a:cs typeface="Times New Roman"/>
                      </a:endParaRPr>
                    </a:p>
                  </a:txBody>
                  <a:tcPr marL="88591" marR="88591" marT="0" marB="0"/>
                </a:tc>
              </a:tr>
              <a:tr h="209934">
                <a:tc>
                  <a:txBody>
                    <a:bodyPr/>
                    <a:lstStyle/>
                    <a:p>
                      <a:pPr>
                        <a:spcAft>
                          <a:spcPts val="0"/>
                        </a:spcAft>
                      </a:pPr>
                      <a:r>
                        <a:rPr lang="nb-NO" sz="1400">
                          <a:effectLst/>
                        </a:rPr>
                        <a:t>Skiskyting</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a:effectLst/>
                        </a:rPr>
                        <a:t>305</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dirty="0">
                          <a:effectLst/>
                        </a:rPr>
                        <a:t>688</a:t>
                      </a:r>
                      <a:endParaRPr lang="nb-NO" sz="1400" dirty="0">
                        <a:effectLst/>
                        <a:latin typeface="Georgia"/>
                        <a:ea typeface="Times New Roman"/>
                        <a:cs typeface="Times New Roman"/>
                      </a:endParaRPr>
                    </a:p>
                  </a:txBody>
                  <a:tcPr marL="88591" marR="88591" marT="0" marB="0"/>
                </a:tc>
                <a:tc>
                  <a:txBody>
                    <a:bodyPr/>
                    <a:lstStyle/>
                    <a:p>
                      <a:pPr algn="r">
                        <a:spcAft>
                          <a:spcPts val="0"/>
                        </a:spcAft>
                      </a:pPr>
                      <a:r>
                        <a:rPr lang="nb-NO" sz="1400" dirty="0" smtClean="0">
                          <a:effectLst/>
                        </a:rPr>
                        <a:t>1 899</a:t>
                      </a:r>
                      <a:endParaRPr lang="nb-NO" sz="1400" dirty="0">
                        <a:effectLst/>
                        <a:latin typeface="Georgia"/>
                        <a:ea typeface="Times New Roman"/>
                        <a:cs typeface="Times New Roman"/>
                      </a:endParaRPr>
                    </a:p>
                  </a:txBody>
                  <a:tcPr marL="88591" marR="88591" marT="0" marB="0"/>
                </a:tc>
              </a:tr>
              <a:tr h="209934">
                <a:tc>
                  <a:txBody>
                    <a:bodyPr/>
                    <a:lstStyle/>
                    <a:p>
                      <a:pPr>
                        <a:spcAft>
                          <a:spcPts val="0"/>
                        </a:spcAft>
                      </a:pPr>
                      <a:r>
                        <a:rPr lang="nb-NO" sz="1400">
                          <a:effectLst/>
                        </a:rPr>
                        <a:t>Sum</a:t>
                      </a:r>
                      <a:endParaRPr lang="nb-NO" sz="1400">
                        <a:effectLst/>
                        <a:latin typeface="Georgia"/>
                        <a:ea typeface="Times New Roman"/>
                        <a:cs typeface="Times New Roman"/>
                      </a:endParaRPr>
                    </a:p>
                  </a:txBody>
                  <a:tcPr marL="88591" marR="88591" marT="0" marB="0"/>
                </a:tc>
                <a:tc>
                  <a:txBody>
                    <a:bodyPr/>
                    <a:lstStyle/>
                    <a:p>
                      <a:pPr algn="r">
                        <a:spcAft>
                          <a:spcPts val="0"/>
                        </a:spcAft>
                      </a:pPr>
                      <a:r>
                        <a:rPr lang="nb-NO" sz="1400" b="1" dirty="0">
                          <a:effectLst/>
                        </a:rPr>
                        <a:t>8 511</a:t>
                      </a:r>
                      <a:endParaRPr lang="nb-NO" sz="1400" b="1" dirty="0">
                        <a:effectLst/>
                        <a:latin typeface="Georgia"/>
                        <a:ea typeface="Times New Roman"/>
                        <a:cs typeface="Times New Roman"/>
                      </a:endParaRPr>
                    </a:p>
                  </a:txBody>
                  <a:tcPr marL="88591" marR="88591" marT="0" marB="0"/>
                </a:tc>
                <a:tc>
                  <a:txBody>
                    <a:bodyPr/>
                    <a:lstStyle/>
                    <a:p>
                      <a:pPr algn="r">
                        <a:spcAft>
                          <a:spcPts val="0"/>
                        </a:spcAft>
                      </a:pPr>
                      <a:r>
                        <a:rPr lang="nb-NO" sz="1400" b="1">
                          <a:effectLst/>
                        </a:rPr>
                        <a:t>20 </a:t>
                      </a:r>
                      <a:r>
                        <a:rPr lang="nb-NO" sz="1400" b="1" smtClean="0">
                          <a:effectLst/>
                        </a:rPr>
                        <a:t>521</a:t>
                      </a:r>
                      <a:endParaRPr lang="nb-NO" sz="1400" b="1" dirty="0">
                        <a:effectLst/>
                        <a:latin typeface="Georgia"/>
                        <a:ea typeface="Times New Roman"/>
                        <a:cs typeface="Times New Roman"/>
                      </a:endParaRPr>
                    </a:p>
                  </a:txBody>
                  <a:tcPr marL="88591" marR="88591" marT="0" marB="0"/>
                </a:tc>
                <a:tc>
                  <a:txBody>
                    <a:bodyPr/>
                    <a:lstStyle/>
                    <a:p>
                      <a:pPr algn="r">
                        <a:spcAft>
                          <a:spcPts val="0"/>
                        </a:spcAft>
                      </a:pPr>
                      <a:r>
                        <a:rPr lang="nb-NO" sz="1400" b="1" dirty="0" smtClean="0">
                          <a:effectLst/>
                        </a:rPr>
                        <a:t>39 042</a:t>
                      </a:r>
                      <a:endParaRPr lang="nb-NO" sz="1400" b="1" dirty="0">
                        <a:effectLst/>
                        <a:latin typeface="Georgia"/>
                        <a:ea typeface="Times New Roman"/>
                        <a:cs typeface="Times New Roman"/>
                      </a:endParaRPr>
                    </a:p>
                  </a:txBody>
                  <a:tcPr marL="88591" marR="88591" marT="0" marB="0"/>
                </a:tc>
              </a:tr>
            </a:tbl>
          </a:graphicData>
        </a:graphic>
      </p:graphicFrame>
    </p:spTree>
    <p:extLst>
      <p:ext uri="{BB962C8B-B14F-4D97-AF65-F5344CB8AC3E}">
        <p14:creationId xmlns:p14="http://schemas.microsoft.com/office/powerpoint/2010/main" val="3813313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Nye muligheter for bruk av Granåsen</a:t>
            </a:r>
          </a:p>
        </p:txBody>
      </p:sp>
      <p:sp>
        <p:nvSpPr>
          <p:cNvPr id="4099" name="Rectangle 3"/>
          <p:cNvSpPr>
            <a:spLocks noGrp="1"/>
          </p:cNvSpPr>
          <p:nvPr>
            <p:ph type="body" idx="1"/>
          </p:nvPr>
        </p:nvSpPr>
        <p:spPr>
          <a:xfrm>
            <a:off x="3449014" y="1992476"/>
            <a:ext cx="5694986" cy="4464496"/>
          </a:xfrm>
        </p:spPr>
        <p:txBody>
          <a:bodyPr/>
          <a:lstStyle/>
          <a:p>
            <a:r>
              <a:rPr lang="nb-NO" sz="1800" dirty="0" smtClean="0">
                <a:solidFill>
                  <a:srgbClr val="85878A"/>
                </a:solidFill>
              </a:rPr>
              <a:t>Rulleskiløypa </a:t>
            </a:r>
            <a:r>
              <a:rPr lang="nb-NO" sz="1800" dirty="0">
                <a:solidFill>
                  <a:srgbClr val="85878A"/>
                </a:solidFill>
              </a:rPr>
              <a:t>i Granåsen vil bli en meget viktig og trafikksikker arena for opplæringen av alle ungdommene som driver med skiidrett ved Heimdal </a:t>
            </a:r>
            <a:r>
              <a:rPr lang="nb-NO" sz="1800" dirty="0" smtClean="0">
                <a:solidFill>
                  <a:srgbClr val="85878A"/>
                </a:solidFill>
              </a:rPr>
              <a:t>vgs. </a:t>
            </a:r>
            <a:br>
              <a:rPr lang="nb-NO" sz="1800" dirty="0" smtClean="0">
                <a:solidFill>
                  <a:srgbClr val="85878A"/>
                </a:solidFill>
              </a:rPr>
            </a:br>
            <a:endParaRPr lang="nb-NO" sz="1800" dirty="0">
              <a:solidFill>
                <a:srgbClr val="85878A"/>
              </a:solidFill>
            </a:endParaRPr>
          </a:p>
          <a:p>
            <a:pPr lvl="0"/>
            <a:r>
              <a:rPr lang="nb-NO" sz="1800" dirty="0" smtClean="0">
                <a:solidFill>
                  <a:srgbClr val="85878A"/>
                </a:solidFill>
              </a:rPr>
              <a:t>Anlegget </a:t>
            </a:r>
            <a:r>
              <a:rPr lang="nb-NO" sz="1800" dirty="0">
                <a:solidFill>
                  <a:srgbClr val="85878A"/>
                </a:solidFill>
              </a:rPr>
              <a:t>vil bli attraktivt for treningssamlinger utenom den ordinære skisesongen, spesielt for toppidrettsutøvere</a:t>
            </a:r>
            <a:r>
              <a:rPr lang="nb-NO" sz="1800" dirty="0" smtClean="0">
                <a:solidFill>
                  <a:srgbClr val="85878A"/>
                </a:solidFill>
              </a:rPr>
              <a:t>.</a:t>
            </a:r>
            <a:br>
              <a:rPr lang="nb-NO" sz="1800" dirty="0" smtClean="0">
                <a:solidFill>
                  <a:srgbClr val="85878A"/>
                </a:solidFill>
              </a:rPr>
            </a:br>
            <a:endParaRPr lang="nb-NO" sz="1800" dirty="0">
              <a:solidFill>
                <a:srgbClr val="85878A"/>
              </a:solidFill>
            </a:endParaRPr>
          </a:p>
          <a:p>
            <a:r>
              <a:rPr lang="nb-NO" sz="1800" dirty="0">
                <a:solidFill>
                  <a:srgbClr val="85878A"/>
                </a:solidFill>
              </a:rPr>
              <a:t>For mange av de 30 000 studenter som til enhver tid studerer i </a:t>
            </a:r>
            <a:r>
              <a:rPr lang="nb-NO" sz="1800" dirty="0" smtClean="0">
                <a:solidFill>
                  <a:srgbClr val="85878A"/>
                </a:solidFill>
              </a:rPr>
              <a:t>Trondheim </a:t>
            </a:r>
            <a:r>
              <a:rPr lang="nb-NO" sz="1800" dirty="0">
                <a:solidFill>
                  <a:srgbClr val="85878A"/>
                </a:solidFill>
              </a:rPr>
              <a:t>vil </a:t>
            </a:r>
            <a:r>
              <a:rPr lang="nb-NO" sz="1800" dirty="0" smtClean="0">
                <a:solidFill>
                  <a:srgbClr val="85878A"/>
                </a:solidFill>
              </a:rPr>
              <a:t>rulleskiløypa </a:t>
            </a:r>
            <a:r>
              <a:rPr lang="nb-NO" sz="1800" dirty="0">
                <a:solidFill>
                  <a:srgbClr val="85878A"/>
                </a:solidFill>
              </a:rPr>
              <a:t>utgjøre en viktig treningsarena og bidra til å gjøre Trondheim til et attraktivt studiested. </a:t>
            </a:r>
          </a:p>
          <a:p>
            <a:pPr marL="0" lvl="0" indent="0">
              <a:buNone/>
            </a:pPr>
            <a:endParaRPr lang="nb-NO" sz="2000" dirty="0"/>
          </a:p>
        </p:txBody>
      </p:sp>
      <p:pic>
        <p:nvPicPr>
          <p:cNvPr id="4" name="Picture 3" descr="C:\Users\karihk\AppData\Local\Temp\wz1660\diagonal.tif"/>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9" y="4305470"/>
            <a:ext cx="3270987" cy="2180659"/>
          </a:xfrm>
          <a:prstGeom prst="rect">
            <a:avLst/>
          </a:prstGeom>
          <a:noFill/>
          <a:ln>
            <a:noFill/>
          </a:ln>
        </p:spPr>
      </p:pic>
      <p:pic>
        <p:nvPicPr>
          <p:cNvPr id="5" name="Picture 4" descr="C:\Users\karihk\AppData\Local\Temp\wz59b6\padling.tif"/>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12640"/>
            <a:ext cx="3275856" cy="2232248"/>
          </a:xfrm>
          <a:prstGeom prst="rect">
            <a:avLst/>
          </a:prstGeom>
          <a:noFill/>
          <a:ln>
            <a:noFill/>
          </a:ln>
        </p:spPr>
      </p:pic>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27</a:t>
            </a:fld>
            <a:endParaRPr lang="nb-NO"/>
          </a:p>
        </p:txBody>
      </p:sp>
    </p:spTree>
    <p:extLst>
      <p:ext uri="{BB962C8B-B14F-4D97-AF65-F5344CB8AC3E}">
        <p14:creationId xmlns:p14="http://schemas.microsoft.com/office/powerpoint/2010/main" val="2596764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Nye </a:t>
            </a:r>
            <a:r>
              <a:rPr lang="nb-NO" dirty="0"/>
              <a:t>muligheter for bruk av Granåsen</a:t>
            </a:r>
            <a:endParaRPr lang="nb-NO" dirty="0" smtClean="0"/>
          </a:p>
        </p:txBody>
      </p:sp>
      <p:sp>
        <p:nvSpPr>
          <p:cNvPr id="4099" name="Rectangle 3"/>
          <p:cNvSpPr>
            <a:spLocks noGrp="1"/>
          </p:cNvSpPr>
          <p:nvPr>
            <p:ph type="body" idx="1"/>
          </p:nvPr>
        </p:nvSpPr>
        <p:spPr>
          <a:xfrm>
            <a:off x="4218586" y="1916832"/>
            <a:ext cx="4510408" cy="3503353"/>
          </a:xfrm>
        </p:spPr>
        <p:txBody>
          <a:bodyPr/>
          <a:lstStyle/>
          <a:p>
            <a:pPr lvl="0"/>
            <a:r>
              <a:rPr lang="nb-NO" sz="1800" dirty="0" smtClean="0">
                <a:solidFill>
                  <a:srgbClr val="85878A"/>
                </a:solidFill>
              </a:rPr>
              <a:t>Deler </a:t>
            </a:r>
            <a:r>
              <a:rPr lang="nb-NO" sz="1800" dirty="0">
                <a:solidFill>
                  <a:srgbClr val="85878A"/>
                </a:solidFill>
              </a:rPr>
              <a:t>av anlegget vil være tilrettelagt som trim-pigge-løype for utøvere med nedsatt fysisk funksjonsevne, for skøyteløpere til trening med rulleskøyter, samt nybegynnere på rulleski</a:t>
            </a:r>
            <a:r>
              <a:rPr lang="nb-NO" sz="1800" dirty="0" smtClean="0">
                <a:solidFill>
                  <a:srgbClr val="85878A"/>
                </a:solidFill>
              </a:rPr>
              <a:t>.</a:t>
            </a:r>
            <a:br>
              <a:rPr lang="nb-NO" sz="1800" dirty="0" smtClean="0">
                <a:solidFill>
                  <a:srgbClr val="85878A"/>
                </a:solidFill>
              </a:rPr>
            </a:br>
            <a:r>
              <a:rPr lang="nb-NO" sz="1800" dirty="0" smtClean="0">
                <a:solidFill>
                  <a:srgbClr val="85878A"/>
                </a:solidFill>
              </a:rPr>
              <a:t> </a:t>
            </a:r>
            <a:endParaRPr lang="nb-NO" sz="1800" dirty="0">
              <a:solidFill>
                <a:srgbClr val="85878A"/>
              </a:solidFill>
            </a:endParaRPr>
          </a:p>
          <a:p>
            <a:pPr lvl="0"/>
            <a:r>
              <a:rPr lang="nb-NO" sz="1800" dirty="0">
                <a:solidFill>
                  <a:srgbClr val="85878A"/>
                </a:solidFill>
              </a:rPr>
              <a:t>Universell utforming av </a:t>
            </a:r>
            <a:r>
              <a:rPr lang="nb-NO" sz="1800" dirty="0" smtClean="0">
                <a:solidFill>
                  <a:srgbClr val="85878A"/>
                </a:solidFill>
              </a:rPr>
              <a:t>løypa med tydelig kantmerking </a:t>
            </a:r>
            <a:r>
              <a:rPr lang="nb-NO" sz="1800" dirty="0" err="1" smtClean="0">
                <a:solidFill>
                  <a:srgbClr val="85878A"/>
                </a:solidFill>
              </a:rPr>
              <a:t>o.l</a:t>
            </a:r>
            <a:r>
              <a:rPr lang="nb-NO" sz="1800" dirty="0" smtClean="0">
                <a:solidFill>
                  <a:srgbClr val="85878A"/>
                </a:solidFill>
              </a:rPr>
              <a:t> </a:t>
            </a:r>
            <a:r>
              <a:rPr lang="nb-NO" sz="1800" dirty="0">
                <a:solidFill>
                  <a:srgbClr val="85878A"/>
                </a:solidFill>
              </a:rPr>
              <a:t>vil gjøre det mulig for synshemmede å trene på rulleski</a:t>
            </a:r>
            <a:r>
              <a:rPr lang="nb-NO" sz="1800" dirty="0" smtClean="0">
                <a:solidFill>
                  <a:srgbClr val="85878A"/>
                </a:solidFill>
              </a:rPr>
              <a:t>.</a:t>
            </a:r>
            <a:br>
              <a:rPr lang="nb-NO" sz="1800" dirty="0" smtClean="0">
                <a:solidFill>
                  <a:srgbClr val="85878A"/>
                </a:solidFill>
              </a:rPr>
            </a:br>
            <a:endParaRPr lang="nb-NO" sz="1800" dirty="0">
              <a:solidFill>
                <a:srgbClr val="85878A"/>
              </a:solidFill>
            </a:endParaRP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53" y="3573016"/>
            <a:ext cx="4211960" cy="292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7C73E90-C7D9-4E0D-B2C2-D1252C4ACC54}" type="slidenum">
              <a:rPr lang="nb-NO" smtClean="0"/>
              <a:pPr>
                <a:defRPr/>
              </a:pPr>
              <a:t>28</a:t>
            </a:fld>
            <a:endParaRPr lang="nb-NO"/>
          </a:p>
        </p:txBody>
      </p:sp>
    </p:spTree>
    <p:extLst>
      <p:ext uri="{BB962C8B-B14F-4D97-AF65-F5344CB8AC3E}">
        <p14:creationId xmlns:p14="http://schemas.microsoft.com/office/powerpoint/2010/main" val="1726792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Nye muligheter for bruk av Granåsen</a:t>
            </a:r>
          </a:p>
        </p:txBody>
      </p:sp>
      <p:sp>
        <p:nvSpPr>
          <p:cNvPr id="4099" name="Rectangle 3"/>
          <p:cNvSpPr>
            <a:spLocks noGrp="1"/>
          </p:cNvSpPr>
          <p:nvPr>
            <p:ph type="body" idx="1"/>
          </p:nvPr>
        </p:nvSpPr>
        <p:spPr>
          <a:xfrm>
            <a:off x="4738667" y="1988840"/>
            <a:ext cx="3970784" cy="3556992"/>
          </a:xfrm>
        </p:spPr>
        <p:txBody>
          <a:bodyPr/>
          <a:lstStyle/>
          <a:p>
            <a:r>
              <a:rPr lang="nb-NO" sz="1800" dirty="0" smtClean="0">
                <a:solidFill>
                  <a:srgbClr val="85878A"/>
                </a:solidFill>
              </a:rPr>
              <a:t>Et </a:t>
            </a:r>
            <a:r>
              <a:rPr lang="nb-NO" sz="1800" dirty="0">
                <a:solidFill>
                  <a:srgbClr val="85878A"/>
                </a:solidFill>
              </a:rPr>
              <a:t>stort antall voksne med Birkebeinerrennet eller lignende turrenn som mål er storbrukere av rulleski og vil naturlig bruke et slikt anlegg</a:t>
            </a:r>
            <a:r>
              <a:rPr lang="nb-NO" sz="1800" dirty="0" smtClean="0">
                <a:solidFill>
                  <a:srgbClr val="85878A"/>
                </a:solidFill>
              </a:rPr>
              <a:t>.</a:t>
            </a:r>
            <a:br>
              <a:rPr lang="nb-NO" sz="1800" dirty="0" smtClean="0">
                <a:solidFill>
                  <a:srgbClr val="85878A"/>
                </a:solidFill>
              </a:rPr>
            </a:br>
            <a:endParaRPr lang="nb-NO" sz="1800" dirty="0" smtClean="0">
              <a:solidFill>
                <a:srgbClr val="85878A"/>
              </a:solidFill>
            </a:endParaRPr>
          </a:p>
          <a:p>
            <a:pPr lvl="0"/>
            <a:r>
              <a:rPr lang="nb-NO" sz="1800" dirty="0">
                <a:solidFill>
                  <a:srgbClr val="85878A"/>
                </a:solidFill>
              </a:rPr>
              <a:t>Rulleski blir i økende grad benyttet av mosjonister, og disse vil også få et tilbud utenfor offentlig vei.</a:t>
            </a:r>
          </a:p>
          <a:p>
            <a:pPr eaLnBrk="1" hangingPunct="1">
              <a:spcBef>
                <a:spcPct val="50000"/>
              </a:spcBef>
            </a:pPr>
            <a:endParaRPr lang="nb-NO" dirty="0" smtClean="0">
              <a:solidFill>
                <a:srgbClr val="85878A"/>
              </a:solidFill>
            </a:endParaRPr>
          </a:p>
          <a:p>
            <a:pPr eaLnBrk="1" hangingPunct="1">
              <a:spcBef>
                <a:spcPct val="50000"/>
              </a:spcBef>
            </a:pPr>
            <a:endParaRPr lang="nb-NO" dirty="0" smtClean="0">
              <a:solidFill>
                <a:srgbClr val="85878A"/>
              </a:solidFill>
            </a:endParaRPr>
          </a:p>
        </p:txBody>
      </p:sp>
      <p:pic>
        <p:nvPicPr>
          <p:cNvPr id="6" name="Picture 5" descr="a10">
            <a:hlinkClick r:id="rId2" tgtFrame="&quot;_blank&quo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4" y="3356992"/>
            <a:ext cx="4716016" cy="3140867"/>
          </a:xfrm>
          <a:prstGeom prst="rect">
            <a:avLst/>
          </a:prstGeom>
          <a:noFill/>
          <a:ln>
            <a:noFill/>
          </a:ln>
        </p:spPr>
      </p:pic>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29</a:t>
            </a:fld>
            <a:endParaRPr lang="nb-NO"/>
          </a:p>
        </p:txBody>
      </p:sp>
    </p:spTree>
    <p:extLst>
      <p:ext uri="{BB962C8B-B14F-4D97-AF65-F5344CB8AC3E}">
        <p14:creationId xmlns:p14="http://schemas.microsoft.com/office/powerpoint/2010/main" val="109136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Anleggsplan</a:t>
            </a:r>
          </a:p>
        </p:txBody>
      </p:sp>
      <p:sp>
        <p:nvSpPr>
          <p:cNvPr id="4099" name="Rectangle 3"/>
          <p:cNvSpPr>
            <a:spLocks noGrp="1"/>
          </p:cNvSpPr>
          <p:nvPr>
            <p:ph type="body" idx="1"/>
          </p:nvPr>
        </p:nvSpPr>
        <p:spPr>
          <a:xfrm>
            <a:off x="467544" y="2292895"/>
            <a:ext cx="3682752" cy="4123779"/>
          </a:xfrm>
        </p:spPr>
        <p:txBody>
          <a:bodyPr/>
          <a:lstStyle/>
          <a:p>
            <a:pPr marL="0" indent="0">
              <a:buNone/>
            </a:pPr>
            <a:r>
              <a:rPr lang="nb-NO" sz="2000" dirty="0" smtClean="0">
                <a:solidFill>
                  <a:srgbClr val="85878A"/>
                </a:solidFill>
              </a:rPr>
              <a:t>Ny </a:t>
            </a:r>
            <a:r>
              <a:rPr lang="nb-NO" sz="2000" dirty="0">
                <a:solidFill>
                  <a:srgbClr val="85878A"/>
                </a:solidFill>
              </a:rPr>
              <a:t>periode anleggsplan</a:t>
            </a:r>
          </a:p>
          <a:p>
            <a:pPr marL="0" indent="0">
              <a:buNone/>
            </a:pPr>
            <a:r>
              <a:rPr lang="nb-NO" sz="1600" dirty="0" smtClean="0">
                <a:solidFill>
                  <a:srgbClr val="85878A"/>
                </a:solidFill>
              </a:rPr>
              <a:t>Planen skal revideres i 2013/2014</a:t>
            </a:r>
            <a:r>
              <a:rPr lang="nb-NO" sz="1600" dirty="0">
                <a:solidFill>
                  <a:srgbClr val="85878A"/>
                </a:solidFill>
              </a:rPr>
              <a:t/>
            </a:r>
            <a:br>
              <a:rPr lang="nb-NO" sz="1600" dirty="0">
                <a:solidFill>
                  <a:srgbClr val="85878A"/>
                </a:solidFill>
              </a:rPr>
            </a:br>
            <a:endParaRPr lang="nb-NO" sz="1600" dirty="0">
              <a:solidFill>
                <a:srgbClr val="85878A"/>
              </a:solidFill>
            </a:endParaRPr>
          </a:p>
          <a:p>
            <a:pPr marL="0" indent="0">
              <a:buNone/>
            </a:pPr>
            <a:r>
              <a:rPr lang="nb-NO" sz="1600" dirty="0" smtClean="0">
                <a:solidFill>
                  <a:srgbClr val="85878A"/>
                </a:solidFill>
              </a:rPr>
              <a:t>Eksisterende anleggsplan har fokus på:</a:t>
            </a:r>
          </a:p>
          <a:p>
            <a:pPr marL="0" indent="0">
              <a:buNone/>
            </a:pPr>
            <a:r>
              <a:rPr lang="nb-NO" sz="1600" dirty="0" smtClean="0">
                <a:solidFill>
                  <a:srgbClr val="85878A"/>
                </a:solidFill>
              </a:rPr>
              <a:t>1. klimautfordringene </a:t>
            </a:r>
            <a:r>
              <a:rPr lang="nb-NO" sz="1600" dirty="0">
                <a:solidFill>
                  <a:srgbClr val="85878A"/>
                </a:solidFill>
              </a:rPr>
              <a:t>vi står overfor – på kort sikt</a:t>
            </a:r>
            <a:r>
              <a:rPr lang="nb-NO" sz="1600" dirty="0" smtClean="0">
                <a:solidFill>
                  <a:srgbClr val="85878A"/>
                </a:solidFill>
              </a:rPr>
              <a:t>:</a:t>
            </a:r>
            <a:endParaRPr lang="nb-NO" sz="1600" dirty="0">
              <a:solidFill>
                <a:srgbClr val="85878A"/>
              </a:solidFill>
            </a:endParaRPr>
          </a:p>
          <a:p>
            <a:pPr>
              <a:buFontTx/>
              <a:buChar char="•"/>
            </a:pPr>
            <a:r>
              <a:rPr lang="nb-NO" sz="1600" dirty="0">
                <a:solidFill>
                  <a:srgbClr val="85878A"/>
                </a:solidFill>
              </a:rPr>
              <a:t> </a:t>
            </a:r>
            <a:r>
              <a:rPr lang="nb-NO" sz="1600" b="1" dirty="0">
                <a:solidFill>
                  <a:srgbClr val="85878A"/>
                </a:solidFill>
              </a:rPr>
              <a:t>asfalt, kunstsnø og plast</a:t>
            </a:r>
          </a:p>
          <a:p>
            <a:pPr>
              <a:buFontTx/>
              <a:buChar char="•"/>
            </a:pPr>
            <a:r>
              <a:rPr lang="nb-NO" sz="1600" b="1" dirty="0">
                <a:solidFill>
                  <a:srgbClr val="85878A"/>
                </a:solidFill>
              </a:rPr>
              <a:t> grønne arrangement</a:t>
            </a:r>
            <a:br>
              <a:rPr lang="nb-NO" sz="1600" b="1" dirty="0">
                <a:solidFill>
                  <a:srgbClr val="85878A"/>
                </a:solidFill>
              </a:rPr>
            </a:br>
            <a:endParaRPr lang="nb-NO" sz="1600" b="1" dirty="0">
              <a:solidFill>
                <a:srgbClr val="85878A"/>
              </a:solidFill>
            </a:endParaRPr>
          </a:p>
          <a:p>
            <a:pPr marL="0" indent="0">
              <a:buNone/>
            </a:pPr>
            <a:r>
              <a:rPr lang="nb-NO" sz="1600" dirty="0" smtClean="0">
                <a:solidFill>
                  <a:srgbClr val="85878A"/>
                </a:solidFill>
              </a:rPr>
              <a:t>2. Sammenheng mellom:</a:t>
            </a:r>
            <a:endParaRPr lang="nb-NO" sz="1600" dirty="0">
              <a:solidFill>
                <a:srgbClr val="85878A"/>
              </a:solidFill>
            </a:endParaRPr>
          </a:p>
          <a:p>
            <a:pPr>
              <a:buFontTx/>
              <a:buChar char="•"/>
            </a:pPr>
            <a:r>
              <a:rPr lang="nb-NO" sz="1600" dirty="0" smtClean="0">
                <a:solidFill>
                  <a:srgbClr val="85878A"/>
                </a:solidFill>
              </a:rPr>
              <a:t>aktivitet </a:t>
            </a:r>
            <a:endParaRPr lang="nb-NO" sz="1600" dirty="0">
              <a:solidFill>
                <a:srgbClr val="85878A"/>
              </a:solidFill>
            </a:endParaRPr>
          </a:p>
          <a:p>
            <a:pPr>
              <a:buFontTx/>
              <a:buChar char="•"/>
            </a:pPr>
            <a:r>
              <a:rPr lang="nb-NO" sz="1600" dirty="0" smtClean="0">
                <a:solidFill>
                  <a:srgbClr val="85878A"/>
                </a:solidFill>
              </a:rPr>
              <a:t>anlegg</a:t>
            </a:r>
          </a:p>
          <a:p>
            <a:pPr>
              <a:buFontTx/>
              <a:buChar char="•"/>
            </a:pPr>
            <a:r>
              <a:rPr lang="nb-NO" sz="1600" dirty="0">
                <a:solidFill>
                  <a:srgbClr val="85878A"/>
                </a:solidFill>
              </a:rPr>
              <a:t>arrangement</a:t>
            </a: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3</a:t>
            </a:fld>
            <a:endParaRPr lang="nb-NO"/>
          </a:p>
        </p:txBody>
      </p:sp>
      <p:pic>
        <p:nvPicPr>
          <p:cNvPr id="9" name="Picture 4" descr="STS_anl plan 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8698" y="0"/>
            <a:ext cx="4835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25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a:t>Nye muligheter for bruk av Granåsen</a:t>
            </a:r>
            <a:endParaRPr lang="nb-NO" dirty="0" smtClean="0"/>
          </a:p>
        </p:txBody>
      </p:sp>
      <p:sp>
        <p:nvSpPr>
          <p:cNvPr id="4099" name="Rectangle 3"/>
          <p:cNvSpPr>
            <a:spLocks noGrp="1"/>
          </p:cNvSpPr>
          <p:nvPr>
            <p:ph type="body" idx="1"/>
          </p:nvPr>
        </p:nvSpPr>
        <p:spPr>
          <a:xfrm>
            <a:off x="3851920" y="2461816"/>
            <a:ext cx="4833428" cy="3989040"/>
          </a:xfrm>
        </p:spPr>
        <p:txBody>
          <a:bodyPr/>
          <a:lstStyle/>
          <a:p>
            <a:pPr lvl="0"/>
            <a:r>
              <a:rPr lang="nb-NO" sz="1800" dirty="0">
                <a:solidFill>
                  <a:srgbClr val="85878A"/>
                </a:solidFill>
              </a:rPr>
              <a:t>Det vil være mulig å arrangere internasjonale og nasjonale rulleskikonkurranser både i kombinert og langrenn, som Kombinert sommer-Grand Prix.</a:t>
            </a:r>
          </a:p>
          <a:p>
            <a:endParaRPr lang="nb-NO" sz="1800" dirty="0">
              <a:solidFill>
                <a:srgbClr val="85878A"/>
              </a:solidFill>
            </a:endParaRPr>
          </a:p>
          <a:p>
            <a:r>
              <a:rPr lang="nb-NO" sz="1800" dirty="0" smtClean="0">
                <a:solidFill>
                  <a:srgbClr val="85878A"/>
                </a:solidFill>
              </a:rPr>
              <a:t>En </a:t>
            </a:r>
            <a:r>
              <a:rPr lang="nb-NO" sz="1800" dirty="0">
                <a:solidFill>
                  <a:srgbClr val="85878A"/>
                </a:solidFill>
              </a:rPr>
              <a:t>rulleskiløype med tilliggende </a:t>
            </a:r>
            <a:r>
              <a:rPr lang="nb-NO" sz="1800" dirty="0" err="1">
                <a:solidFill>
                  <a:srgbClr val="85878A"/>
                </a:solidFill>
              </a:rPr>
              <a:t>snøproduksjonsanlegg</a:t>
            </a:r>
            <a:r>
              <a:rPr lang="nb-NO" sz="1800" dirty="0">
                <a:solidFill>
                  <a:srgbClr val="85878A"/>
                </a:solidFill>
              </a:rPr>
              <a:t> vil </a:t>
            </a:r>
            <a:r>
              <a:rPr lang="nb-NO" sz="1800" dirty="0" smtClean="0">
                <a:solidFill>
                  <a:srgbClr val="85878A"/>
                </a:solidFill>
              </a:rPr>
              <a:t>være </a:t>
            </a:r>
            <a:r>
              <a:rPr lang="nb-NO" sz="1800" dirty="0">
                <a:solidFill>
                  <a:srgbClr val="85878A"/>
                </a:solidFill>
              </a:rPr>
              <a:t>med på å sikre at de årlige store nasjonale skirenn med </a:t>
            </a:r>
            <a:r>
              <a:rPr lang="nb-NO" sz="1800" dirty="0" smtClean="0">
                <a:solidFill>
                  <a:srgbClr val="85878A"/>
                </a:solidFill>
              </a:rPr>
              <a:t>500-1000 deltagere </a:t>
            </a:r>
            <a:r>
              <a:rPr lang="nb-NO" sz="1800" dirty="0">
                <a:solidFill>
                  <a:srgbClr val="85878A"/>
                </a:solidFill>
              </a:rPr>
              <a:t>kan gjennomføres </a:t>
            </a:r>
            <a:r>
              <a:rPr lang="nb-NO" sz="1800" dirty="0" smtClean="0">
                <a:solidFill>
                  <a:srgbClr val="85878A"/>
                </a:solidFill>
              </a:rPr>
              <a:t>i Granåsen</a:t>
            </a:r>
            <a:endParaRPr lang="nb-NO" sz="1800" dirty="0">
              <a:solidFill>
                <a:srgbClr val="85878A"/>
              </a:solidFill>
            </a:endParaRPr>
          </a:p>
          <a:p>
            <a:pPr lvl="0"/>
            <a:endParaRPr lang="nb-NO" sz="2000" dirty="0" smtClean="0">
              <a:solidFill>
                <a:srgbClr val="85878A"/>
              </a:solidFill>
            </a:endParaRPr>
          </a:p>
        </p:txBody>
      </p:sp>
      <p:pic>
        <p:nvPicPr>
          <p:cNvPr id="4" name="Picture 2" descr="Description: P104069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57209"/>
            <a:ext cx="3582974" cy="2380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Description: Menn Sr skyting innga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456336"/>
            <a:ext cx="3582975" cy="24016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30</a:t>
            </a:fld>
            <a:endParaRPr lang="nb-NO"/>
          </a:p>
        </p:txBody>
      </p:sp>
    </p:spTree>
    <p:extLst>
      <p:ext uri="{BB962C8B-B14F-4D97-AF65-F5344CB8AC3E}">
        <p14:creationId xmlns:p14="http://schemas.microsoft.com/office/powerpoint/2010/main" val="358478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Fremdrift</a:t>
            </a:r>
          </a:p>
        </p:txBody>
      </p:sp>
      <p:sp>
        <p:nvSpPr>
          <p:cNvPr id="4099" name="Rectangle 3"/>
          <p:cNvSpPr>
            <a:spLocks noGrp="1"/>
          </p:cNvSpPr>
          <p:nvPr>
            <p:ph type="body" idx="1"/>
          </p:nvPr>
        </p:nvSpPr>
        <p:spPr>
          <a:xfrm>
            <a:off x="2699792" y="1417638"/>
            <a:ext cx="6120680" cy="3811562"/>
          </a:xfrm>
        </p:spPr>
        <p:txBody>
          <a:bodyPr/>
          <a:lstStyle/>
          <a:p>
            <a:pPr eaLnBrk="1" hangingPunct="1">
              <a:spcBef>
                <a:spcPct val="50000"/>
              </a:spcBef>
            </a:pPr>
            <a:r>
              <a:rPr lang="nb-NO" sz="1800" dirty="0" smtClean="0">
                <a:solidFill>
                  <a:srgbClr val="85878A"/>
                </a:solidFill>
              </a:rPr>
              <a:t>Byggestart byggetrinn 1ble 06.09.2013, med graving og nedlegging av rør, samt fjerning av humuslag og klargjøring av trasé for asfaltlegging våren 2014. </a:t>
            </a:r>
            <a:br>
              <a:rPr lang="nb-NO" sz="1800" dirty="0" smtClean="0">
                <a:solidFill>
                  <a:srgbClr val="85878A"/>
                </a:solidFill>
              </a:rPr>
            </a:br>
            <a:endParaRPr lang="nb-NO" sz="1800" dirty="0" smtClean="0">
              <a:solidFill>
                <a:srgbClr val="85878A"/>
              </a:solidFill>
            </a:endParaRPr>
          </a:p>
          <a:p>
            <a:pPr eaLnBrk="1" hangingPunct="1">
              <a:spcBef>
                <a:spcPct val="50000"/>
              </a:spcBef>
            </a:pPr>
            <a:r>
              <a:rPr lang="nb-NO" sz="1800" dirty="0" smtClean="0">
                <a:solidFill>
                  <a:srgbClr val="85878A"/>
                </a:solidFill>
              </a:rPr>
              <a:t>Byggetrinn 1 omfatter stadionområdet med helårs </a:t>
            </a:r>
            <a:r>
              <a:rPr lang="nb-NO" sz="1800" dirty="0" err="1" smtClean="0">
                <a:solidFill>
                  <a:srgbClr val="85878A"/>
                </a:solidFill>
              </a:rPr>
              <a:t>langrennsarena</a:t>
            </a:r>
            <a:r>
              <a:rPr lang="nb-NO" sz="1800" dirty="0" smtClean="0">
                <a:solidFill>
                  <a:srgbClr val="85878A"/>
                </a:solidFill>
              </a:rPr>
              <a:t> og skiskytterarena og 2,2 km løype i Granåsen (vestsiden av </a:t>
            </a:r>
            <a:r>
              <a:rPr lang="nb-NO" sz="1800" dirty="0" err="1" smtClean="0">
                <a:solidFill>
                  <a:srgbClr val="85878A"/>
                </a:solidFill>
              </a:rPr>
              <a:t>Smistadveien</a:t>
            </a:r>
            <a:r>
              <a:rPr lang="nb-NO" sz="1800" dirty="0" smtClean="0">
                <a:solidFill>
                  <a:srgbClr val="85878A"/>
                </a:solidFill>
              </a:rPr>
              <a:t>). Etablering av lysanlegg og </a:t>
            </a:r>
            <a:r>
              <a:rPr lang="nb-NO" sz="1800" dirty="0" err="1" smtClean="0">
                <a:solidFill>
                  <a:srgbClr val="85878A"/>
                </a:solidFill>
              </a:rPr>
              <a:t>snøproduksjonsanlegg</a:t>
            </a:r>
            <a:r>
              <a:rPr lang="nb-NO" sz="1800" dirty="0" smtClean="0">
                <a:solidFill>
                  <a:srgbClr val="85878A"/>
                </a:solidFill>
              </a:rPr>
              <a:t> i samme område. </a:t>
            </a:r>
          </a:p>
          <a:p>
            <a:pPr eaLnBrk="1" hangingPunct="1">
              <a:spcBef>
                <a:spcPct val="50000"/>
              </a:spcBef>
            </a:pPr>
            <a:r>
              <a:rPr lang="nb-NO" sz="1800" dirty="0">
                <a:solidFill>
                  <a:srgbClr val="85878A"/>
                </a:solidFill>
              </a:rPr>
              <a:t>Etter planen vil anlegget stå ferdig etter en anleggsperiode på </a:t>
            </a:r>
            <a:r>
              <a:rPr lang="nb-NO" sz="1800" dirty="0" smtClean="0">
                <a:solidFill>
                  <a:srgbClr val="85878A"/>
                </a:solidFill>
              </a:rPr>
              <a:t>tre år, fordelt på tre byggetrinn.</a:t>
            </a:r>
          </a:p>
          <a:p>
            <a:pPr marL="0" indent="0" eaLnBrk="1" hangingPunct="1">
              <a:spcBef>
                <a:spcPct val="50000"/>
              </a:spcBef>
              <a:buNone/>
            </a:pPr>
            <a:endParaRPr lang="nb-NO" dirty="0" smtClean="0">
              <a:solidFill>
                <a:srgbClr val="85878A"/>
              </a:solidFill>
            </a:endParaRPr>
          </a:p>
        </p:txBody>
      </p:sp>
      <p:pic>
        <p:nvPicPr>
          <p:cNvPr id="1025" name="Picture 1" descr="Description: 10310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579400"/>
            <a:ext cx="3059833" cy="2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6393" y="4675102"/>
            <a:ext cx="5175208" cy="21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31</a:t>
            </a:fld>
            <a:endParaRPr lang="nb-NO"/>
          </a:p>
        </p:txBody>
      </p:sp>
    </p:spTree>
    <p:extLst>
      <p:ext uri="{BB962C8B-B14F-4D97-AF65-F5344CB8AC3E}">
        <p14:creationId xmlns:p14="http://schemas.microsoft.com/office/powerpoint/2010/main" val="146533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Finansieringsplan</a:t>
            </a:r>
            <a:r>
              <a:rPr lang="nb-NO" dirty="0" smtClean="0">
                <a:solidFill>
                  <a:srgbClr val="00B0F0"/>
                </a:solidFill>
              </a:rPr>
              <a:t> </a:t>
            </a:r>
          </a:p>
        </p:txBody>
      </p:sp>
      <p:sp>
        <p:nvSpPr>
          <p:cNvPr id="4099" name="Rectangle 3"/>
          <p:cNvSpPr>
            <a:spLocks noGrp="1"/>
          </p:cNvSpPr>
          <p:nvPr>
            <p:ph type="body" idx="1"/>
          </p:nvPr>
        </p:nvSpPr>
        <p:spPr>
          <a:xfrm>
            <a:off x="1764675" y="1417878"/>
            <a:ext cx="7063680" cy="1838201"/>
          </a:xfrm>
        </p:spPr>
        <p:txBody>
          <a:bodyPr/>
          <a:lstStyle/>
          <a:p>
            <a:pPr marL="0" indent="0" eaLnBrk="1" hangingPunct="1">
              <a:spcBef>
                <a:spcPct val="50000"/>
              </a:spcBef>
              <a:buNone/>
            </a:pPr>
            <a:r>
              <a:rPr lang="nb-NO" sz="1800" dirty="0" smtClean="0">
                <a:solidFill>
                  <a:srgbClr val="85878A"/>
                </a:solidFill>
              </a:rPr>
              <a:t>Trondheim kommune er utbygger for trinn 1. </a:t>
            </a:r>
          </a:p>
          <a:p>
            <a:pPr marL="0" indent="0" eaLnBrk="1" hangingPunct="1">
              <a:spcBef>
                <a:spcPct val="50000"/>
              </a:spcBef>
              <a:buNone/>
            </a:pPr>
            <a:r>
              <a:rPr lang="nb-NO" sz="1800" dirty="0" smtClean="0">
                <a:solidFill>
                  <a:srgbClr val="85878A"/>
                </a:solidFill>
              </a:rPr>
              <a:t>Hele anlegget inkludert ferdigstillelse av skiskytteranlegget for helårs bruk koster 54,3 MNOK. </a:t>
            </a:r>
          </a:p>
          <a:p>
            <a:pPr marL="0" indent="0" eaLnBrk="1" hangingPunct="1">
              <a:spcBef>
                <a:spcPct val="50000"/>
              </a:spcBef>
              <a:buNone/>
            </a:pPr>
            <a:r>
              <a:rPr lang="nb-NO" sz="1600" dirty="0" smtClean="0">
                <a:solidFill>
                  <a:srgbClr val="85878A"/>
                </a:solidFill>
              </a:rPr>
              <a:t>Trinn 1 koster 24,3 MNOK . </a:t>
            </a:r>
          </a:p>
          <a:p>
            <a:pPr marL="0" indent="0" eaLnBrk="1" hangingPunct="1">
              <a:spcBef>
                <a:spcPct val="50000"/>
              </a:spcBef>
              <a:buNone/>
            </a:pPr>
            <a:r>
              <a:rPr lang="nb-NO" sz="1600" dirty="0" smtClean="0">
                <a:solidFill>
                  <a:srgbClr val="85878A"/>
                </a:solidFill>
              </a:rPr>
              <a:t>Trinn 2 koster 16 MNOK og trinn 3 koster 14 MNOK. </a:t>
            </a:r>
          </a:p>
        </p:txBody>
      </p:sp>
      <p:sp>
        <p:nvSpPr>
          <p:cNvPr id="3" name="Slide Number Placeholder 2"/>
          <p:cNvSpPr>
            <a:spLocks noGrp="1"/>
          </p:cNvSpPr>
          <p:nvPr>
            <p:ph type="sldNum" sz="quarter" idx="12"/>
          </p:nvPr>
        </p:nvSpPr>
        <p:spPr/>
        <p:txBody>
          <a:bodyPr/>
          <a:lstStyle/>
          <a:p>
            <a:pPr>
              <a:defRPr/>
            </a:pPr>
            <a:fld id="{17C73E90-C7D9-4E0D-B2C2-D1252C4ACC54}" type="slidenum">
              <a:rPr lang="nb-NO" smtClean="0"/>
              <a:pPr>
                <a:defRPr/>
              </a:pPr>
              <a:t>32</a:t>
            </a:fld>
            <a:endParaRPr lang="nb-NO"/>
          </a:p>
        </p:txBody>
      </p:sp>
      <p:graphicFrame>
        <p:nvGraphicFramePr>
          <p:cNvPr id="6" name="Table 5"/>
          <p:cNvGraphicFramePr>
            <a:graphicFrameLocks noGrp="1"/>
          </p:cNvGraphicFramePr>
          <p:nvPr>
            <p:extLst>
              <p:ext uri="{D42A27DB-BD31-4B8C-83A1-F6EECF244321}">
                <p14:modId xmlns:p14="http://schemas.microsoft.com/office/powerpoint/2010/main" val="4287050041"/>
              </p:ext>
            </p:extLst>
          </p:nvPr>
        </p:nvGraphicFramePr>
        <p:xfrm>
          <a:off x="1907704" y="3255839"/>
          <a:ext cx="3744416" cy="3124200"/>
        </p:xfrm>
        <a:graphic>
          <a:graphicData uri="http://schemas.openxmlformats.org/drawingml/2006/table">
            <a:tbl>
              <a:tblPr>
                <a:tableStyleId>{00A15C55-8517-42AA-B614-E9B94910E393}</a:tableStyleId>
              </a:tblPr>
              <a:tblGrid>
                <a:gridCol w="665674"/>
                <a:gridCol w="665674"/>
                <a:gridCol w="1116924"/>
                <a:gridCol w="1296144"/>
              </a:tblGrid>
              <a:tr h="200025">
                <a:tc gridSpan="2">
                  <a:txBody>
                    <a:bodyPr/>
                    <a:lstStyle/>
                    <a:p>
                      <a:pPr algn="l" fontAlgn="b"/>
                      <a:r>
                        <a:rPr lang="nb-NO" sz="1000" b="1" u="none" strike="noStrike" dirty="0">
                          <a:effectLst/>
                        </a:rPr>
                        <a:t>Entrepriser</a:t>
                      </a:r>
                      <a:endParaRPr lang="nb-NO" sz="1000" b="1" i="0" u="none" strike="noStrike" dirty="0">
                        <a:effectLst/>
                        <a:latin typeface="Arial"/>
                      </a:endParaRPr>
                    </a:p>
                  </a:txBody>
                  <a:tcPr marL="9525" marR="9525" marT="9525" marB="0" anchor="b"/>
                </a:tc>
                <a:tc hMerge="1">
                  <a:txBody>
                    <a:bodyPr/>
                    <a:lstStyle/>
                    <a:p>
                      <a:endParaRPr lang="nb-NO"/>
                    </a:p>
                  </a:txBody>
                  <a:tcPr/>
                </a:tc>
                <a:tc>
                  <a:txBody>
                    <a:bodyPr/>
                    <a:lstStyle/>
                    <a:p>
                      <a:pPr algn="ctr" fontAlgn="b"/>
                      <a:r>
                        <a:rPr lang="nb-NO" sz="1000" u="none" strike="noStrike">
                          <a:effectLst/>
                        </a:rPr>
                        <a:t> </a:t>
                      </a:r>
                      <a:endParaRPr lang="nb-NO" sz="1000" b="1" i="0" u="none" strike="noStrike">
                        <a:effectLst/>
                        <a:latin typeface="Arial"/>
                      </a:endParaRPr>
                    </a:p>
                  </a:txBody>
                  <a:tcPr marL="9525" marR="9525" marT="9525" marB="0" anchor="b"/>
                </a:tc>
                <a:tc>
                  <a:txBody>
                    <a:bodyPr/>
                    <a:lstStyle/>
                    <a:p>
                      <a:pPr algn="ctr" fontAlgn="b"/>
                      <a:endParaRPr lang="nb-NO" sz="1000" b="1" i="0" u="none" strike="noStrike">
                        <a:effectLst/>
                        <a:latin typeface="Arial"/>
                      </a:endParaRPr>
                    </a:p>
                  </a:txBody>
                  <a:tcPr marL="9525" marR="9525" marT="9525" marB="0" anchor="b"/>
                </a:tc>
              </a:tr>
              <a:tr h="161925">
                <a:tc gridSpan="2">
                  <a:txBody>
                    <a:bodyPr/>
                    <a:lstStyle/>
                    <a:p>
                      <a:pPr algn="l" fontAlgn="b"/>
                      <a:r>
                        <a:rPr lang="nb-NO" sz="1000" u="none" strike="noStrike" dirty="0">
                          <a:effectLst/>
                        </a:rPr>
                        <a:t>rulleskiløype</a:t>
                      </a:r>
                      <a:endParaRPr lang="nb-NO" sz="1000" b="0" i="0" u="none" strike="noStrike" dirty="0">
                        <a:effectLst/>
                        <a:latin typeface="Arial"/>
                      </a:endParaRPr>
                    </a:p>
                  </a:txBody>
                  <a:tcPr marL="9525" marR="9525" marT="9525" marB="0" anchor="b"/>
                </a:tc>
                <a:tc hMerge="1">
                  <a:txBody>
                    <a:bodyPr/>
                    <a:lstStyle/>
                    <a:p>
                      <a:endParaRPr lang="nb-NO"/>
                    </a:p>
                  </a:txBody>
                  <a:tcPr/>
                </a:tc>
                <a:tc>
                  <a:txBody>
                    <a:bodyPr/>
                    <a:lstStyle/>
                    <a:p>
                      <a:pPr algn="r" fontAlgn="b"/>
                      <a:r>
                        <a:rPr lang="nb-NO" sz="1000" u="none" strike="noStrike">
                          <a:effectLst/>
                        </a:rPr>
                        <a:t>33 217 520</a:t>
                      </a:r>
                      <a:endParaRPr lang="nb-NO" sz="1000" b="1" i="0" u="none" strike="noStrike">
                        <a:effectLst/>
                        <a:latin typeface="Arial"/>
                      </a:endParaRPr>
                    </a:p>
                  </a:txBody>
                  <a:tcPr marL="9525" marR="9525" marT="9525" marB="0" anchor="b"/>
                </a:tc>
                <a:tc>
                  <a:txBody>
                    <a:bodyPr/>
                    <a:lstStyle/>
                    <a:p>
                      <a:pPr algn="l" fontAlgn="b"/>
                      <a:r>
                        <a:rPr lang="nb-NO" sz="1000" u="none" strike="noStrike">
                          <a:effectLst/>
                        </a:rPr>
                        <a:t> </a:t>
                      </a:r>
                      <a:endParaRPr lang="nb-NO" sz="1000" b="1" i="0" u="none" strike="noStrike">
                        <a:effectLst/>
                        <a:latin typeface="Arial"/>
                      </a:endParaRPr>
                    </a:p>
                  </a:txBody>
                  <a:tcPr marL="9525" marR="9525" marT="9525" marB="0" anchor="b"/>
                </a:tc>
              </a:tr>
              <a:tr h="161925">
                <a:tc>
                  <a:txBody>
                    <a:bodyPr/>
                    <a:lstStyle/>
                    <a:p>
                      <a:pPr algn="l" fontAlgn="b"/>
                      <a:r>
                        <a:rPr lang="nb-NO" sz="1000" u="none" strike="noStrike">
                          <a:effectLst/>
                        </a:rPr>
                        <a:t>elektro</a:t>
                      </a:r>
                      <a:endParaRPr lang="nb-NO" sz="1000" b="0" i="0" u="none" strike="noStrike">
                        <a:effectLst/>
                        <a:latin typeface="Arial"/>
                      </a:endParaRPr>
                    </a:p>
                  </a:txBody>
                  <a:tcPr marL="9525" marR="9525" marT="9525" marB="0" anchor="b"/>
                </a:tc>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c>
                  <a:txBody>
                    <a:bodyPr/>
                    <a:lstStyle/>
                    <a:p>
                      <a:pPr algn="r" fontAlgn="b"/>
                      <a:r>
                        <a:rPr lang="nb-NO" sz="1000" u="none" strike="noStrike" dirty="0">
                          <a:effectLst/>
                        </a:rPr>
                        <a:t>4 830 175</a:t>
                      </a:r>
                      <a:endParaRPr lang="nb-NO" sz="1000" b="0" i="0" u="none" strike="noStrike" dirty="0">
                        <a:effectLst/>
                        <a:latin typeface="Arial"/>
                      </a:endParaRPr>
                    </a:p>
                  </a:txBody>
                  <a:tcPr marL="9525" marR="9525" marT="9525" marB="0" anchor="b"/>
                </a:tc>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r>
              <a:tr h="161925">
                <a:tc gridSpan="2">
                  <a:txBody>
                    <a:bodyPr/>
                    <a:lstStyle/>
                    <a:p>
                      <a:pPr algn="l" fontAlgn="b"/>
                      <a:r>
                        <a:rPr lang="nb-NO" sz="1000" u="none" strike="noStrike" dirty="0" err="1">
                          <a:effectLst/>
                        </a:rPr>
                        <a:t>snøproduksjon</a:t>
                      </a:r>
                      <a:endParaRPr lang="nb-NO" sz="1000" b="0" i="0" u="none" strike="noStrike" dirty="0">
                        <a:effectLst/>
                        <a:latin typeface="Arial"/>
                      </a:endParaRPr>
                    </a:p>
                  </a:txBody>
                  <a:tcPr marL="9525" marR="9525" marT="9525" marB="0" anchor="b"/>
                </a:tc>
                <a:tc hMerge="1">
                  <a:txBody>
                    <a:bodyPr/>
                    <a:lstStyle/>
                    <a:p>
                      <a:endParaRPr lang="nb-NO"/>
                    </a:p>
                  </a:txBody>
                  <a:tcPr/>
                </a:tc>
                <a:tc>
                  <a:txBody>
                    <a:bodyPr/>
                    <a:lstStyle/>
                    <a:p>
                      <a:pPr algn="r" fontAlgn="b"/>
                      <a:r>
                        <a:rPr lang="nb-NO" sz="1000" u="none" strike="noStrike" dirty="0">
                          <a:effectLst/>
                        </a:rPr>
                        <a:t>4 742 562</a:t>
                      </a:r>
                      <a:endParaRPr lang="nb-NO" sz="1000" b="0" i="0" u="none" strike="noStrike" dirty="0">
                        <a:effectLst/>
                        <a:latin typeface="Arial"/>
                      </a:endParaRPr>
                    </a:p>
                  </a:txBody>
                  <a:tcPr marL="9525" marR="9525" marT="9525" marB="0" anchor="b"/>
                </a:tc>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r>
              <a:tr h="161925">
                <a:tc gridSpan="2">
                  <a:txBody>
                    <a:bodyPr/>
                    <a:lstStyle/>
                    <a:p>
                      <a:pPr algn="l" fontAlgn="b"/>
                      <a:r>
                        <a:rPr lang="nb-NO" sz="1000" b="1" i="1" u="none" strike="noStrike" dirty="0">
                          <a:effectLst/>
                        </a:rPr>
                        <a:t>sum anbud</a:t>
                      </a:r>
                      <a:endParaRPr lang="nb-NO" sz="1000" b="1" i="1" u="none" strike="noStrike" dirty="0">
                        <a:effectLst/>
                        <a:latin typeface="Arial"/>
                      </a:endParaRPr>
                    </a:p>
                  </a:txBody>
                  <a:tcPr marL="9525" marR="9525" marT="9525" marB="0" anchor="b"/>
                </a:tc>
                <a:tc hMerge="1">
                  <a:txBody>
                    <a:bodyPr/>
                    <a:lstStyle/>
                    <a:p>
                      <a:endParaRPr lang="nb-NO"/>
                    </a:p>
                  </a:txBody>
                  <a:tcPr/>
                </a:tc>
                <a:tc>
                  <a:txBody>
                    <a:bodyPr/>
                    <a:lstStyle/>
                    <a:p>
                      <a:pPr algn="r" fontAlgn="b"/>
                      <a:r>
                        <a:rPr lang="nb-NO" sz="1000" b="1" i="1" u="none" strike="noStrike" dirty="0">
                          <a:effectLst/>
                        </a:rPr>
                        <a:t>42 790 257</a:t>
                      </a:r>
                      <a:endParaRPr lang="nb-NO" sz="1000" b="1" i="1" u="none" strike="noStrike" dirty="0">
                        <a:effectLst/>
                        <a:latin typeface="Arial"/>
                      </a:endParaRPr>
                    </a:p>
                  </a:txBody>
                  <a:tcPr marL="9525" marR="9525" marT="9525" marB="0" anchor="b"/>
                </a:tc>
                <a:tc>
                  <a:txBody>
                    <a:bodyPr/>
                    <a:lstStyle/>
                    <a:p>
                      <a:pPr algn="l" fontAlgn="b"/>
                      <a:endParaRPr lang="nb-NO" sz="900" b="1" i="1" u="none" strike="noStrike" dirty="0">
                        <a:effectLst/>
                        <a:latin typeface="Arial"/>
                      </a:endParaRPr>
                    </a:p>
                  </a:txBody>
                  <a:tcPr marL="9525" marR="9525" marT="9525" marB="0" anchor="b"/>
                </a:tc>
              </a:tr>
              <a:tr h="161925">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r h="161925">
                <a:tc gridSpan="2">
                  <a:txBody>
                    <a:bodyPr/>
                    <a:lstStyle/>
                    <a:p>
                      <a:pPr algn="l" fontAlgn="b"/>
                      <a:r>
                        <a:rPr lang="nb-NO" sz="1000" u="none" strike="noStrike">
                          <a:effectLst/>
                        </a:rPr>
                        <a:t>Prosjektering videre</a:t>
                      </a:r>
                      <a:endParaRPr lang="nb-NO" sz="1000" b="0" i="0" u="none" strike="noStrike">
                        <a:effectLst/>
                        <a:latin typeface="Arial"/>
                      </a:endParaRPr>
                    </a:p>
                  </a:txBody>
                  <a:tcPr marL="9525" marR="9525" marT="9525" marB="0" anchor="b"/>
                </a:tc>
                <a:tc hMerge="1">
                  <a:txBody>
                    <a:bodyPr/>
                    <a:lstStyle/>
                    <a:p>
                      <a:endParaRPr lang="nb-NO"/>
                    </a:p>
                  </a:txBody>
                  <a:tcPr/>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r>
              <a:tr h="161925">
                <a:tc gridSpan="2">
                  <a:txBody>
                    <a:bodyPr/>
                    <a:lstStyle/>
                    <a:p>
                      <a:pPr algn="l" fontAlgn="b"/>
                      <a:r>
                        <a:rPr lang="nb-NO" sz="1000" u="none" strike="noStrike">
                          <a:effectLst/>
                        </a:rPr>
                        <a:t>byggeledelse</a:t>
                      </a:r>
                      <a:endParaRPr lang="nb-NO" sz="1000" b="0" i="0" u="none" strike="noStrike">
                        <a:effectLst/>
                        <a:latin typeface="Arial"/>
                      </a:endParaRPr>
                    </a:p>
                  </a:txBody>
                  <a:tcPr marL="9525" marR="9525" marT="9525" marB="0" anchor="b"/>
                </a:tc>
                <a:tc hMerge="1">
                  <a:txBody>
                    <a:bodyPr/>
                    <a:lstStyle/>
                    <a:p>
                      <a:endParaRPr lang="nb-NO"/>
                    </a:p>
                  </a:txBody>
                  <a:tcPr/>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r>
              <a:tr h="161925">
                <a:tc gridSpan="2">
                  <a:txBody>
                    <a:bodyPr/>
                    <a:lstStyle/>
                    <a:p>
                      <a:pPr algn="l" fontAlgn="b"/>
                      <a:r>
                        <a:rPr lang="nb-NO" sz="1000" u="none" strike="noStrike">
                          <a:effectLst/>
                        </a:rPr>
                        <a:t>prisstigning etc.</a:t>
                      </a:r>
                      <a:endParaRPr lang="nb-NO" sz="1000" b="0" i="0" u="none" strike="noStrike">
                        <a:effectLst/>
                        <a:latin typeface="Arial"/>
                      </a:endParaRPr>
                    </a:p>
                  </a:txBody>
                  <a:tcPr marL="9525" marR="9525" marT="9525" marB="0" anchor="b"/>
                </a:tc>
                <a:tc hMerge="1">
                  <a:txBody>
                    <a:bodyPr/>
                    <a:lstStyle/>
                    <a:p>
                      <a:endParaRPr lang="nb-NO"/>
                    </a:p>
                  </a:txBody>
                  <a:tcPr/>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r>
              <a:tr h="161925">
                <a:tc gridSpan="2">
                  <a:txBody>
                    <a:bodyPr/>
                    <a:lstStyle/>
                    <a:p>
                      <a:pPr algn="l" fontAlgn="b"/>
                      <a:r>
                        <a:rPr lang="nb-NO" sz="1000" u="none" strike="noStrike" dirty="0">
                          <a:effectLst/>
                        </a:rPr>
                        <a:t> </a:t>
                      </a:r>
                      <a:r>
                        <a:rPr lang="nb-NO" sz="1000" u="none" strike="noStrike" dirty="0" smtClean="0">
                          <a:effectLst/>
                        </a:rPr>
                        <a:t>dugnadstimer</a:t>
                      </a:r>
                      <a:endParaRPr lang="nb-NO" sz="1000" b="0" i="0" u="none" strike="noStrike" dirty="0">
                        <a:effectLst/>
                        <a:latin typeface="Arial"/>
                      </a:endParaRPr>
                    </a:p>
                  </a:txBody>
                  <a:tcPr marL="9525" marR="9525" marT="9525" marB="0" anchor="b"/>
                </a:tc>
                <a:tc hMerge="1">
                  <a:txBody>
                    <a:bodyPr/>
                    <a:lstStyle/>
                    <a:p>
                      <a:pPr algn="l" fontAlgn="b"/>
                      <a:endParaRPr lang="nb-NO" sz="1000" b="0" i="0" u="none" strike="noStrike" dirty="0">
                        <a:effectLst/>
                        <a:latin typeface="Arial"/>
                      </a:endParaRPr>
                    </a:p>
                  </a:txBody>
                  <a:tcPr marL="9525" marR="9525" marT="9525" marB="0" anchor="b"/>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r h="161925">
                <a:tc>
                  <a:txBody>
                    <a:bodyPr/>
                    <a:lstStyle/>
                    <a:p>
                      <a:pPr algn="l" fontAlgn="b"/>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r h="171450">
                <a:tc gridSpan="2">
                  <a:txBody>
                    <a:bodyPr/>
                    <a:lstStyle/>
                    <a:p>
                      <a:pPr algn="l" fontAlgn="b"/>
                      <a:r>
                        <a:rPr lang="nb-NO" sz="1000" b="1" u="none" strike="noStrike" dirty="0">
                          <a:effectLst/>
                        </a:rPr>
                        <a:t>Finansiering</a:t>
                      </a:r>
                      <a:endParaRPr lang="nb-NO" sz="1000" b="1" i="0" u="none" strike="noStrike" dirty="0">
                        <a:effectLst/>
                        <a:latin typeface="Arial"/>
                      </a:endParaRPr>
                    </a:p>
                  </a:txBody>
                  <a:tcPr marL="9525" marR="9525" marT="9525" marB="0" anchor="b"/>
                </a:tc>
                <a:tc hMerge="1">
                  <a:txBody>
                    <a:bodyPr/>
                    <a:lstStyle/>
                    <a:p>
                      <a:endParaRPr lang="nb-NO"/>
                    </a:p>
                  </a:txBody>
                  <a:tcPr/>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r h="161925">
                <a:tc gridSpan="2">
                  <a:txBody>
                    <a:bodyPr/>
                    <a:lstStyle/>
                    <a:p>
                      <a:pPr algn="l" fontAlgn="b"/>
                      <a:r>
                        <a:rPr lang="nb-NO" sz="1000" u="none" strike="noStrike">
                          <a:effectLst/>
                        </a:rPr>
                        <a:t>Spillemidler</a:t>
                      </a:r>
                      <a:endParaRPr lang="nb-NO" sz="1000" b="0" i="0" u="none" strike="noStrike">
                        <a:effectLst/>
                        <a:latin typeface="Arial"/>
                      </a:endParaRPr>
                    </a:p>
                  </a:txBody>
                  <a:tcPr marL="9525" marR="9525" marT="9525" marB="0" anchor="b"/>
                </a:tc>
                <a:tc hMerge="1">
                  <a:txBody>
                    <a:bodyPr/>
                    <a:lstStyle/>
                    <a:p>
                      <a:endParaRPr lang="nb-NO"/>
                    </a:p>
                  </a:txBody>
                  <a:tcPr/>
                </a:tc>
                <a:tc>
                  <a:txBody>
                    <a:bodyPr/>
                    <a:lstStyle/>
                    <a:p>
                      <a:pPr algn="r" fontAlgn="b"/>
                      <a:r>
                        <a:rPr lang="nb-NO" sz="1000" u="none" strike="noStrike" dirty="0">
                          <a:effectLst/>
                        </a:rPr>
                        <a:t>8 600 000</a:t>
                      </a:r>
                      <a:endParaRPr lang="nb-NO" sz="1000" b="0" i="0" u="none" strike="noStrike" dirty="0">
                        <a:effectLst/>
                        <a:latin typeface="Arial"/>
                      </a:endParaRPr>
                    </a:p>
                  </a:txBody>
                  <a:tcPr marL="9525" marR="9525" marT="9525" marB="0" anchor="b"/>
                </a:tc>
                <a:tc>
                  <a:txBody>
                    <a:bodyPr/>
                    <a:lstStyle/>
                    <a:p>
                      <a:pPr algn="r" fontAlgn="b"/>
                      <a:r>
                        <a:rPr lang="nb-NO" sz="1000" u="none" strike="noStrike" dirty="0" smtClean="0">
                          <a:solidFill>
                            <a:schemeClr val="accent4">
                              <a:lumMod val="75000"/>
                            </a:schemeClr>
                          </a:solidFill>
                          <a:effectLst/>
                        </a:rPr>
                        <a:t> 7 200' er  innvilget</a:t>
                      </a:r>
                      <a:endParaRPr lang="nb-NO" sz="1000" b="0" i="0" u="none" strike="noStrike" dirty="0">
                        <a:solidFill>
                          <a:schemeClr val="accent4">
                            <a:lumMod val="75000"/>
                          </a:schemeClr>
                        </a:solidFill>
                        <a:effectLst/>
                        <a:latin typeface="Arial"/>
                      </a:endParaRPr>
                    </a:p>
                  </a:txBody>
                  <a:tcPr marL="9525" marR="9525" marT="9525" marB="0" anchor="b"/>
                </a:tc>
              </a:tr>
              <a:tr h="161925">
                <a:tc gridSpan="2">
                  <a:txBody>
                    <a:bodyPr/>
                    <a:lstStyle/>
                    <a:p>
                      <a:pPr algn="l" fontAlgn="b"/>
                      <a:r>
                        <a:rPr lang="nb-NO" sz="1000" u="none" strike="noStrike" dirty="0">
                          <a:effectLst/>
                        </a:rPr>
                        <a:t>TK </a:t>
                      </a:r>
                      <a:r>
                        <a:rPr lang="nb-NO" sz="1000" u="none" strike="noStrike" dirty="0" err="1">
                          <a:effectLst/>
                        </a:rPr>
                        <a:t>bevilgn</a:t>
                      </a:r>
                      <a:r>
                        <a:rPr lang="nb-NO" sz="1000" u="none" strike="noStrike" dirty="0">
                          <a:effectLst/>
                        </a:rPr>
                        <a:t> 2013-2014</a:t>
                      </a:r>
                      <a:endParaRPr lang="nb-NO" sz="1000" b="0" i="0" u="none" strike="noStrike" dirty="0">
                        <a:effectLst/>
                        <a:latin typeface="Arial"/>
                      </a:endParaRPr>
                    </a:p>
                  </a:txBody>
                  <a:tcPr marL="9525" marR="9525" marT="9525" marB="0" anchor="b"/>
                </a:tc>
                <a:tc hMerge="1">
                  <a:txBody>
                    <a:bodyPr/>
                    <a:lstStyle/>
                    <a:p>
                      <a:endParaRPr lang="nb-NO"/>
                    </a:p>
                  </a:txBody>
                  <a:tcPr/>
                </a:tc>
                <a:tc>
                  <a:txBody>
                    <a:bodyPr/>
                    <a:lstStyle/>
                    <a:p>
                      <a:pPr algn="r" fontAlgn="b"/>
                      <a:r>
                        <a:rPr lang="nb-NO" sz="1000" u="none" strike="noStrike" dirty="0" smtClean="0">
                          <a:effectLst/>
                        </a:rPr>
                        <a:t>24 300 000</a:t>
                      </a:r>
                      <a:endParaRPr lang="nb-NO" sz="1000" b="0" i="0" u="none" strike="noStrike" dirty="0">
                        <a:effectLst/>
                        <a:latin typeface="Arial"/>
                      </a:endParaRPr>
                    </a:p>
                  </a:txBody>
                  <a:tcPr marL="9525" marR="9525" marT="9525" marB="0" anchor="b"/>
                </a:tc>
                <a:tc>
                  <a:txBody>
                    <a:bodyPr/>
                    <a:lstStyle/>
                    <a:p>
                      <a:pPr algn="l" fontAlgn="b"/>
                      <a:endParaRPr lang="nb-NO" sz="900" b="0" i="0" u="none" strike="noStrike" dirty="0">
                        <a:effectLst/>
                        <a:latin typeface="Arial"/>
                      </a:endParaRPr>
                    </a:p>
                  </a:txBody>
                  <a:tcPr marL="9525" marR="9525" marT="9525" marB="0" anchor="b"/>
                </a:tc>
              </a:tr>
              <a:tr h="161925">
                <a:tc>
                  <a:txBody>
                    <a:bodyPr/>
                    <a:lstStyle/>
                    <a:p>
                      <a:pPr algn="l" fontAlgn="b"/>
                      <a:r>
                        <a:rPr lang="nb-NO" sz="1000" u="none" strike="noStrike">
                          <a:effectLst/>
                        </a:rPr>
                        <a:t>STFK</a:t>
                      </a:r>
                      <a:endParaRPr lang="nb-NO" sz="1000" b="0" i="0" u="none" strike="noStrike">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c>
                  <a:txBody>
                    <a:bodyPr/>
                    <a:lstStyle/>
                    <a:p>
                      <a:pPr algn="r" fontAlgn="b"/>
                      <a:r>
                        <a:rPr lang="nb-NO" sz="1000" u="none" strike="noStrike" dirty="0" smtClean="0">
                          <a:effectLst/>
                        </a:rPr>
                        <a:t>800 000</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a:effectLst/>
                        <a:latin typeface="Arial"/>
                      </a:endParaRPr>
                    </a:p>
                  </a:txBody>
                  <a:tcPr marL="9525" marR="9525" marT="9525" marB="0" anchor="b"/>
                </a:tc>
              </a:tr>
              <a:tr h="161925">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c>
                  <a:txBody>
                    <a:bodyPr/>
                    <a:lstStyle/>
                    <a:p>
                      <a:pPr algn="l" fontAlgn="b"/>
                      <a:r>
                        <a:rPr lang="nb-NO" sz="1000" u="none" strike="noStrike">
                          <a:effectLst/>
                        </a:rPr>
                        <a:t> </a:t>
                      </a:r>
                      <a:endParaRPr lang="nb-NO" sz="1000" b="0" i="0" u="none" strike="noStrike">
                        <a:effectLst/>
                        <a:latin typeface="Arial"/>
                      </a:endParaRPr>
                    </a:p>
                  </a:txBody>
                  <a:tcPr marL="9525" marR="9525" marT="9525" marB="0" anchor="b"/>
                </a:tc>
                <a:tc>
                  <a:txBody>
                    <a:bodyPr/>
                    <a:lstStyle/>
                    <a:p>
                      <a:pPr algn="l" fontAlgn="b"/>
                      <a:r>
                        <a:rPr lang="nb-NO" sz="1000" u="none" strike="noStrike" dirty="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r h="161925">
                <a:tc gridSpan="2">
                  <a:txBody>
                    <a:bodyPr/>
                    <a:lstStyle/>
                    <a:p>
                      <a:pPr algn="l" fontAlgn="b"/>
                      <a:r>
                        <a:rPr lang="nb-NO" sz="1000" u="none" strike="noStrike" dirty="0" smtClean="0">
                          <a:effectLst/>
                        </a:rPr>
                        <a:t>Rest TK/andre </a:t>
                      </a:r>
                      <a:endParaRPr lang="nb-NO" sz="1000" b="1" i="0" u="none" strike="noStrike" dirty="0">
                        <a:effectLst/>
                        <a:latin typeface="Arial"/>
                      </a:endParaRPr>
                    </a:p>
                  </a:txBody>
                  <a:tcPr marL="9525" marR="9525" marT="9525" marB="0" anchor="b"/>
                </a:tc>
                <a:tc hMerge="1">
                  <a:txBody>
                    <a:bodyPr/>
                    <a:lstStyle/>
                    <a:p>
                      <a:endParaRPr lang="nb-NO"/>
                    </a:p>
                  </a:txBody>
                  <a:tcPr/>
                </a:tc>
                <a:tc>
                  <a:txBody>
                    <a:bodyPr/>
                    <a:lstStyle/>
                    <a:p>
                      <a:pPr algn="r" fontAlgn="b"/>
                      <a:r>
                        <a:rPr lang="nb-NO" sz="1000" b="1" i="0" u="none" strike="noStrike" dirty="0" smtClean="0">
                          <a:effectLst/>
                          <a:latin typeface="Arial"/>
                        </a:rPr>
                        <a:t>20 6000 000</a:t>
                      </a:r>
                      <a:endParaRPr lang="nb-NO" sz="1000" b="1" i="0" u="none" strike="noStrike" dirty="0">
                        <a:effectLst/>
                        <a:latin typeface="Arial"/>
                      </a:endParaRPr>
                    </a:p>
                  </a:txBody>
                  <a:tcPr marL="9525" marR="9525" marT="9525" marB="0" anchor="b"/>
                </a:tc>
                <a:tc>
                  <a:txBody>
                    <a:bodyPr/>
                    <a:lstStyle/>
                    <a:p>
                      <a:pPr algn="l" fontAlgn="b"/>
                      <a:r>
                        <a:rPr lang="nb-NO" sz="1000" b="1" i="0" u="none" strike="noStrike" dirty="0" smtClean="0">
                          <a:effectLst/>
                          <a:latin typeface="Arial"/>
                        </a:rPr>
                        <a:t> STFK,</a:t>
                      </a:r>
                      <a:r>
                        <a:rPr lang="nb-NO" sz="1000" b="1" i="0" u="none" strike="noStrike" baseline="0" dirty="0" smtClean="0">
                          <a:effectLst/>
                          <a:latin typeface="Arial"/>
                        </a:rPr>
                        <a:t> sponsorer, ekstra spillemidler??</a:t>
                      </a:r>
                      <a:endParaRPr lang="nb-NO" sz="1000" b="1" i="0" u="none" strike="noStrike" dirty="0">
                        <a:effectLst/>
                        <a:latin typeface="Arial"/>
                      </a:endParaRPr>
                    </a:p>
                  </a:txBody>
                  <a:tcPr marL="9525" marR="9525" marT="9525" marB="0" anchor="b"/>
                </a:tc>
              </a:tr>
              <a:tr h="171450">
                <a:tc>
                  <a:txBody>
                    <a:bodyPr/>
                    <a:lstStyle/>
                    <a:p>
                      <a:pPr algn="l" fontAlgn="b"/>
                      <a:r>
                        <a:rPr lang="nb-NO" sz="1000" u="none" strike="noStrike" dirty="0" smtClean="0">
                          <a:effectLst/>
                        </a:rPr>
                        <a:t> </a:t>
                      </a:r>
                      <a:endParaRPr lang="nb-NO" sz="1000" b="0" i="0" u="none" strike="noStrike" dirty="0">
                        <a:effectLst/>
                        <a:latin typeface="Arial"/>
                      </a:endParaRPr>
                    </a:p>
                  </a:txBody>
                  <a:tcPr marL="9525" marR="9525" marT="9525" marB="0" anchor="b"/>
                </a:tc>
                <a:tc>
                  <a:txBody>
                    <a:bodyPr/>
                    <a:lstStyle/>
                    <a:p>
                      <a:pPr algn="l" fontAlgn="b"/>
                      <a:r>
                        <a:rPr lang="nb-NO" sz="1000" u="none" strike="noStrike" dirty="0" smtClean="0">
                          <a:effectLst/>
                        </a:rPr>
                        <a:t> </a:t>
                      </a:r>
                      <a:endParaRPr lang="nb-NO" sz="1000" b="0" i="0" u="none" strike="noStrike" dirty="0">
                        <a:effectLst/>
                        <a:latin typeface="Arial"/>
                      </a:endParaRPr>
                    </a:p>
                  </a:txBody>
                  <a:tcPr marL="9525" marR="9525" marT="9525" marB="0" anchor="b"/>
                </a:tc>
                <a:tc>
                  <a:txBody>
                    <a:bodyPr/>
                    <a:lstStyle/>
                    <a:p>
                      <a:pPr algn="l" fontAlgn="b"/>
                      <a:r>
                        <a:rPr lang="nb-NO" sz="1000" u="none" strike="noStrike" dirty="0" smtClean="0">
                          <a:effectLst/>
                        </a:rPr>
                        <a:t> </a:t>
                      </a:r>
                      <a:endParaRPr lang="nb-NO" sz="1000" b="0" i="0" u="none" strike="noStrike" dirty="0">
                        <a:effectLst/>
                        <a:latin typeface="Arial"/>
                      </a:endParaRPr>
                    </a:p>
                  </a:txBody>
                  <a:tcPr marL="9525" marR="9525" marT="9525" marB="0" anchor="b"/>
                </a:tc>
                <a:tc>
                  <a:txBody>
                    <a:bodyPr/>
                    <a:lstStyle/>
                    <a:p>
                      <a:pPr algn="l" fontAlgn="b"/>
                      <a:endParaRPr lang="nb-NO" sz="1000" b="0" i="0" u="none" strike="noStrike" dirty="0">
                        <a:effectLst/>
                        <a:latin typeface="Arial"/>
                      </a:endParaRPr>
                    </a:p>
                  </a:txBody>
                  <a:tcPr marL="9525" marR="9525" marT="9525" marB="0" anchor="b"/>
                </a:tc>
              </a:tr>
            </a:tbl>
          </a:graphicData>
        </a:graphic>
      </p:graphicFrame>
      <p:sp>
        <p:nvSpPr>
          <p:cNvPr id="7" name="Rectangle 3"/>
          <p:cNvSpPr txBox="1">
            <a:spLocks/>
          </p:cNvSpPr>
          <p:nvPr/>
        </p:nvSpPr>
        <p:spPr bwMode="auto">
          <a:xfrm>
            <a:off x="5796136" y="3253125"/>
            <a:ext cx="2808312" cy="31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Font typeface="Arial" charset="0"/>
              <a:buNone/>
            </a:pPr>
            <a:r>
              <a:rPr lang="nb-NO" sz="1800" b="1" dirty="0" smtClean="0">
                <a:solidFill>
                  <a:srgbClr val="85878A"/>
                </a:solidFill>
              </a:rPr>
              <a:t>Skiidrettens bidrag vil i hovedsak bestå av </a:t>
            </a:r>
            <a:r>
              <a:rPr lang="nb-NO" sz="1800" dirty="0" smtClean="0">
                <a:solidFill>
                  <a:srgbClr val="85878A"/>
                </a:solidFill>
              </a:rPr>
              <a:t>frivilligarbeid gjennom dugnadstimer i planleggings- og gjennomføringsperioden, samt </a:t>
            </a:r>
            <a:r>
              <a:rPr lang="nb-NO" sz="1800" b="1" dirty="0" smtClean="0">
                <a:solidFill>
                  <a:srgbClr val="85878A"/>
                </a:solidFill>
              </a:rPr>
              <a:t>å bidra til å skaffe sponsormidler og være pådrivere for realiseringen av anlegget</a:t>
            </a:r>
            <a:r>
              <a:rPr lang="nb-NO" sz="1800" dirty="0" smtClean="0">
                <a:solidFill>
                  <a:srgbClr val="85878A"/>
                </a:solidFill>
              </a:rPr>
              <a:t>. </a:t>
            </a:r>
          </a:p>
        </p:txBody>
      </p:sp>
    </p:spTree>
    <p:extLst>
      <p:ext uri="{BB962C8B-B14F-4D97-AF65-F5344CB8AC3E}">
        <p14:creationId xmlns:p14="http://schemas.microsoft.com/office/powerpoint/2010/main" val="2677019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Forankring og eierskap</a:t>
            </a:r>
          </a:p>
        </p:txBody>
      </p:sp>
      <p:sp>
        <p:nvSpPr>
          <p:cNvPr id="5" name="Rectangle 3"/>
          <p:cNvSpPr txBox="1">
            <a:spLocks/>
          </p:cNvSpPr>
          <p:nvPr/>
        </p:nvSpPr>
        <p:spPr bwMode="auto">
          <a:xfrm>
            <a:off x="1897740" y="1417638"/>
            <a:ext cx="7246260" cy="3019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None/>
            </a:pPr>
            <a:r>
              <a:rPr lang="nb-NO" sz="1800" dirty="0" smtClean="0">
                <a:solidFill>
                  <a:srgbClr val="85878A"/>
                </a:solidFill>
              </a:rPr>
              <a:t>Skiidretten, med skikretsen som prosjektleder, har planlagt anlegget i samarbeid med Trondheim kommune. Leder av prosjektgruppa er  representant i en styringsgruppe for utbyggingen.  </a:t>
            </a:r>
          </a:p>
          <a:p>
            <a:pPr marL="0" indent="0" eaLnBrk="1" hangingPunct="1">
              <a:spcBef>
                <a:spcPct val="50000"/>
              </a:spcBef>
              <a:buNone/>
            </a:pPr>
            <a:r>
              <a:rPr lang="nb-NO" sz="1800" dirty="0" smtClean="0">
                <a:solidFill>
                  <a:srgbClr val="85878A"/>
                </a:solidFill>
              </a:rPr>
              <a:t>Trondheim kommune vil stå for utbygging av byggetrinn 1 og drift av anlegget. Finansieringsform vil avgjøre om det er Trondheim kommune eller skikretsen som vil stå som utbygger av trinn 2 og 3. </a:t>
            </a:r>
          </a:p>
          <a:p>
            <a:pPr marL="0" indent="0" eaLnBrk="1" hangingPunct="1">
              <a:spcBef>
                <a:spcPct val="50000"/>
              </a:spcBef>
              <a:buNone/>
            </a:pPr>
            <a:r>
              <a:rPr lang="nb-NO" sz="1800" dirty="0" smtClean="0">
                <a:solidFill>
                  <a:srgbClr val="85878A"/>
                </a:solidFill>
              </a:rPr>
              <a:t>Dersom det blir skikretsen som står som utbygger for de neste trinnene, vil alle kostnader i den forbindelse dekkes av kommunens driftsbudsjett og lån med kommunal garanti. </a:t>
            </a:r>
            <a:endParaRPr lang="nb-NO" dirty="0" smtClean="0">
              <a:solidFill>
                <a:srgbClr val="85878A"/>
              </a:solidFill>
            </a:endParaRPr>
          </a:p>
        </p:txBody>
      </p:sp>
      <p:sp>
        <p:nvSpPr>
          <p:cNvPr id="3" name="Slide Number Placeholder 2"/>
          <p:cNvSpPr>
            <a:spLocks noGrp="1"/>
          </p:cNvSpPr>
          <p:nvPr>
            <p:ph type="sldNum" sz="quarter" idx="12"/>
          </p:nvPr>
        </p:nvSpPr>
        <p:spPr/>
        <p:txBody>
          <a:bodyPr/>
          <a:lstStyle/>
          <a:p>
            <a:pPr>
              <a:defRPr/>
            </a:pPr>
            <a:fld id="{17C73E90-C7D9-4E0D-B2C2-D1252C4ACC54}" type="slidenum">
              <a:rPr lang="nb-NO" smtClean="0"/>
              <a:pPr>
                <a:defRPr/>
              </a:pPr>
              <a:t>33</a:t>
            </a:fld>
            <a:endParaRPr lang="nb-NO"/>
          </a:p>
        </p:txBody>
      </p:sp>
      <p:pic>
        <p:nvPicPr>
          <p:cNvPr id="1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907" y="4437112"/>
            <a:ext cx="2397613" cy="18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Snøprod Toppteknik_TGtra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5044" y="4437114"/>
            <a:ext cx="1158956"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3" y="4437114"/>
            <a:ext cx="271620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6740" y="4437114"/>
            <a:ext cx="2540200" cy="18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00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Prosjektgruppe</a:t>
            </a:r>
          </a:p>
        </p:txBody>
      </p:sp>
      <p:sp>
        <p:nvSpPr>
          <p:cNvPr id="4099" name="Rectangle 3"/>
          <p:cNvSpPr>
            <a:spLocks noGrp="1"/>
          </p:cNvSpPr>
          <p:nvPr>
            <p:ph type="body" idx="1"/>
          </p:nvPr>
        </p:nvSpPr>
        <p:spPr>
          <a:xfrm>
            <a:off x="1828800" y="1499997"/>
            <a:ext cx="7135688" cy="1108719"/>
          </a:xfrm>
        </p:spPr>
        <p:txBody>
          <a:bodyPr/>
          <a:lstStyle/>
          <a:p>
            <a:pPr marL="0" indent="0" eaLnBrk="1" hangingPunct="1">
              <a:spcBef>
                <a:spcPct val="50000"/>
              </a:spcBef>
              <a:buNone/>
            </a:pPr>
            <a:r>
              <a:rPr lang="nb-NO" sz="1800" dirty="0">
                <a:solidFill>
                  <a:srgbClr val="85878A"/>
                </a:solidFill>
              </a:rPr>
              <a:t>P</a:t>
            </a:r>
            <a:r>
              <a:rPr lang="nb-NO" sz="1800" dirty="0" smtClean="0">
                <a:solidFill>
                  <a:srgbClr val="85878A"/>
                </a:solidFill>
              </a:rPr>
              <a:t>rosjektgruppa består av representanter </a:t>
            </a:r>
            <a:r>
              <a:rPr lang="nb-NO" sz="1800" dirty="0">
                <a:solidFill>
                  <a:srgbClr val="85878A"/>
                </a:solidFill>
              </a:rPr>
              <a:t>fra ski og skiskyting samt Heimdal videregående skole og Olympiatoppen Region Midt-Norge. </a:t>
            </a:r>
          </a:p>
          <a:p>
            <a:pPr marL="0" indent="0" eaLnBrk="1" hangingPunct="1">
              <a:spcBef>
                <a:spcPct val="50000"/>
              </a:spcBef>
              <a:buNone/>
            </a:pPr>
            <a:endParaRPr lang="nb-NO" dirty="0" smtClean="0">
              <a:solidFill>
                <a:srgbClr val="85878A"/>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09711719"/>
              </p:ext>
            </p:extLst>
          </p:nvPr>
        </p:nvGraphicFramePr>
        <p:xfrm>
          <a:off x="1828800" y="2420888"/>
          <a:ext cx="6858000" cy="3791666"/>
        </p:xfrm>
        <a:graphic>
          <a:graphicData uri="http://schemas.openxmlformats.org/drawingml/2006/table">
            <a:tbl>
              <a:tblPr firstRow="1" firstCol="1" bandRow="1">
                <a:tableStyleId>{0E3FDE45-AF77-4B5C-9715-49D594BDF05E}</a:tableStyleId>
              </a:tblPr>
              <a:tblGrid>
                <a:gridCol w="1858097"/>
                <a:gridCol w="3824907"/>
                <a:gridCol w="1174996"/>
              </a:tblGrid>
              <a:tr h="252029">
                <a:tc>
                  <a:txBody>
                    <a:bodyPr/>
                    <a:lstStyle/>
                    <a:p>
                      <a:pPr>
                        <a:spcAft>
                          <a:spcPts val="0"/>
                        </a:spcAft>
                      </a:pPr>
                      <a:r>
                        <a:rPr lang="nb-NO" sz="1100" dirty="0">
                          <a:effectLst/>
                        </a:rPr>
                        <a:t>Representanter </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a:effectLst/>
                        </a:rPr>
                        <a:t>Tilhørighet, kompetanse</a:t>
                      </a:r>
                      <a:endParaRPr lang="nb-NO" sz="1200">
                        <a:effectLst/>
                        <a:latin typeface="Georgia"/>
                        <a:ea typeface="Times New Roman"/>
                        <a:cs typeface="Times New Roman"/>
                      </a:endParaRPr>
                    </a:p>
                  </a:txBody>
                  <a:tcPr marL="76155" marR="76155" marT="0" marB="0"/>
                </a:tc>
                <a:tc>
                  <a:txBody>
                    <a:bodyPr/>
                    <a:lstStyle/>
                    <a:p>
                      <a:pPr>
                        <a:spcAft>
                          <a:spcPts val="0"/>
                        </a:spcAft>
                      </a:pPr>
                      <a:r>
                        <a:rPr lang="nb-NO" sz="1100">
                          <a:effectLst/>
                        </a:rPr>
                        <a:t>Undergruppe </a:t>
                      </a:r>
                      <a:endParaRPr lang="nb-NO" sz="1200">
                        <a:effectLst/>
                        <a:latin typeface="Georgia"/>
                        <a:ea typeface="Times New Roman"/>
                        <a:cs typeface="Times New Roman"/>
                      </a:endParaRPr>
                    </a:p>
                  </a:txBody>
                  <a:tcPr marL="76155" marR="76155" marT="0" marB="0"/>
                </a:tc>
              </a:tr>
              <a:tr h="324035">
                <a:tc>
                  <a:txBody>
                    <a:bodyPr/>
                    <a:lstStyle/>
                    <a:p>
                      <a:pPr>
                        <a:spcAft>
                          <a:spcPts val="0"/>
                        </a:spcAft>
                      </a:pPr>
                      <a:r>
                        <a:rPr lang="nb-NO" sz="1200" dirty="0">
                          <a:effectLst/>
                        </a:rPr>
                        <a:t>Kari Hovin Kjølle</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a:effectLst/>
                        </a:rPr>
                        <a:t>Prosjektleder/ leder anleggsutvalget i </a:t>
                      </a:r>
                      <a:r>
                        <a:rPr lang="nb-NO" sz="1200" dirty="0" smtClean="0">
                          <a:effectLst/>
                        </a:rPr>
                        <a:t>STS</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a:effectLst/>
                        </a:rPr>
                        <a:t>Økonomi, byggekomite</a:t>
                      </a:r>
                      <a:endParaRPr lang="nb-NO" sz="1100" dirty="0">
                        <a:effectLst/>
                        <a:latin typeface="Georgia"/>
                        <a:ea typeface="Times New Roman"/>
                        <a:cs typeface="Times New Roman"/>
                      </a:endParaRPr>
                    </a:p>
                  </a:txBody>
                  <a:tcPr marL="76155" marR="76155" marT="0" marB="0"/>
                </a:tc>
              </a:tr>
              <a:tr h="252027">
                <a:tc>
                  <a:txBody>
                    <a:bodyPr/>
                    <a:lstStyle/>
                    <a:p>
                      <a:pPr>
                        <a:spcAft>
                          <a:spcPts val="0"/>
                        </a:spcAft>
                      </a:pPr>
                      <a:r>
                        <a:rPr lang="nb-NO" sz="1100" dirty="0" smtClean="0">
                          <a:solidFill>
                            <a:schemeClr val="accent2">
                              <a:lumMod val="75000"/>
                            </a:schemeClr>
                          </a:solidFill>
                          <a:effectLst/>
                        </a:rPr>
                        <a:t>Andreas </a:t>
                      </a:r>
                      <a:r>
                        <a:rPr lang="nb-NO" sz="1100" dirty="0" err="1" smtClean="0">
                          <a:solidFill>
                            <a:schemeClr val="accent2">
                              <a:lumMod val="75000"/>
                            </a:schemeClr>
                          </a:solidFill>
                          <a:effectLst/>
                        </a:rPr>
                        <a:t>Glimstad</a:t>
                      </a:r>
                      <a:r>
                        <a:rPr lang="nb-NO" sz="1100" dirty="0" smtClean="0">
                          <a:solidFill>
                            <a:schemeClr val="accent2">
                              <a:lumMod val="75000"/>
                            </a:schemeClr>
                          </a:solidFill>
                          <a:effectLst/>
                        </a:rPr>
                        <a:t> </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smtClean="0">
                          <a:solidFill>
                            <a:schemeClr val="accent2">
                              <a:lumMod val="75000"/>
                            </a:schemeClr>
                          </a:solidFill>
                          <a:effectLst/>
                        </a:rPr>
                        <a:t>Trondheim kommune, enhet Idrett, park</a:t>
                      </a:r>
                      <a:r>
                        <a:rPr lang="nb-NO" sz="1100" baseline="0" dirty="0" smtClean="0">
                          <a:solidFill>
                            <a:schemeClr val="accent2">
                              <a:lumMod val="75000"/>
                            </a:schemeClr>
                          </a:solidFill>
                          <a:effectLst/>
                        </a:rPr>
                        <a:t> og friluftsliv</a:t>
                      </a:r>
                      <a:r>
                        <a:rPr lang="nb-NO" sz="1100" dirty="0" smtClean="0">
                          <a:solidFill>
                            <a:schemeClr val="accent2">
                              <a:lumMod val="75000"/>
                            </a:schemeClr>
                          </a:solidFill>
                          <a:effectLst/>
                        </a:rPr>
                        <a:t> </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smtClean="0">
                          <a:solidFill>
                            <a:schemeClr val="accent2">
                              <a:lumMod val="75000"/>
                            </a:schemeClr>
                          </a:solidFill>
                          <a:effectLst/>
                        </a:rPr>
                        <a:t>byggekomite</a:t>
                      </a:r>
                      <a:endParaRPr lang="nb-NO" sz="1100" dirty="0">
                        <a:solidFill>
                          <a:schemeClr val="accent2">
                            <a:lumMod val="75000"/>
                          </a:schemeClr>
                        </a:solidFill>
                        <a:effectLst/>
                        <a:latin typeface="Georgia"/>
                        <a:ea typeface="Times New Roman"/>
                        <a:cs typeface="Times New Roman"/>
                      </a:endParaRPr>
                    </a:p>
                  </a:txBody>
                  <a:tcPr marL="76155" marR="76155" marT="0" marB="0"/>
                </a:tc>
              </a:tr>
              <a:tr h="324037">
                <a:tc>
                  <a:txBody>
                    <a:bodyPr/>
                    <a:lstStyle/>
                    <a:p>
                      <a:pPr>
                        <a:spcAft>
                          <a:spcPts val="0"/>
                        </a:spcAft>
                      </a:pPr>
                      <a:r>
                        <a:rPr lang="nb-NO" sz="1200" dirty="0" smtClean="0">
                          <a:effectLst/>
                        </a:rPr>
                        <a:t>Ellen-Birgitte Strømø</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smtClean="0">
                          <a:effectLst/>
                        </a:rPr>
                        <a:t>Trondheim kommune, enhet Idrett, park</a:t>
                      </a:r>
                      <a:r>
                        <a:rPr lang="nb-NO" sz="1200" baseline="0" dirty="0" smtClean="0">
                          <a:effectLst/>
                        </a:rPr>
                        <a:t> og friluftsliv</a:t>
                      </a:r>
                      <a:r>
                        <a:rPr lang="nb-NO" sz="1200" dirty="0" smtClean="0">
                          <a:effectLst/>
                        </a:rPr>
                        <a:t> </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smtClean="0">
                          <a:effectLst/>
                          <a:latin typeface="Calibri" panose="020F0502020204030204" pitchFamily="34" charset="0"/>
                          <a:ea typeface="Times New Roman"/>
                          <a:cs typeface="Times New Roman"/>
                        </a:rPr>
                        <a:t>TK</a:t>
                      </a:r>
                      <a:endParaRPr lang="nb-NO" sz="1100" dirty="0">
                        <a:effectLst/>
                        <a:latin typeface="Calibri" panose="020F0502020204030204" pitchFamily="34" charset="0"/>
                        <a:ea typeface="Times New Roman"/>
                        <a:cs typeface="Times New Roman"/>
                      </a:endParaRPr>
                    </a:p>
                  </a:txBody>
                  <a:tcPr marL="76155" marR="76155" marT="0" marB="0"/>
                </a:tc>
              </a:tr>
              <a:tr h="360040">
                <a:tc>
                  <a:txBody>
                    <a:bodyPr/>
                    <a:lstStyle/>
                    <a:p>
                      <a:pPr>
                        <a:spcAft>
                          <a:spcPts val="0"/>
                        </a:spcAft>
                      </a:pPr>
                      <a:r>
                        <a:rPr lang="nb-NO" sz="1100" dirty="0">
                          <a:solidFill>
                            <a:schemeClr val="accent2">
                              <a:lumMod val="75000"/>
                            </a:schemeClr>
                          </a:solidFill>
                          <a:effectLst/>
                        </a:rPr>
                        <a:t>Per Løvaas</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anleggsrådgiver langrenn</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byggekomite</a:t>
                      </a:r>
                      <a:endParaRPr lang="nb-NO" sz="1100" dirty="0">
                        <a:solidFill>
                          <a:schemeClr val="accent2">
                            <a:lumMod val="75000"/>
                          </a:schemeClr>
                        </a:solidFill>
                        <a:effectLst/>
                        <a:latin typeface="Georgia"/>
                        <a:ea typeface="Times New Roman"/>
                        <a:cs typeface="Times New Roman"/>
                      </a:endParaRPr>
                    </a:p>
                  </a:txBody>
                  <a:tcPr marL="76155" marR="76155" marT="0" marB="0"/>
                </a:tc>
              </a:tr>
              <a:tr h="324035">
                <a:tc>
                  <a:txBody>
                    <a:bodyPr/>
                    <a:lstStyle/>
                    <a:p>
                      <a:pPr>
                        <a:spcAft>
                          <a:spcPts val="0"/>
                        </a:spcAft>
                      </a:pPr>
                      <a:r>
                        <a:rPr lang="nb-NO" sz="1200" dirty="0">
                          <a:effectLst/>
                        </a:rPr>
                        <a:t>Thomas Ekrem</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smtClean="0">
                          <a:effectLst/>
                        </a:rPr>
                        <a:t>Team Trøndelag/</a:t>
                      </a:r>
                      <a:r>
                        <a:rPr lang="nb-NO" sz="1200" baseline="0" dirty="0" smtClean="0">
                          <a:effectLst/>
                        </a:rPr>
                        <a:t> </a:t>
                      </a:r>
                      <a:r>
                        <a:rPr lang="nb-NO" sz="1200" dirty="0" smtClean="0">
                          <a:effectLst/>
                        </a:rPr>
                        <a:t>langrennskomiteen </a:t>
                      </a:r>
                      <a:r>
                        <a:rPr lang="nb-NO" sz="1200" dirty="0">
                          <a:effectLst/>
                        </a:rPr>
                        <a:t>ST Skikrets</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a:effectLst/>
                        </a:rPr>
                        <a:t>byggekomite</a:t>
                      </a:r>
                      <a:endParaRPr lang="nb-NO" sz="1100" dirty="0">
                        <a:effectLst/>
                        <a:latin typeface="Georgia"/>
                        <a:ea typeface="Times New Roman"/>
                        <a:cs typeface="Times New Roman"/>
                      </a:endParaRPr>
                    </a:p>
                  </a:txBody>
                  <a:tcPr marL="76155" marR="76155" marT="0" marB="0"/>
                </a:tc>
              </a:tr>
              <a:tr h="360038">
                <a:tc>
                  <a:txBody>
                    <a:bodyPr/>
                    <a:lstStyle/>
                    <a:p>
                      <a:pPr>
                        <a:spcAft>
                          <a:spcPts val="0"/>
                        </a:spcAft>
                      </a:pPr>
                      <a:r>
                        <a:rPr lang="nb-NO" sz="1100" dirty="0">
                          <a:solidFill>
                            <a:schemeClr val="accent2">
                              <a:lumMod val="75000"/>
                            </a:schemeClr>
                          </a:solidFill>
                          <a:effectLst/>
                        </a:rPr>
                        <a:t>Kjell Ove Oftedal</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Sør-Trøndelag skiskytterkrets</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media</a:t>
                      </a:r>
                      <a:endParaRPr lang="nb-NO" sz="1100" dirty="0">
                        <a:solidFill>
                          <a:schemeClr val="accent2">
                            <a:lumMod val="75000"/>
                          </a:schemeClr>
                        </a:solidFill>
                        <a:effectLst/>
                        <a:latin typeface="Georgia"/>
                        <a:ea typeface="Times New Roman"/>
                        <a:cs typeface="Times New Roman"/>
                      </a:endParaRPr>
                    </a:p>
                  </a:txBody>
                  <a:tcPr marL="76155" marR="76155" marT="0" marB="0"/>
                </a:tc>
              </a:tr>
              <a:tr h="324033">
                <a:tc>
                  <a:txBody>
                    <a:bodyPr/>
                    <a:lstStyle/>
                    <a:p>
                      <a:pPr>
                        <a:spcAft>
                          <a:spcPts val="0"/>
                        </a:spcAft>
                      </a:pPr>
                      <a:r>
                        <a:rPr lang="nb-NO" sz="1200" dirty="0">
                          <a:effectLst/>
                        </a:rPr>
                        <a:t>Roar Wærnes</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smtClean="0">
                          <a:effectLst/>
                        </a:rPr>
                        <a:t>Sportslig leder Sør-Trøndelag skiskytterkrets</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smtClean="0">
                          <a:effectLst/>
                        </a:rPr>
                        <a:t>Økonomi</a:t>
                      </a:r>
                      <a:endParaRPr lang="nb-NO" sz="1100" dirty="0">
                        <a:effectLst/>
                        <a:latin typeface="Georgia"/>
                        <a:ea typeface="Times New Roman"/>
                        <a:cs typeface="Times New Roman"/>
                      </a:endParaRPr>
                    </a:p>
                  </a:txBody>
                  <a:tcPr marL="76155" marR="76155" marT="0" marB="0"/>
                </a:tc>
              </a:tr>
              <a:tr h="360040">
                <a:tc>
                  <a:txBody>
                    <a:bodyPr/>
                    <a:lstStyle/>
                    <a:p>
                      <a:pPr>
                        <a:spcAft>
                          <a:spcPts val="0"/>
                        </a:spcAft>
                      </a:pPr>
                      <a:r>
                        <a:rPr lang="nb-NO" sz="1100" dirty="0">
                          <a:solidFill>
                            <a:schemeClr val="accent2">
                              <a:lumMod val="75000"/>
                            </a:schemeClr>
                          </a:solidFill>
                          <a:effectLst/>
                        </a:rPr>
                        <a:t>Kjell Ivar Aune</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rådgivende ingeniør, spillemiddelsøknader og teknisk plan </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a:solidFill>
                            <a:schemeClr val="accent2">
                              <a:lumMod val="75000"/>
                            </a:schemeClr>
                          </a:solidFill>
                          <a:effectLst/>
                        </a:rPr>
                        <a:t>Økonomi, byggekomite</a:t>
                      </a:r>
                      <a:endParaRPr lang="nb-NO" sz="1100" dirty="0">
                        <a:solidFill>
                          <a:schemeClr val="accent2">
                            <a:lumMod val="75000"/>
                          </a:schemeClr>
                        </a:solidFill>
                        <a:effectLst/>
                        <a:latin typeface="Georgia"/>
                        <a:ea typeface="Times New Roman"/>
                        <a:cs typeface="Times New Roman"/>
                      </a:endParaRPr>
                    </a:p>
                  </a:txBody>
                  <a:tcPr marL="76155" marR="76155" marT="0" marB="0"/>
                </a:tc>
              </a:tr>
              <a:tr h="312788">
                <a:tc>
                  <a:txBody>
                    <a:bodyPr/>
                    <a:lstStyle/>
                    <a:p>
                      <a:pPr>
                        <a:spcAft>
                          <a:spcPts val="0"/>
                        </a:spcAft>
                      </a:pPr>
                      <a:r>
                        <a:rPr lang="nb-NO" sz="1200" dirty="0">
                          <a:effectLst/>
                        </a:rPr>
                        <a:t>Øyvind Skaanes</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a:effectLst/>
                        </a:rPr>
                        <a:t>trener kretslag/ lærer Heimdal </a:t>
                      </a:r>
                      <a:r>
                        <a:rPr lang="nb-NO" sz="1200" dirty="0" err="1">
                          <a:effectLst/>
                        </a:rPr>
                        <a:t>vg</a:t>
                      </a:r>
                      <a:r>
                        <a:rPr lang="nb-NO" sz="1200" dirty="0">
                          <a:effectLst/>
                        </a:rPr>
                        <a:t>. skole</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a:effectLst/>
                        </a:rPr>
                        <a:t>media</a:t>
                      </a:r>
                      <a:endParaRPr lang="nb-NO" sz="1100" dirty="0">
                        <a:effectLst/>
                        <a:latin typeface="Georgia"/>
                        <a:ea typeface="Times New Roman"/>
                        <a:cs typeface="Times New Roman"/>
                      </a:endParaRPr>
                    </a:p>
                  </a:txBody>
                  <a:tcPr marL="76155" marR="76155" marT="0" marB="0"/>
                </a:tc>
              </a:tr>
              <a:tr h="335290">
                <a:tc>
                  <a:txBody>
                    <a:bodyPr/>
                    <a:lstStyle/>
                    <a:p>
                      <a:pPr>
                        <a:spcAft>
                          <a:spcPts val="0"/>
                        </a:spcAft>
                      </a:pPr>
                      <a:r>
                        <a:rPr lang="nb-NO" sz="1100" dirty="0" smtClean="0">
                          <a:solidFill>
                            <a:schemeClr val="accent2">
                              <a:lumMod val="75000"/>
                            </a:schemeClr>
                          </a:solidFill>
                          <a:effectLst/>
                        </a:rPr>
                        <a:t>Wenche Brenne Drøyvold</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smtClean="0">
                          <a:solidFill>
                            <a:schemeClr val="accent2">
                              <a:lumMod val="75000"/>
                            </a:schemeClr>
                          </a:solidFill>
                          <a:effectLst/>
                        </a:rPr>
                        <a:t>Byåsen</a:t>
                      </a:r>
                      <a:r>
                        <a:rPr lang="nb-NO" sz="1100" baseline="0" dirty="0" smtClean="0">
                          <a:solidFill>
                            <a:schemeClr val="accent2">
                              <a:lumMod val="75000"/>
                            </a:schemeClr>
                          </a:solidFill>
                          <a:effectLst/>
                        </a:rPr>
                        <a:t> Idrettslag/ folkehelse</a:t>
                      </a:r>
                      <a:endParaRPr lang="nb-NO" sz="1200" dirty="0">
                        <a:solidFill>
                          <a:schemeClr val="accent2">
                            <a:lumMod val="75000"/>
                          </a:schemeClr>
                        </a:solidFill>
                        <a:effectLst/>
                        <a:latin typeface="Georgia"/>
                        <a:ea typeface="Times New Roman"/>
                        <a:cs typeface="Times New Roman"/>
                      </a:endParaRPr>
                    </a:p>
                  </a:txBody>
                  <a:tcPr marL="76155" marR="76155" marT="0" marB="0"/>
                </a:tc>
                <a:tc>
                  <a:txBody>
                    <a:bodyPr/>
                    <a:lstStyle/>
                    <a:p>
                      <a:pPr>
                        <a:spcAft>
                          <a:spcPts val="0"/>
                        </a:spcAft>
                      </a:pPr>
                      <a:r>
                        <a:rPr lang="nb-NO" sz="1100" dirty="0" smtClean="0">
                          <a:solidFill>
                            <a:schemeClr val="accent2">
                              <a:lumMod val="75000"/>
                            </a:schemeClr>
                          </a:solidFill>
                          <a:effectLst/>
                        </a:rPr>
                        <a:t>media</a:t>
                      </a:r>
                      <a:endParaRPr lang="nb-NO" sz="1100" dirty="0">
                        <a:solidFill>
                          <a:schemeClr val="accent2">
                            <a:lumMod val="75000"/>
                          </a:schemeClr>
                        </a:solidFill>
                        <a:effectLst/>
                        <a:latin typeface="Georgia"/>
                        <a:ea typeface="Times New Roman"/>
                        <a:cs typeface="Times New Roman"/>
                      </a:endParaRPr>
                    </a:p>
                  </a:txBody>
                  <a:tcPr marL="76155" marR="76155" marT="0" marB="0"/>
                </a:tc>
              </a:tr>
              <a:tr h="252029">
                <a:tc>
                  <a:txBody>
                    <a:bodyPr/>
                    <a:lstStyle/>
                    <a:p>
                      <a:pPr>
                        <a:spcAft>
                          <a:spcPts val="0"/>
                        </a:spcAft>
                      </a:pPr>
                      <a:r>
                        <a:rPr lang="nb-NO" sz="1200" dirty="0">
                          <a:effectLst/>
                        </a:rPr>
                        <a:t>Øyvind Sandbakk</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200" dirty="0">
                          <a:effectLst/>
                        </a:rPr>
                        <a:t>Olympiatoppen Midt-Norge</a:t>
                      </a:r>
                      <a:endParaRPr lang="nb-NO" sz="1200" dirty="0">
                        <a:effectLst/>
                        <a:latin typeface="Georgia"/>
                        <a:ea typeface="Times New Roman"/>
                        <a:cs typeface="Times New Roman"/>
                      </a:endParaRPr>
                    </a:p>
                  </a:txBody>
                  <a:tcPr marL="76155" marR="76155" marT="0" marB="0"/>
                </a:tc>
                <a:tc>
                  <a:txBody>
                    <a:bodyPr/>
                    <a:lstStyle/>
                    <a:p>
                      <a:pPr>
                        <a:spcAft>
                          <a:spcPts val="0"/>
                        </a:spcAft>
                      </a:pPr>
                      <a:r>
                        <a:rPr lang="nb-NO" sz="1100" dirty="0">
                          <a:effectLst/>
                        </a:rPr>
                        <a:t>media</a:t>
                      </a:r>
                      <a:endParaRPr lang="nb-NO" sz="1100" dirty="0">
                        <a:effectLst/>
                        <a:latin typeface="Georgia"/>
                        <a:ea typeface="Times New Roman"/>
                        <a:cs typeface="Times New Roman"/>
                      </a:endParaRPr>
                    </a:p>
                  </a:txBody>
                  <a:tcPr marL="76155" marR="76155" marT="0" marB="0"/>
                </a:tc>
              </a:tr>
            </a:tbl>
          </a:graphicData>
        </a:graphic>
      </p:graphicFrame>
      <p:sp>
        <p:nvSpPr>
          <p:cNvPr id="4" name="Slide Number Placeholder 3"/>
          <p:cNvSpPr>
            <a:spLocks noGrp="1"/>
          </p:cNvSpPr>
          <p:nvPr>
            <p:ph type="sldNum" sz="quarter" idx="12"/>
          </p:nvPr>
        </p:nvSpPr>
        <p:spPr/>
        <p:txBody>
          <a:bodyPr/>
          <a:lstStyle/>
          <a:p>
            <a:pPr>
              <a:defRPr/>
            </a:pPr>
            <a:fld id="{17C73E90-C7D9-4E0D-B2C2-D1252C4ACC54}" type="slidenum">
              <a:rPr lang="nb-NO" smtClean="0"/>
              <a:pPr>
                <a:defRPr/>
              </a:pPr>
              <a:t>34</a:t>
            </a:fld>
            <a:endParaRPr lang="nb-NO"/>
          </a:p>
        </p:txBody>
      </p:sp>
      <p:sp>
        <p:nvSpPr>
          <p:cNvPr id="6" name="Rectangle 3"/>
          <p:cNvSpPr txBox="1">
            <a:spLocks/>
          </p:cNvSpPr>
          <p:nvPr/>
        </p:nvSpPr>
        <p:spPr bwMode="auto">
          <a:xfrm>
            <a:off x="1828800" y="6101677"/>
            <a:ext cx="7135688" cy="333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spcBef>
                <a:spcPct val="50000"/>
              </a:spcBef>
              <a:buFont typeface="Arial" charset="0"/>
              <a:buNone/>
            </a:pPr>
            <a:r>
              <a:rPr lang="nb-NO" sz="1800" b="1" dirty="0" smtClean="0">
                <a:solidFill>
                  <a:srgbClr val="85878A"/>
                </a:solidFill>
              </a:rPr>
              <a:t>Takk for oppmerksomheten! </a:t>
            </a:r>
          </a:p>
        </p:txBody>
      </p:sp>
    </p:spTree>
    <p:extLst>
      <p:ext uri="{BB962C8B-B14F-4D97-AF65-F5344CB8AC3E}">
        <p14:creationId xmlns:p14="http://schemas.microsoft.com/office/powerpoint/2010/main" val="2427188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Skikretsens handlingsplan 2011-2015 </a:t>
            </a:r>
            <a:br>
              <a:rPr lang="nb-NO" dirty="0" smtClean="0"/>
            </a:br>
            <a:r>
              <a:rPr lang="nb-NO" dirty="0" smtClean="0"/>
              <a:t>Anlegg</a:t>
            </a:r>
          </a:p>
        </p:txBody>
      </p:sp>
      <p:sp>
        <p:nvSpPr>
          <p:cNvPr id="4099" name="Rectangle 3"/>
          <p:cNvSpPr>
            <a:spLocks noGrp="1"/>
          </p:cNvSpPr>
          <p:nvPr>
            <p:ph type="body" idx="1"/>
          </p:nvPr>
        </p:nvSpPr>
        <p:spPr>
          <a:xfrm>
            <a:off x="1828800" y="2276872"/>
            <a:ext cx="6858000" cy="3268960"/>
          </a:xfrm>
        </p:spPr>
        <p:txBody>
          <a:bodyPr/>
          <a:lstStyle/>
          <a:p>
            <a:pPr marL="457200" indent="-457200">
              <a:buFont typeface="+mj-lt"/>
              <a:buAutoNum type="arabicPeriod"/>
            </a:pPr>
            <a:r>
              <a:rPr lang="nb-NO" sz="2000" b="1" dirty="0" smtClean="0">
                <a:solidFill>
                  <a:srgbClr val="85878A"/>
                </a:solidFill>
              </a:rPr>
              <a:t>Sør-Trøndelag </a:t>
            </a:r>
            <a:r>
              <a:rPr lang="nb-NO" sz="2000" b="1" dirty="0">
                <a:solidFill>
                  <a:srgbClr val="85878A"/>
                </a:solidFill>
              </a:rPr>
              <a:t>Skikrets skal øke skiidrettens tilgang til gode snøsikre anlegg </a:t>
            </a:r>
            <a:r>
              <a:rPr lang="nb-NO" sz="2000" b="1" dirty="0" smtClean="0">
                <a:solidFill>
                  <a:srgbClr val="85878A"/>
                </a:solidFill>
              </a:rPr>
              <a:t>tilrettelagt </a:t>
            </a:r>
            <a:r>
              <a:rPr lang="nb-NO" sz="2000" b="1" dirty="0">
                <a:solidFill>
                  <a:srgbClr val="85878A"/>
                </a:solidFill>
              </a:rPr>
              <a:t>for helårsaktivitet på alle nivå. </a:t>
            </a:r>
            <a:r>
              <a:rPr lang="nb-NO" sz="2000" b="1" dirty="0" smtClean="0">
                <a:solidFill>
                  <a:srgbClr val="85878A"/>
                </a:solidFill>
              </a:rPr>
              <a:t/>
            </a:r>
            <a:br>
              <a:rPr lang="nb-NO" sz="2000" b="1" dirty="0" smtClean="0">
                <a:solidFill>
                  <a:srgbClr val="85878A"/>
                </a:solidFill>
              </a:rPr>
            </a:br>
            <a:endParaRPr lang="nb-NO" sz="2000" dirty="0">
              <a:solidFill>
                <a:srgbClr val="85878A"/>
              </a:solidFill>
            </a:endParaRPr>
          </a:p>
          <a:p>
            <a:pPr marL="0" indent="0">
              <a:buNone/>
            </a:pPr>
            <a:r>
              <a:rPr lang="nb-NO" sz="1800" dirty="0">
                <a:solidFill>
                  <a:srgbClr val="85878A"/>
                </a:solidFill>
              </a:rPr>
              <a:t>Tiltak: </a:t>
            </a:r>
          </a:p>
          <a:p>
            <a:r>
              <a:rPr lang="nb-NO" sz="1800" dirty="0">
                <a:solidFill>
                  <a:srgbClr val="85878A"/>
                </a:solidFill>
              </a:rPr>
              <a:t>STS skal </a:t>
            </a:r>
            <a:r>
              <a:rPr lang="nb-NO" sz="1800" dirty="0" smtClean="0">
                <a:solidFill>
                  <a:srgbClr val="85878A"/>
                </a:solidFill>
              </a:rPr>
              <a:t>bistå til å sikre </a:t>
            </a:r>
            <a:r>
              <a:rPr lang="nb-NO" sz="1800" b="1" dirty="0">
                <a:solidFill>
                  <a:srgbClr val="85878A"/>
                </a:solidFill>
              </a:rPr>
              <a:t>arealer for utvikling av skianlegg </a:t>
            </a:r>
            <a:r>
              <a:rPr lang="nb-NO" sz="1800" dirty="0">
                <a:solidFill>
                  <a:srgbClr val="85878A"/>
                </a:solidFill>
              </a:rPr>
              <a:t>for alle grener gjennom skikretsens </a:t>
            </a:r>
            <a:r>
              <a:rPr lang="nb-NO" sz="1800" dirty="0" smtClean="0">
                <a:solidFill>
                  <a:srgbClr val="85878A"/>
                </a:solidFill>
              </a:rPr>
              <a:t>anleggsplan. </a:t>
            </a:r>
            <a:endParaRPr lang="nb-NO" sz="18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4</a:t>
            </a:fld>
            <a:endParaRPr lang="nb-NO"/>
          </a:p>
        </p:txBody>
      </p:sp>
      <p:grpSp>
        <p:nvGrpSpPr>
          <p:cNvPr id="16" name="Group 11"/>
          <p:cNvGrpSpPr>
            <a:grpSpLocks/>
          </p:cNvGrpSpPr>
          <p:nvPr/>
        </p:nvGrpSpPr>
        <p:grpSpPr bwMode="auto">
          <a:xfrm>
            <a:off x="-1" y="5301208"/>
            <a:ext cx="9140337" cy="1200522"/>
            <a:chOff x="703" y="2024"/>
            <a:chExt cx="3685" cy="484"/>
          </a:xfrm>
        </p:grpSpPr>
        <p:pic>
          <p:nvPicPr>
            <p:cNvPr id="17" name="Picture 5" descr="Bymark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2024"/>
              <a:ext cx="639" cy="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kiutøve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024"/>
              <a:ext cx="164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kiutøve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24"/>
              <a:ext cx="476" cy="4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nøprod_Granåsen2003-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024"/>
              <a:ext cx="816" cy="4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0562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Skikretsens handlingsplan 2011-2015 </a:t>
            </a:r>
            <a:br>
              <a:rPr lang="nb-NO" dirty="0" smtClean="0"/>
            </a:br>
            <a:r>
              <a:rPr lang="nb-NO" dirty="0" smtClean="0"/>
              <a:t>Anlegg</a:t>
            </a:r>
          </a:p>
        </p:txBody>
      </p:sp>
      <p:sp>
        <p:nvSpPr>
          <p:cNvPr id="4099" name="Rectangle 3"/>
          <p:cNvSpPr>
            <a:spLocks noGrp="1"/>
          </p:cNvSpPr>
          <p:nvPr>
            <p:ph type="body" idx="1"/>
          </p:nvPr>
        </p:nvSpPr>
        <p:spPr>
          <a:xfrm>
            <a:off x="1863147" y="1916833"/>
            <a:ext cx="6858000" cy="3528392"/>
          </a:xfrm>
        </p:spPr>
        <p:txBody>
          <a:bodyPr/>
          <a:lstStyle/>
          <a:p>
            <a:pPr marL="0" indent="0">
              <a:buNone/>
            </a:pPr>
            <a:r>
              <a:rPr lang="nb-NO" sz="2000" b="1" dirty="0" smtClean="0">
                <a:solidFill>
                  <a:srgbClr val="85878A"/>
                </a:solidFill>
              </a:rPr>
              <a:t>2. STS </a:t>
            </a:r>
            <a:r>
              <a:rPr lang="nb-NO" sz="2000" b="1" dirty="0">
                <a:solidFill>
                  <a:srgbClr val="85878A"/>
                </a:solidFill>
              </a:rPr>
              <a:t>skal arbeide for å øke den offentlige innsatsen knyttet til eierskap og /eller drift av skianlegg </a:t>
            </a:r>
            <a:endParaRPr lang="nb-NO" sz="2000" dirty="0">
              <a:solidFill>
                <a:srgbClr val="85878A"/>
              </a:solidFill>
            </a:endParaRPr>
          </a:p>
          <a:p>
            <a:pPr marL="0" indent="0">
              <a:buNone/>
            </a:pPr>
            <a:endParaRPr lang="nb-NO" dirty="0" smtClean="0">
              <a:solidFill>
                <a:srgbClr val="85878A"/>
              </a:solidFill>
            </a:endParaRPr>
          </a:p>
          <a:p>
            <a:pPr marL="0" indent="0">
              <a:buNone/>
            </a:pPr>
            <a:r>
              <a:rPr lang="nb-NO" sz="1800" dirty="0" smtClean="0">
                <a:solidFill>
                  <a:srgbClr val="85878A"/>
                </a:solidFill>
              </a:rPr>
              <a:t>Tiltak</a:t>
            </a:r>
            <a:r>
              <a:rPr lang="nb-NO" sz="1800" dirty="0">
                <a:solidFill>
                  <a:srgbClr val="85878A"/>
                </a:solidFill>
              </a:rPr>
              <a:t>: </a:t>
            </a:r>
          </a:p>
          <a:p>
            <a:r>
              <a:rPr lang="nb-NO" sz="1800" dirty="0">
                <a:solidFill>
                  <a:srgbClr val="85878A"/>
                </a:solidFill>
              </a:rPr>
              <a:t>Være </a:t>
            </a:r>
            <a:r>
              <a:rPr lang="nb-NO" sz="1800" b="1" dirty="0">
                <a:solidFill>
                  <a:srgbClr val="85878A"/>
                </a:solidFill>
              </a:rPr>
              <a:t>pådriver for at skiidrettens interesser er ivaretatt i kommunal planlegging</a:t>
            </a:r>
            <a:r>
              <a:rPr lang="nb-NO" sz="1800" dirty="0">
                <a:solidFill>
                  <a:srgbClr val="85878A"/>
                </a:solidFill>
              </a:rPr>
              <a:t> gjennom lokal politisk påvirkning og representasjon i idrettsrådene</a:t>
            </a:r>
            <a:r>
              <a:rPr lang="nb-NO" sz="1800" dirty="0" smtClean="0">
                <a:solidFill>
                  <a:srgbClr val="85878A"/>
                </a:solidFill>
              </a:rPr>
              <a:t>.</a:t>
            </a:r>
            <a:br>
              <a:rPr lang="nb-NO" sz="1800" dirty="0" smtClean="0">
                <a:solidFill>
                  <a:srgbClr val="85878A"/>
                </a:solidFill>
              </a:rPr>
            </a:br>
            <a:r>
              <a:rPr lang="nb-NO" sz="1800" dirty="0" smtClean="0">
                <a:solidFill>
                  <a:srgbClr val="85878A"/>
                </a:solidFill>
              </a:rPr>
              <a:t> </a:t>
            </a:r>
            <a:endParaRPr lang="nb-NO" sz="1800" dirty="0">
              <a:solidFill>
                <a:srgbClr val="85878A"/>
              </a:solidFill>
            </a:endParaRPr>
          </a:p>
          <a:p>
            <a:r>
              <a:rPr lang="nb-NO" sz="1800" dirty="0">
                <a:solidFill>
                  <a:srgbClr val="85878A"/>
                </a:solidFill>
              </a:rPr>
              <a:t>Skal sørge for å </a:t>
            </a:r>
            <a:r>
              <a:rPr lang="nb-NO" sz="1800" b="1" dirty="0">
                <a:solidFill>
                  <a:srgbClr val="85878A"/>
                </a:solidFill>
              </a:rPr>
              <a:t>få innpass og delta i kommunale og </a:t>
            </a:r>
            <a:r>
              <a:rPr lang="nb-NO" sz="1800" b="1" dirty="0" smtClean="0">
                <a:solidFill>
                  <a:srgbClr val="85878A"/>
                </a:solidFill>
              </a:rPr>
              <a:t>fylkeskommunale fora</a:t>
            </a:r>
            <a:r>
              <a:rPr lang="nb-NO" sz="1800" dirty="0">
                <a:solidFill>
                  <a:srgbClr val="85878A"/>
                </a:solidFill>
              </a:rPr>
              <a:t>, samt i kultur- og </a:t>
            </a:r>
            <a:r>
              <a:rPr lang="nb-NO" sz="1800" dirty="0" smtClean="0">
                <a:solidFill>
                  <a:srgbClr val="85878A"/>
                </a:solidFill>
              </a:rPr>
              <a:t>idrettskomiteer</a:t>
            </a:r>
          </a:p>
          <a:p>
            <a:pPr eaLnBrk="1" hangingPunct="1">
              <a:spcBef>
                <a:spcPct val="50000"/>
              </a:spcBef>
            </a:pPr>
            <a:endParaRPr lang="nb-NO" sz="20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5</a:t>
            </a:fld>
            <a:endParaRPr lang="nb-NO"/>
          </a:p>
        </p:txBody>
      </p:sp>
      <p:grpSp>
        <p:nvGrpSpPr>
          <p:cNvPr id="6" name="Group 11"/>
          <p:cNvGrpSpPr>
            <a:grpSpLocks/>
          </p:cNvGrpSpPr>
          <p:nvPr/>
        </p:nvGrpSpPr>
        <p:grpSpPr bwMode="auto">
          <a:xfrm>
            <a:off x="-1" y="5301208"/>
            <a:ext cx="9140337" cy="1200522"/>
            <a:chOff x="703" y="2024"/>
            <a:chExt cx="3685" cy="484"/>
          </a:xfrm>
        </p:grpSpPr>
        <p:pic>
          <p:nvPicPr>
            <p:cNvPr id="7" name="Picture 5" descr="Bymark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2024"/>
              <a:ext cx="639" cy="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kiutøve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024"/>
              <a:ext cx="164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iutøve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24"/>
              <a:ext cx="476" cy="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nøprod_Granåsen2003-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024"/>
              <a:ext cx="816" cy="4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493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Skikretsens handlingsplan 2011-2015 </a:t>
            </a:r>
            <a:br>
              <a:rPr lang="nb-NO" dirty="0" smtClean="0"/>
            </a:br>
            <a:r>
              <a:rPr lang="nb-NO" dirty="0" smtClean="0"/>
              <a:t>Anlegg</a:t>
            </a:r>
          </a:p>
        </p:txBody>
      </p:sp>
      <p:sp>
        <p:nvSpPr>
          <p:cNvPr id="4099" name="Rectangle 3"/>
          <p:cNvSpPr>
            <a:spLocks noGrp="1"/>
          </p:cNvSpPr>
          <p:nvPr>
            <p:ph type="body" idx="1"/>
          </p:nvPr>
        </p:nvSpPr>
        <p:spPr>
          <a:xfrm>
            <a:off x="1844479" y="1429670"/>
            <a:ext cx="6858000" cy="5069159"/>
          </a:xfrm>
        </p:spPr>
        <p:txBody>
          <a:bodyPr/>
          <a:lstStyle/>
          <a:p>
            <a:pPr marL="0" indent="0">
              <a:buNone/>
            </a:pPr>
            <a:r>
              <a:rPr lang="nb-NO" sz="2000" b="1" dirty="0" smtClean="0">
                <a:solidFill>
                  <a:srgbClr val="85878A"/>
                </a:solidFill>
              </a:rPr>
              <a:t>3</a:t>
            </a:r>
            <a:r>
              <a:rPr lang="nb-NO" sz="2000" b="1" dirty="0">
                <a:solidFill>
                  <a:srgbClr val="85878A"/>
                </a:solidFill>
              </a:rPr>
              <a:t>.  </a:t>
            </a:r>
            <a:r>
              <a:rPr lang="nb-NO" sz="2000" b="1" dirty="0" smtClean="0">
                <a:solidFill>
                  <a:srgbClr val="85878A"/>
                </a:solidFill>
              </a:rPr>
              <a:t>Arbeide </a:t>
            </a:r>
            <a:r>
              <a:rPr lang="nb-NO" sz="2000" b="1" dirty="0">
                <a:solidFill>
                  <a:srgbClr val="85878A"/>
                </a:solidFill>
              </a:rPr>
              <a:t>for at innretningen på spillemiddelordningen til enhver tid ivaretar skiidrettens behov, samt at skiidrettens andel av spillemidlene står i forhold til aktiviteten </a:t>
            </a:r>
            <a:endParaRPr lang="nb-NO" sz="2000" dirty="0">
              <a:solidFill>
                <a:srgbClr val="85878A"/>
              </a:solidFill>
            </a:endParaRPr>
          </a:p>
          <a:p>
            <a:pPr marL="0" indent="0">
              <a:buNone/>
            </a:pPr>
            <a:endParaRPr lang="nb-NO" dirty="0" smtClean="0">
              <a:solidFill>
                <a:srgbClr val="85878A"/>
              </a:solidFill>
            </a:endParaRPr>
          </a:p>
          <a:p>
            <a:pPr marL="0" indent="0">
              <a:buNone/>
            </a:pPr>
            <a:r>
              <a:rPr lang="nb-NO" sz="1800" dirty="0" smtClean="0">
                <a:solidFill>
                  <a:srgbClr val="85878A"/>
                </a:solidFill>
              </a:rPr>
              <a:t>Tiltak</a:t>
            </a:r>
            <a:r>
              <a:rPr lang="nb-NO" sz="1800" dirty="0">
                <a:solidFill>
                  <a:srgbClr val="85878A"/>
                </a:solidFill>
              </a:rPr>
              <a:t>: </a:t>
            </a:r>
          </a:p>
          <a:p>
            <a:r>
              <a:rPr lang="nb-NO" sz="1800" dirty="0">
                <a:solidFill>
                  <a:srgbClr val="85878A"/>
                </a:solidFill>
              </a:rPr>
              <a:t>Arbeide for å sikre tilgangen til kommersielle anlegg for grenene alpint, freestyle og </a:t>
            </a:r>
            <a:r>
              <a:rPr lang="nb-NO" sz="1800" dirty="0" err="1">
                <a:solidFill>
                  <a:srgbClr val="85878A"/>
                </a:solidFill>
              </a:rPr>
              <a:t>telemark</a:t>
            </a:r>
            <a:r>
              <a:rPr lang="nb-NO" sz="1800" dirty="0">
                <a:solidFill>
                  <a:srgbClr val="85878A"/>
                </a:solidFill>
              </a:rPr>
              <a:t> </a:t>
            </a:r>
          </a:p>
          <a:p>
            <a:r>
              <a:rPr lang="nb-NO" sz="1800" dirty="0">
                <a:solidFill>
                  <a:srgbClr val="85878A"/>
                </a:solidFill>
              </a:rPr>
              <a:t>Arbeide for utvikling og tilrettelegging av anlegg med snø, plast og asfalt </a:t>
            </a:r>
          </a:p>
          <a:p>
            <a:r>
              <a:rPr lang="nb-NO" sz="1800" dirty="0">
                <a:solidFill>
                  <a:srgbClr val="85878A"/>
                </a:solidFill>
              </a:rPr>
              <a:t>Arbeide for at anlegg legges til rette for funksjonshemmede. </a:t>
            </a:r>
          </a:p>
          <a:p>
            <a:pPr marL="0" indent="0" eaLnBrk="1" hangingPunct="1">
              <a:spcBef>
                <a:spcPct val="50000"/>
              </a:spcBef>
              <a:buNone/>
            </a:pPr>
            <a:endParaRPr lang="nb-NO" sz="20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6</a:t>
            </a:fld>
            <a:endParaRPr lang="nb-NO"/>
          </a:p>
        </p:txBody>
      </p:sp>
      <p:grpSp>
        <p:nvGrpSpPr>
          <p:cNvPr id="6" name="Group 11"/>
          <p:cNvGrpSpPr>
            <a:grpSpLocks/>
          </p:cNvGrpSpPr>
          <p:nvPr/>
        </p:nvGrpSpPr>
        <p:grpSpPr bwMode="auto">
          <a:xfrm>
            <a:off x="-1" y="5301208"/>
            <a:ext cx="9140337" cy="1200522"/>
            <a:chOff x="703" y="2024"/>
            <a:chExt cx="3685" cy="484"/>
          </a:xfrm>
        </p:grpSpPr>
        <p:pic>
          <p:nvPicPr>
            <p:cNvPr id="7" name="Picture 5" descr="Bymark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2024"/>
              <a:ext cx="639" cy="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kiutøve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2024"/>
              <a:ext cx="1644"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iutøve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24"/>
              <a:ext cx="476" cy="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nøprod_Granåsen2003-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024"/>
              <a:ext cx="816" cy="4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6941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Skikretsens handlingsplan 2011-2015 </a:t>
            </a:r>
            <a:br>
              <a:rPr lang="nb-NO" dirty="0" smtClean="0"/>
            </a:br>
            <a:r>
              <a:rPr lang="nb-NO" dirty="0" smtClean="0"/>
              <a:t>Anlegg</a:t>
            </a:r>
          </a:p>
        </p:txBody>
      </p:sp>
      <p:sp>
        <p:nvSpPr>
          <p:cNvPr id="4099" name="Rectangle 3"/>
          <p:cNvSpPr>
            <a:spLocks noGrp="1"/>
          </p:cNvSpPr>
          <p:nvPr>
            <p:ph type="body" idx="1"/>
          </p:nvPr>
        </p:nvSpPr>
        <p:spPr>
          <a:xfrm>
            <a:off x="1828800" y="1484784"/>
            <a:ext cx="7063680" cy="5069159"/>
          </a:xfrm>
        </p:spPr>
        <p:txBody>
          <a:bodyPr/>
          <a:lstStyle/>
          <a:p>
            <a:pPr marL="0" indent="0">
              <a:buNone/>
            </a:pPr>
            <a:r>
              <a:rPr lang="nb-NO" sz="2000" b="1" dirty="0" smtClean="0">
                <a:solidFill>
                  <a:srgbClr val="85878A"/>
                </a:solidFill>
              </a:rPr>
              <a:t>Forts: </a:t>
            </a:r>
          </a:p>
          <a:p>
            <a:pPr marL="0" indent="0">
              <a:buNone/>
            </a:pPr>
            <a:r>
              <a:rPr lang="nb-NO" sz="2000" b="1" dirty="0" smtClean="0">
                <a:solidFill>
                  <a:srgbClr val="85878A"/>
                </a:solidFill>
              </a:rPr>
              <a:t>3</a:t>
            </a:r>
            <a:r>
              <a:rPr lang="nb-NO" sz="2000" b="1" dirty="0">
                <a:solidFill>
                  <a:srgbClr val="85878A"/>
                </a:solidFill>
              </a:rPr>
              <a:t>. </a:t>
            </a:r>
            <a:r>
              <a:rPr lang="nb-NO" sz="2000" b="1" dirty="0" smtClean="0">
                <a:solidFill>
                  <a:srgbClr val="85878A"/>
                </a:solidFill>
              </a:rPr>
              <a:t>.. at </a:t>
            </a:r>
            <a:r>
              <a:rPr lang="nb-NO" sz="2000" b="1" dirty="0">
                <a:solidFill>
                  <a:srgbClr val="85878A"/>
                </a:solidFill>
              </a:rPr>
              <a:t>innretningen på spillemiddelordningen til enhver tid ivaretar skiidrettens </a:t>
            </a:r>
            <a:r>
              <a:rPr lang="nb-NO" sz="2000" b="1" dirty="0" smtClean="0">
                <a:solidFill>
                  <a:srgbClr val="85878A"/>
                </a:solidFill>
              </a:rPr>
              <a:t>behov…</a:t>
            </a:r>
            <a:endParaRPr lang="nb-NO" sz="2000" dirty="0">
              <a:solidFill>
                <a:srgbClr val="85878A"/>
              </a:solidFill>
            </a:endParaRPr>
          </a:p>
          <a:p>
            <a:pPr marL="0" indent="0">
              <a:buNone/>
            </a:pPr>
            <a:endParaRPr lang="nb-NO" dirty="0" smtClean="0">
              <a:solidFill>
                <a:srgbClr val="85878A"/>
              </a:solidFill>
            </a:endParaRPr>
          </a:p>
          <a:p>
            <a:pPr marL="0" indent="0">
              <a:buNone/>
            </a:pPr>
            <a:r>
              <a:rPr lang="nb-NO" sz="1800" dirty="0" smtClean="0">
                <a:solidFill>
                  <a:srgbClr val="85878A"/>
                </a:solidFill>
              </a:rPr>
              <a:t>Tiltak</a:t>
            </a:r>
            <a:r>
              <a:rPr lang="nb-NO" sz="1800" dirty="0">
                <a:solidFill>
                  <a:srgbClr val="85878A"/>
                </a:solidFill>
              </a:rPr>
              <a:t>: </a:t>
            </a:r>
          </a:p>
          <a:p>
            <a:r>
              <a:rPr lang="nb-NO" sz="1800" dirty="0" smtClean="0">
                <a:solidFill>
                  <a:srgbClr val="85878A"/>
                </a:solidFill>
              </a:rPr>
              <a:t>Skal </a:t>
            </a:r>
            <a:r>
              <a:rPr lang="nb-NO" sz="1800" dirty="0">
                <a:solidFill>
                  <a:srgbClr val="85878A"/>
                </a:solidFill>
              </a:rPr>
              <a:t>prioritere arbeid med planlegging og opparbeiding av plastdekke i hoppbakker, rulleskiløyper i samarbeid med skiskytterkretsen, og samarbeid med NTNU/SINTEF vedr andre aktuelle </a:t>
            </a:r>
            <a:r>
              <a:rPr lang="nb-NO" sz="1800" b="1" dirty="0">
                <a:solidFill>
                  <a:srgbClr val="85878A"/>
                </a:solidFill>
              </a:rPr>
              <a:t>klimatiltak anlegg</a:t>
            </a:r>
            <a:r>
              <a:rPr lang="nb-NO" sz="1800" dirty="0">
                <a:solidFill>
                  <a:srgbClr val="85878A"/>
                </a:solidFill>
              </a:rPr>
              <a:t>. </a:t>
            </a:r>
          </a:p>
          <a:p>
            <a:r>
              <a:rPr lang="nb-NO" sz="1800" dirty="0">
                <a:solidFill>
                  <a:srgbClr val="85878A"/>
                </a:solidFill>
              </a:rPr>
              <a:t>Skal bistå klubber og lag i arbeid med </a:t>
            </a:r>
            <a:r>
              <a:rPr lang="nb-NO" sz="1800" b="1" dirty="0">
                <a:solidFill>
                  <a:srgbClr val="85878A"/>
                </a:solidFill>
              </a:rPr>
              <a:t>spillemiddel-søknader</a:t>
            </a:r>
            <a:r>
              <a:rPr lang="nb-NO" sz="1800" dirty="0">
                <a:solidFill>
                  <a:srgbClr val="85878A"/>
                </a:solidFill>
              </a:rPr>
              <a:t>. </a:t>
            </a:r>
          </a:p>
          <a:p>
            <a:r>
              <a:rPr lang="nb-NO" sz="1800" dirty="0">
                <a:solidFill>
                  <a:srgbClr val="85878A"/>
                </a:solidFill>
              </a:rPr>
              <a:t>Skal fortsette å være </a:t>
            </a:r>
            <a:r>
              <a:rPr lang="nb-NO" sz="1800" dirty="0" smtClean="0">
                <a:solidFill>
                  <a:srgbClr val="85878A"/>
                </a:solidFill>
              </a:rPr>
              <a:t>initiativtaker </a:t>
            </a:r>
            <a:r>
              <a:rPr lang="nb-NO" sz="1800" dirty="0">
                <a:solidFill>
                  <a:srgbClr val="85878A"/>
                </a:solidFill>
              </a:rPr>
              <a:t>til delseminarer </a:t>
            </a:r>
            <a:r>
              <a:rPr lang="nb-NO" sz="1800" dirty="0" smtClean="0">
                <a:solidFill>
                  <a:srgbClr val="85878A"/>
                </a:solidFill>
              </a:rPr>
              <a:t>og </a:t>
            </a:r>
            <a:r>
              <a:rPr lang="nb-NO" sz="1800" b="1" dirty="0">
                <a:solidFill>
                  <a:srgbClr val="85878A"/>
                </a:solidFill>
              </a:rPr>
              <a:t>samhandling med andre idrettsgrener </a:t>
            </a:r>
            <a:r>
              <a:rPr lang="nb-NO" sz="1800" dirty="0">
                <a:solidFill>
                  <a:srgbClr val="85878A"/>
                </a:solidFill>
              </a:rPr>
              <a:t>om videreutvikling av anlegg, samt fortsette med å </a:t>
            </a:r>
            <a:r>
              <a:rPr lang="nb-NO" sz="1800" dirty="0" smtClean="0">
                <a:solidFill>
                  <a:srgbClr val="85878A"/>
                </a:solidFill>
              </a:rPr>
              <a:t>innlemme kommune </a:t>
            </a:r>
            <a:r>
              <a:rPr lang="nb-NO" sz="1800" dirty="0">
                <a:solidFill>
                  <a:srgbClr val="85878A"/>
                </a:solidFill>
              </a:rPr>
              <a:t>/fylkeskommune i dette arbeidet. </a:t>
            </a:r>
          </a:p>
          <a:p>
            <a:r>
              <a:rPr lang="nb-NO" sz="1800" dirty="0">
                <a:solidFill>
                  <a:srgbClr val="85878A"/>
                </a:solidFill>
              </a:rPr>
              <a:t>Skal bistå klubber og lag med </a:t>
            </a:r>
            <a:r>
              <a:rPr lang="nb-NO" sz="1800" b="1" dirty="0">
                <a:solidFill>
                  <a:srgbClr val="85878A"/>
                </a:solidFill>
              </a:rPr>
              <a:t>formidling/ kontakt med aktuelle anleggsrådgivere</a:t>
            </a:r>
            <a:r>
              <a:rPr lang="nb-NO" sz="1800" dirty="0">
                <a:solidFill>
                  <a:srgbClr val="85878A"/>
                </a:solidFill>
              </a:rPr>
              <a:t>. </a:t>
            </a:r>
          </a:p>
          <a:p>
            <a:pPr marL="0" indent="0" eaLnBrk="1" hangingPunct="1">
              <a:spcBef>
                <a:spcPct val="50000"/>
              </a:spcBef>
              <a:buNone/>
            </a:pPr>
            <a:endParaRPr lang="nb-NO" sz="20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7</a:t>
            </a:fld>
            <a:endParaRPr lang="nb-NO"/>
          </a:p>
        </p:txBody>
      </p:sp>
    </p:spTree>
    <p:extLst>
      <p:ext uri="{BB962C8B-B14F-4D97-AF65-F5344CB8AC3E}">
        <p14:creationId xmlns:p14="http://schemas.microsoft.com/office/powerpoint/2010/main" val="96827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Skikretsens handlingsplan 2011-2015 </a:t>
            </a:r>
            <a:br>
              <a:rPr lang="nb-NO" dirty="0" smtClean="0"/>
            </a:br>
            <a:r>
              <a:rPr lang="nb-NO" dirty="0" smtClean="0"/>
              <a:t>Anlegg</a:t>
            </a:r>
          </a:p>
        </p:txBody>
      </p:sp>
      <p:sp>
        <p:nvSpPr>
          <p:cNvPr id="4099" name="Rectangle 3"/>
          <p:cNvSpPr>
            <a:spLocks noGrp="1"/>
          </p:cNvSpPr>
          <p:nvPr>
            <p:ph type="body" idx="1"/>
          </p:nvPr>
        </p:nvSpPr>
        <p:spPr>
          <a:xfrm>
            <a:off x="1828800" y="1484784"/>
            <a:ext cx="6858000" cy="5069159"/>
          </a:xfrm>
        </p:spPr>
        <p:txBody>
          <a:bodyPr/>
          <a:lstStyle/>
          <a:p>
            <a:pPr marL="0" indent="0">
              <a:buNone/>
            </a:pPr>
            <a:r>
              <a:rPr lang="nb-NO" sz="2000" b="1" dirty="0" smtClean="0">
                <a:solidFill>
                  <a:srgbClr val="85878A"/>
                </a:solidFill>
              </a:rPr>
              <a:t>4</a:t>
            </a:r>
            <a:r>
              <a:rPr lang="nb-NO" sz="2000" b="1" dirty="0">
                <a:solidFill>
                  <a:srgbClr val="85878A"/>
                </a:solidFill>
              </a:rPr>
              <a:t>. Skal sikre at utbygging og oppgradering av anlegg skal gjøres </a:t>
            </a:r>
            <a:r>
              <a:rPr lang="nb-NO" sz="2000" b="1" dirty="0" smtClean="0">
                <a:solidFill>
                  <a:srgbClr val="85878A"/>
                </a:solidFill>
              </a:rPr>
              <a:t>med en </a:t>
            </a:r>
            <a:r>
              <a:rPr lang="nb-NO" sz="2000" b="1" dirty="0">
                <a:solidFill>
                  <a:srgbClr val="85878A"/>
                </a:solidFill>
              </a:rPr>
              <a:t>tydelig miljøprofil </a:t>
            </a:r>
            <a:r>
              <a:rPr lang="nb-NO" sz="2000" b="1" dirty="0" smtClean="0">
                <a:solidFill>
                  <a:srgbClr val="85878A"/>
                </a:solidFill>
              </a:rPr>
              <a:t/>
            </a:r>
            <a:br>
              <a:rPr lang="nb-NO" sz="2000" b="1" dirty="0" smtClean="0">
                <a:solidFill>
                  <a:srgbClr val="85878A"/>
                </a:solidFill>
              </a:rPr>
            </a:br>
            <a:endParaRPr lang="nb-NO" sz="2000" dirty="0">
              <a:solidFill>
                <a:srgbClr val="85878A"/>
              </a:solidFill>
            </a:endParaRPr>
          </a:p>
          <a:p>
            <a:pPr marL="0" indent="0">
              <a:buNone/>
            </a:pPr>
            <a:r>
              <a:rPr lang="nb-NO" sz="1600" dirty="0">
                <a:solidFill>
                  <a:srgbClr val="85878A"/>
                </a:solidFill>
              </a:rPr>
              <a:t>Tiltak: </a:t>
            </a:r>
          </a:p>
          <a:p>
            <a:r>
              <a:rPr lang="nb-NO" sz="1600" dirty="0">
                <a:solidFill>
                  <a:srgbClr val="85878A"/>
                </a:solidFill>
              </a:rPr>
              <a:t>Arbeide for å legge til rette for </a:t>
            </a:r>
            <a:r>
              <a:rPr lang="nb-NO" sz="1600" b="1" dirty="0">
                <a:solidFill>
                  <a:srgbClr val="85878A"/>
                </a:solidFill>
              </a:rPr>
              <a:t>kompaktanlegg</a:t>
            </a:r>
            <a:r>
              <a:rPr lang="nb-NO" sz="1600" dirty="0">
                <a:solidFill>
                  <a:srgbClr val="85878A"/>
                </a:solidFill>
              </a:rPr>
              <a:t> i lokalmiljøet hvor barn og ungdom kan drive alle aktiviteter. </a:t>
            </a:r>
          </a:p>
          <a:p>
            <a:r>
              <a:rPr lang="nb-NO" sz="1600" dirty="0">
                <a:solidFill>
                  <a:srgbClr val="85878A"/>
                </a:solidFill>
              </a:rPr>
              <a:t>Arbeide for at </a:t>
            </a:r>
            <a:r>
              <a:rPr lang="nb-NO" sz="1600" b="1" dirty="0">
                <a:solidFill>
                  <a:srgbClr val="85878A"/>
                </a:solidFill>
              </a:rPr>
              <a:t>kommunene</a:t>
            </a:r>
            <a:r>
              <a:rPr lang="nb-NO" sz="1600" dirty="0">
                <a:solidFill>
                  <a:srgbClr val="85878A"/>
                </a:solidFill>
              </a:rPr>
              <a:t> tar et </a:t>
            </a:r>
            <a:r>
              <a:rPr lang="nb-NO" sz="1600" b="1" dirty="0">
                <a:solidFill>
                  <a:srgbClr val="85878A"/>
                </a:solidFill>
              </a:rPr>
              <a:t>større økonomisk ansvar </a:t>
            </a:r>
            <a:r>
              <a:rPr lang="nb-NO" sz="1600" dirty="0">
                <a:solidFill>
                  <a:srgbClr val="85878A"/>
                </a:solidFill>
              </a:rPr>
              <a:t>i utvikling, eierskap og drift av skianlegg </a:t>
            </a:r>
          </a:p>
          <a:p>
            <a:r>
              <a:rPr lang="nb-NO" sz="1600" dirty="0">
                <a:solidFill>
                  <a:srgbClr val="85878A"/>
                </a:solidFill>
              </a:rPr>
              <a:t>Legge til rette for </a:t>
            </a:r>
            <a:r>
              <a:rPr lang="nb-NO" sz="1600" b="1" dirty="0">
                <a:solidFill>
                  <a:srgbClr val="85878A"/>
                </a:solidFill>
              </a:rPr>
              <a:t>kompetanseoverføring</a:t>
            </a:r>
            <a:r>
              <a:rPr lang="nb-NO" sz="1600" dirty="0">
                <a:solidFill>
                  <a:srgbClr val="85878A"/>
                </a:solidFill>
              </a:rPr>
              <a:t> av </a:t>
            </a:r>
            <a:r>
              <a:rPr lang="nb-NO" sz="1600" b="1" dirty="0">
                <a:solidFill>
                  <a:srgbClr val="85878A"/>
                </a:solidFill>
              </a:rPr>
              <a:t>ny teknologi</a:t>
            </a:r>
            <a:r>
              <a:rPr lang="nb-NO" sz="1600" dirty="0">
                <a:solidFill>
                  <a:srgbClr val="85878A"/>
                </a:solidFill>
              </a:rPr>
              <a:t> mellom anleggseiere og anleggsutviklere. </a:t>
            </a:r>
          </a:p>
          <a:p>
            <a:r>
              <a:rPr lang="nb-NO" sz="1600" dirty="0">
                <a:solidFill>
                  <a:srgbClr val="85878A"/>
                </a:solidFill>
              </a:rPr>
              <a:t>Bistå anleggseier med gjennomføring av </a:t>
            </a:r>
            <a:r>
              <a:rPr lang="nb-NO" sz="1600" b="1" dirty="0">
                <a:solidFill>
                  <a:srgbClr val="85878A"/>
                </a:solidFill>
              </a:rPr>
              <a:t>statlig pålagte krav knyttet til miljøhensyn</a:t>
            </a:r>
            <a:r>
              <a:rPr lang="nb-NO" sz="1600" dirty="0">
                <a:solidFill>
                  <a:srgbClr val="85878A"/>
                </a:solidFill>
              </a:rPr>
              <a:t> ved bygging og rehabilitering av anlegg. </a:t>
            </a:r>
          </a:p>
          <a:p>
            <a:r>
              <a:rPr lang="nb-NO" sz="1600" dirty="0">
                <a:solidFill>
                  <a:srgbClr val="85878A"/>
                </a:solidFill>
              </a:rPr>
              <a:t>Skal sørge for å få innpass og delta i fylkeskommunale fora med ordførere, samt i kultur- og idrettskomiteen for å </a:t>
            </a:r>
            <a:r>
              <a:rPr lang="nb-NO" sz="1600" b="1" dirty="0">
                <a:solidFill>
                  <a:srgbClr val="85878A"/>
                </a:solidFill>
              </a:rPr>
              <a:t>informere om skikretsens anleggsarbeid og revidert anleggsplan</a:t>
            </a:r>
            <a:r>
              <a:rPr lang="nb-NO" sz="1600" dirty="0">
                <a:solidFill>
                  <a:srgbClr val="85878A"/>
                </a:solidFill>
              </a:rPr>
              <a:t>. I tillegg sendes info til alle kommunene om det samme, samt hva de kan finne på hhv. skikretsens og skiforbundets web</a:t>
            </a:r>
            <a:r>
              <a:rPr lang="nb-NO" sz="1600" i="1" dirty="0">
                <a:solidFill>
                  <a:srgbClr val="85878A"/>
                </a:solidFill>
              </a:rPr>
              <a:t>. </a:t>
            </a:r>
            <a:endParaRPr lang="nb-NO" sz="16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8</a:t>
            </a:fld>
            <a:endParaRPr lang="nb-NO"/>
          </a:p>
        </p:txBody>
      </p:sp>
    </p:spTree>
    <p:extLst>
      <p:ext uri="{BB962C8B-B14F-4D97-AF65-F5344CB8AC3E}">
        <p14:creationId xmlns:p14="http://schemas.microsoft.com/office/powerpoint/2010/main" val="2747242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nb-NO" dirty="0" smtClean="0"/>
              <a:t>Erfaringer fra arbeidet i anleggsutvalget i STS</a:t>
            </a:r>
            <a:br>
              <a:rPr lang="nb-NO" dirty="0" smtClean="0"/>
            </a:br>
            <a:endParaRPr lang="nb-NO" dirty="0" smtClean="0"/>
          </a:p>
        </p:txBody>
      </p:sp>
      <p:sp>
        <p:nvSpPr>
          <p:cNvPr id="4099" name="Rectangle 3"/>
          <p:cNvSpPr>
            <a:spLocks noGrp="1"/>
          </p:cNvSpPr>
          <p:nvPr>
            <p:ph type="body" idx="1"/>
          </p:nvPr>
        </p:nvSpPr>
        <p:spPr>
          <a:xfrm>
            <a:off x="1828800" y="1916832"/>
            <a:ext cx="6858000" cy="4421088"/>
          </a:xfrm>
        </p:spPr>
        <p:txBody>
          <a:bodyPr/>
          <a:lstStyle/>
          <a:p>
            <a:r>
              <a:rPr lang="nb-NO" sz="1800" dirty="0" smtClean="0">
                <a:solidFill>
                  <a:srgbClr val="85878A"/>
                </a:solidFill>
              </a:rPr>
              <a:t>Vi har bedt skikretsstyret om å utvide anleggsutvalget med en person som har arrangement som ansvarsområde fordi </a:t>
            </a:r>
            <a:r>
              <a:rPr lang="nb-NO" sz="1800" b="1" dirty="0" smtClean="0">
                <a:solidFill>
                  <a:srgbClr val="85878A"/>
                </a:solidFill>
              </a:rPr>
              <a:t>aktivitet, anlegg og arrangement er tett knyttet til hverandre</a:t>
            </a:r>
            <a:r>
              <a:rPr lang="nb-NO" sz="1800" dirty="0" smtClean="0">
                <a:solidFill>
                  <a:srgbClr val="85878A"/>
                </a:solidFill>
              </a:rPr>
              <a:t>. </a:t>
            </a:r>
            <a:br>
              <a:rPr lang="nb-NO" sz="1800" dirty="0" smtClean="0">
                <a:solidFill>
                  <a:srgbClr val="85878A"/>
                </a:solidFill>
              </a:rPr>
            </a:br>
            <a:r>
              <a:rPr lang="nb-NO" sz="1800" dirty="0" smtClean="0">
                <a:solidFill>
                  <a:srgbClr val="85878A"/>
                </a:solidFill>
              </a:rPr>
              <a:t/>
            </a:r>
            <a:br>
              <a:rPr lang="nb-NO" sz="1800" dirty="0" smtClean="0">
                <a:solidFill>
                  <a:srgbClr val="85878A"/>
                </a:solidFill>
              </a:rPr>
            </a:br>
            <a:r>
              <a:rPr lang="nb-NO" sz="1800" dirty="0" smtClean="0">
                <a:solidFill>
                  <a:srgbClr val="85878A"/>
                </a:solidFill>
              </a:rPr>
              <a:t>Det er viktig for å sikre at nye trender </a:t>
            </a:r>
            <a:r>
              <a:rPr lang="nb-NO" sz="1800" dirty="0" err="1" smtClean="0">
                <a:solidFill>
                  <a:srgbClr val="85878A"/>
                </a:solidFill>
              </a:rPr>
              <a:t>etc</a:t>
            </a:r>
            <a:r>
              <a:rPr lang="nb-NO" sz="1800" dirty="0" smtClean="0">
                <a:solidFill>
                  <a:srgbClr val="85878A"/>
                </a:solidFill>
              </a:rPr>
              <a:t>, som krever nytenking i anlegg, fanges opp.</a:t>
            </a:r>
            <a:br>
              <a:rPr lang="nb-NO" sz="1800" dirty="0" smtClean="0">
                <a:solidFill>
                  <a:srgbClr val="85878A"/>
                </a:solidFill>
              </a:rPr>
            </a:br>
            <a:endParaRPr lang="nb-NO" sz="1800" dirty="0" smtClean="0">
              <a:solidFill>
                <a:srgbClr val="85878A"/>
              </a:solidFill>
            </a:endParaRPr>
          </a:p>
          <a:p>
            <a:r>
              <a:rPr lang="nb-NO" sz="1800" dirty="0" smtClean="0">
                <a:solidFill>
                  <a:srgbClr val="85878A"/>
                </a:solidFill>
              </a:rPr>
              <a:t>Våre </a:t>
            </a:r>
            <a:r>
              <a:rPr lang="nb-NO" sz="1800" dirty="0">
                <a:solidFill>
                  <a:srgbClr val="85878A"/>
                </a:solidFill>
              </a:rPr>
              <a:t>erfaringer er at hvilke tiltak som gjennomføres </a:t>
            </a:r>
            <a:r>
              <a:rPr lang="nb-NO" sz="1800" dirty="0" err="1">
                <a:solidFill>
                  <a:srgbClr val="85878A"/>
                </a:solidFill>
              </a:rPr>
              <a:t>ihht</a:t>
            </a:r>
            <a:r>
              <a:rPr lang="nb-NO" sz="1800" dirty="0">
                <a:solidFill>
                  <a:srgbClr val="85878A"/>
                </a:solidFill>
              </a:rPr>
              <a:t> handlingsplanen for anlegg er blant annet avhengig av hva som skjer av anleggsaktivitet og innmeldte behov i </a:t>
            </a:r>
            <a:r>
              <a:rPr lang="nb-NO" sz="1800" dirty="0" smtClean="0">
                <a:solidFill>
                  <a:srgbClr val="85878A"/>
                </a:solidFill>
              </a:rPr>
              <a:t>kretsen. Av den grunn har vi laget en anleggsplan som kan brukes "fleksibelt", </a:t>
            </a:r>
            <a:r>
              <a:rPr lang="nb-NO" sz="1800" dirty="0" err="1" smtClean="0">
                <a:solidFill>
                  <a:srgbClr val="85878A"/>
                </a:solidFill>
              </a:rPr>
              <a:t>dvs</a:t>
            </a:r>
            <a:r>
              <a:rPr lang="nb-NO" sz="1800" dirty="0" smtClean="0">
                <a:solidFill>
                  <a:srgbClr val="85878A"/>
                </a:solidFill>
              </a:rPr>
              <a:t> den er utformet som en smidig plan hvor nye ideer/planer i de enkelte anlegg lett innlemmes.</a:t>
            </a:r>
            <a:br>
              <a:rPr lang="nb-NO" sz="1800" dirty="0" smtClean="0">
                <a:solidFill>
                  <a:srgbClr val="85878A"/>
                </a:solidFill>
              </a:rPr>
            </a:br>
            <a:r>
              <a:rPr lang="nb-NO" sz="1800" dirty="0" smtClean="0">
                <a:solidFill>
                  <a:srgbClr val="85878A"/>
                </a:solidFill>
              </a:rPr>
              <a:t> </a:t>
            </a:r>
            <a:endParaRPr lang="nb-NO" sz="1800" dirty="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a:p>
            <a:pPr eaLnBrk="1" hangingPunct="1">
              <a:spcBef>
                <a:spcPct val="50000"/>
              </a:spcBef>
            </a:pPr>
            <a:endParaRPr lang="nb-NO" sz="2000" dirty="0" smtClean="0">
              <a:solidFill>
                <a:srgbClr val="85878A"/>
              </a:solidFill>
            </a:endParaRPr>
          </a:p>
        </p:txBody>
      </p:sp>
      <p:sp>
        <p:nvSpPr>
          <p:cNvPr id="2" name="Slide Number Placeholder 1"/>
          <p:cNvSpPr>
            <a:spLocks noGrp="1"/>
          </p:cNvSpPr>
          <p:nvPr>
            <p:ph type="sldNum" sz="quarter" idx="12"/>
          </p:nvPr>
        </p:nvSpPr>
        <p:spPr/>
        <p:txBody>
          <a:bodyPr/>
          <a:lstStyle/>
          <a:p>
            <a:pPr>
              <a:defRPr/>
            </a:pPr>
            <a:fld id="{17C73E90-C7D9-4E0D-B2C2-D1252C4ACC54}" type="slidenum">
              <a:rPr lang="nb-NO" smtClean="0"/>
              <a:pPr>
                <a:defRPr/>
              </a:pPr>
              <a:t>9</a:t>
            </a:fld>
            <a:endParaRPr lang="nb-NO"/>
          </a:p>
        </p:txBody>
      </p:sp>
    </p:spTree>
    <p:extLst>
      <p:ext uri="{BB962C8B-B14F-4D97-AF65-F5344CB8AC3E}">
        <p14:creationId xmlns:p14="http://schemas.microsoft.com/office/powerpoint/2010/main" val="293463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daland skikrets - ma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nsf_powerpoint</Template>
  <TotalTime>1716</TotalTime>
  <Words>1703</Words>
  <Application>Microsoft Office PowerPoint</Application>
  <PresentationFormat>Skjermfremvisning (4:3)</PresentationFormat>
  <Paragraphs>341</Paragraphs>
  <Slides>34</Slides>
  <Notes>0</Notes>
  <HiddenSlides>0</HiddenSlides>
  <MMClips>0</MMClips>
  <ScaleCrop>false</ScaleCrop>
  <HeadingPairs>
    <vt:vector size="4" baseType="variant">
      <vt:variant>
        <vt:lpstr>Tema</vt:lpstr>
      </vt:variant>
      <vt:variant>
        <vt:i4>1</vt:i4>
      </vt:variant>
      <vt:variant>
        <vt:lpstr>Lysbildetitler</vt:lpstr>
      </vt:variant>
      <vt:variant>
        <vt:i4>34</vt:i4>
      </vt:variant>
    </vt:vector>
  </HeadingPairs>
  <TitlesOfParts>
    <vt:vector size="35" baseType="lpstr">
      <vt:lpstr>Hordaland skikrets - mal</vt:lpstr>
      <vt:lpstr>Anleggsarbeid og prosjekter i  Sør-Trøndelag skikrets</vt:lpstr>
      <vt:lpstr>Anleggsutvalget i STS - roller og ansvar</vt:lpstr>
      <vt:lpstr>Anleggsplan</vt:lpstr>
      <vt:lpstr>Skikretsens handlingsplan 2011-2015  Anlegg</vt:lpstr>
      <vt:lpstr>Skikretsens handlingsplan 2011-2015  Anlegg</vt:lpstr>
      <vt:lpstr>Skikretsens handlingsplan 2011-2015  Anlegg</vt:lpstr>
      <vt:lpstr>Skikretsens handlingsplan 2011-2015  Anlegg</vt:lpstr>
      <vt:lpstr>Skikretsens handlingsplan 2011-2015  Anlegg</vt:lpstr>
      <vt:lpstr>Erfaringer fra arbeidet i anleggsutvalget i STS </vt:lpstr>
      <vt:lpstr>Erfaringer fra arbeidet i anleggsutvalget i STS </vt:lpstr>
      <vt:lpstr>Utfordringer i arbeidet med anlegg i NSF </vt:lpstr>
      <vt:lpstr>Utfordringer i arbeidet med anlegg i NSF </vt:lpstr>
      <vt:lpstr>Anleggsutvalget er involvert i to større prosjekt </vt:lpstr>
      <vt:lpstr>Gråkallen Vinterpark </vt:lpstr>
      <vt:lpstr>Anleggssituasjonen for alpint</vt:lpstr>
      <vt:lpstr>Utvikling av alpinanlegg i Gråkallen</vt:lpstr>
      <vt:lpstr>Gråkallen Vinterpark – en kobling til eksisterende aktiviteter i området</vt:lpstr>
      <vt:lpstr>Gråkallen Vinterpark skal inneholde</vt:lpstr>
      <vt:lpstr>Gråkallen Vinterpark skal legge til rette for aktiviteter i alpin skiidrett</vt:lpstr>
      <vt:lpstr>Gråkallen Vinterpark – sommer- og vinterbruk</vt:lpstr>
      <vt:lpstr>Finansiering og eierskap</vt:lpstr>
      <vt:lpstr>Rulleskiløype-prosjekt Granåsen </vt:lpstr>
      <vt:lpstr>Trondheim kommune planlegger i samarbeid med skiidretten i Trondheim å bygge:</vt:lpstr>
      <vt:lpstr>Granåsen langrennsanlegg oppgraderes til helårs langrennsanlegg</vt:lpstr>
      <vt:lpstr>Bakgrunn og formål</vt:lpstr>
      <vt:lpstr>Behovsvurdering - målgrupper</vt:lpstr>
      <vt:lpstr>Nye muligheter for bruk av Granåsen</vt:lpstr>
      <vt:lpstr>Nye muligheter for bruk av Granåsen</vt:lpstr>
      <vt:lpstr>Nye muligheter for bruk av Granåsen</vt:lpstr>
      <vt:lpstr>Nye muligheter for bruk av Granåsen</vt:lpstr>
      <vt:lpstr>Fremdrift</vt:lpstr>
      <vt:lpstr>Finansieringsplan </vt:lpstr>
      <vt:lpstr>Forankring og eierskap</vt:lpstr>
      <vt:lpstr>Prosjektgruppe</vt:lpstr>
    </vt:vector>
  </TitlesOfParts>
  <Company>NIF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us-bela</dc:creator>
  <cp:lastModifiedBy>bmorseth</cp:lastModifiedBy>
  <cp:revision>132</cp:revision>
  <cp:lastPrinted>2012-04-18T14:05:36Z</cp:lastPrinted>
  <dcterms:created xsi:type="dcterms:W3CDTF">2008-05-22T13:55:17Z</dcterms:created>
  <dcterms:modified xsi:type="dcterms:W3CDTF">2014-05-14T14:02:01Z</dcterms:modified>
</cp:coreProperties>
</file>