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ink/ink1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399" r:id="rId2"/>
    <p:sldId id="382" r:id="rId3"/>
    <p:sldId id="386" r:id="rId4"/>
    <p:sldId id="256" r:id="rId5"/>
    <p:sldId id="383" r:id="rId6"/>
    <p:sldId id="391" r:id="rId7"/>
    <p:sldId id="405" r:id="rId8"/>
    <p:sldId id="395" r:id="rId9"/>
    <p:sldId id="392" r:id="rId10"/>
    <p:sldId id="397" r:id="rId11"/>
    <p:sldId id="393" r:id="rId12"/>
    <p:sldId id="396" r:id="rId13"/>
    <p:sldId id="398" r:id="rId14"/>
    <p:sldId id="390" r:id="rId15"/>
    <p:sldId id="401" r:id="rId16"/>
    <p:sldId id="286" r:id="rId17"/>
    <p:sldId id="402" r:id="rId18"/>
    <p:sldId id="280" r:id="rId19"/>
    <p:sldId id="381" r:id="rId20"/>
    <p:sldId id="282" r:id="rId21"/>
    <p:sldId id="368" r:id="rId22"/>
    <p:sldId id="287" r:id="rId23"/>
    <p:sldId id="283" r:id="rId24"/>
    <p:sldId id="279" r:id="rId25"/>
    <p:sldId id="380" r:id="rId26"/>
    <p:sldId id="261" r:id="rId27"/>
    <p:sldId id="377" r:id="rId28"/>
    <p:sldId id="365" r:id="rId29"/>
    <p:sldId id="274" r:id="rId30"/>
    <p:sldId id="375" r:id="rId31"/>
    <p:sldId id="403" r:id="rId32"/>
    <p:sldId id="292" r:id="rId33"/>
    <p:sldId id="404" r:id="rId34"/>
  </p:sldIdLst>
  <p:sldSz cx="12192000" cy="6858000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i983zX45/ijE6j7HFnStkVru8Z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F1FE"/>
    <a:srgbClr val="CFFBC3"/>
    <a:srgbClr val="FF9933"/>
    <a:srgbClr val="FFFFCC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980" autoAdjust="0"/>
  </p:normalViewPr>
  <p:slideViewPr>
    <p:cSldViewPr snapToGrid="0" snapToObjects="1">
      <p:cViewPr varScale="1">
        <p:scale>
          <a:sx n="71" d="100"/>
          <a:sy n="71" d="100"/>
        </p:scale>
        <p:origin x="710" y="62"/>
      </p:cViewPr>
      <p:guideLst/>
    </p:cSldViewPr>
  </p:slideViewPr>
  <p:outlineViewPr>
    <p:cViewPr>
      <p:scale>
        <a:sx n="33" d="100"/>
        <a:sy n="33" d="100"/>
      </p:scale>
      <p:origin x="0" y="-1705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57"/>
    </p:cViewPr>
  </p:sorterViewPr>
  <p:notesViewPr>
    <p:cSldViewPr snapToGrid="0" snapToObjects="1">
      <p:cViewPr varScale="1">
        <p:scale>
          <a:sx n="57" d="100"/>
          <a:sy n="57" d="100"/>
        </p:scale>
        <p:origin x="3346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46" Type="http://schemas.openxmlformats.org/officeDocument/2006/relationships/customXml" Target="../customXml/item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1T14:29:14.317"/>
    </inkml:context>
    <inkml:brush xml:id="br0">
      <inkml:brushProperty name="width" value="0.1" units="cm"/>
      <inkml:brushProperty name="height" value="0.1" units="cm"/>
      <inkml:brushProperty name="color" value="#33CCFF"/>
      <inkml:brushProperty name="ignorePressure" value="1"/>
    </inkml:brush>
  </inkml:definitions>
  <inkml:trace contextRef="#ctx0" brushRef="#br0">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g.brainify.no/2020/08/09/hva-er-tiktok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kommunikasjon.no/fagstoff/fagartikler/2020/ungdom-som-malgruppe-slik-nar-du-dem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89933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208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403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5249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i="0" u="none" strike="noStrike" cap="non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Komposisjon av treningsøkter </a:t>
            </a:r>
          </a:p>
          <a:p>
            <a:r>
              <a:rPr lang="nb-NO" sz="1200" b="1" i="0" u="none" strike="noStrike" cap="non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Man kan velge mellom ulike undervisnings- og læringsmetoder, nedenfor er de listet opp de vi helst bør benytte i trening for barn og unge:</a:t>
            </a:r>
            <a:endParaRPr lang="nb-NO" sz="1200" b="0" i="0" u="none" strike="noStrike" cap="none" dirty="0">
              <a:solidFill>
                <a:srgbClr val="000000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nb-NO" sz="1200" b="0" i="0" u="none" strike="noStrike" cap="non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Situasjonsstyrt læring (la terrenget undervise)</a:t>
            </a:r>
          </a:p>
          <a:p>
            <a:pPr lvl="0"/>
            <a:r>
              <a:rPr lang="nb-NO" sz="1200" b="0" i="0" u="none" strike="noStrike" cap="non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Oppdagende-, utforskende læring og apemetoden</a:t>
            </a:r>
          </a:p>
          <a:p>
            <a:pPr lvl="0"/>
            <a:r>
              <a:rPr lang="nb-NO" sz="1200" b="0" i="0" u="none" strike="noStrike" cap="non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Oppgavestyrt læring (gi utviklende arbeidsoppgaver)</a:t>
            </a:r>
          </a:p>
          <a:p>
            <a:pPr lvl="0"/>
            <a:r>
              <a:rPr lang="nb-NO" sz="1200" b="0" i="0" u="none" strike="noStrike" cap="non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Aktivitetsprinsippet (alle i aktivitet)</a:t>
            </a:r>
          </a:p>
          <a:p>
            <a:pPr lvl="0"/>
            <a:r>
              <a:rPr lang="nb-NO" sz="1200" b="0" i="0" u="none" strike="noStrike" cap="non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Hands off prinsippet (lite instruksjon og mye inspirasjon)</a:t>
            </a:r>
          </a:p>
          <a:p>
            <a:r>
              <a:rPr lang="nb-NO" sz="1200" b="0" i="0" u="none" strike="noStrike" cap="non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Inspirasjon med lek og opplevelses av å ha det gøy</a:t>
            </a:r>
          </a:p>
          <a:p>
            <a:endParaRPr lang="nb-NO" sz="1200" b="0" i="0" u="none" strike="noStrike" cap="none" dirty="0">
              <a:solidFill>
                <a:srgbClr val="000000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nb-NO" sz="1200" b="0" i="0" u="none" strike="noStrike" cap="none" dirty="0">
              <a:solidFill>
                <a:srgbClr val="000000"/>
              </a:solidFill>
              <a:effectLst/>
              <a:latin typeface="Calibri"/>
              <a:cs typeface="Calibri"/>
              <a:sym typeface="Calibri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3951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 txBox="1">
            <a:spLocks noGrp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hlinkClick r:id="rId3"/>
              </a:rPr>
              <a:t>Hva er </a:t>
            </a:r>
            <a:r>
              <a:rPr lang="nb-NO" dirty="0" err="1">
                <a:hlinkClick r:id="rId3"/>
              </a:rPr>
              <a:t>TikTok</a:t>
            </a:r>
            <a:r>
              <a:rPr lang="nb-NO" dirty="0">
                <a:hlinkClick r:id="rId3"/>
              </a:rPr>
              <a:t>? Og hvordan fungerer appen? – BLOGG.BRAINIFY</a:t>
            </a:r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>
                <a:hlinkClick r:id="rId4"/>
              </a:rPr>
              <a:t>Ungdom som målgruppe - slik når du dem - Kommunikasjonsforeningen</a:t>
            </a:r>
            <a:endParaRPr lang="nb-NO" dirty="0"/>
          </a:p>
          <a:p>
            <a:r>
              <a:rPr lang="nb-NO" sz="1200" b="1" i="0" u="none" strike="noStrike" cap="non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Velg rett kanal: </a:t>
            </a:r>
            <a:r>
              <a:rPr lang="nb-NO" sz="1200" b="1" i="0" u="none" strike="noStrike" cap="none" dirty="0" err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YouTube</a:t>
            </a:r>
            <a:r>
              <a:rPr lang="nb-NO" sz="1200" b="1" i="0" u="none" strike="noStrike" cap="non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Snapchat, </a:t>
            </a:r>
            <a:r>
              <a:rPr lang="nb-NO" sz="1200" b="1" i="0" u="none" strike="noStrike" cap="none" dirty="0" err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TikTok</a:t>
            </a:r>
            <a:r>
              <a:rPr lang="nb-NO" sz="1200" b="1" i="0" u="none" strike="noStrike" cap="non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eller Instagram</a:t>
            </a:r>
          </a:p>
          <a:p>
            <a:r>
              <a:rPr lang="nb-NO" sz="1200" b="0" i="0" u="none" strike="noStrike" cap="non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Ved 13 år er så godt som alle på sosiale medier av et eller annet slag. Blant tenåringene er de mest brukte kanalene:</a:t>
            </a:r>
          </a:p>
          <a:p>
            <a:r>
              <a:rPr lang="nb-NO" sz="1200" b="0" i="0" u="none" strike="noStrike" cap="none" dirty="0" err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YouTube</a:t>
            </a:r>
            <a:r>
              <a:rPr lang="nb-NO" sz="1200" b="0" i="0" u="none" strike="noStrike" cap="non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(95 %)</a:t>
            </a:r>
          </a:p>
          <a:p>
            <a:r>
              <a:rPr lang="nb-NO" sz="1200" b="0" i="0" u="none" strike="noStrike" cap="non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Snapchat (80 %)</a:t>
            </a:r>
          </a:p>
          <a:p>
            <a:r>
              <a:rPr lang="nb-NO" sz="1200" b="0" i="0" u="none" strike="noStrike" cap="none" dirty="0" err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TikTok</a:t>
            </a:r>
            <a:r>
              <a:rPr lang="nb-NO" sz="1200" b="0" i="0" u="none" strike="noStrike" cap="non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(65 %)</a:t>
            </a:r>
          </a:p>
          <a:p>
            <a:r>
              <a:rPr lang="nb-NO" sz="1200" b="0" i="0" u="none" strike="noStrike" cap="none" dirty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Instagram (65 %)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43876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/>
              <a:t>Flerbruksanlegg ski-hopp-kombinert-famileaktivitet-</a:t>
            </a:r>
            <a:r>
              <a:rPr lang="nb-NO" sz="1200" baseline="0" dirty="0"/>
              <a:t>seniorgruppe-onsdagstrimmen-friluftslivsskole-DNT-Orientering-Sykkelcross-GÅ-trimmen-SKIorientering-Dresur av hund-Aguilitytrening-TARZANpark-skøytegruppa-Rulleskiløype-VARMEHYTTER med panoramautsikt-husflidslaget-bondeorganisasjonene-skogforvaltning-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04746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 txBox="1">
            <a:spLocks noGrp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06630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49539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tel og innhold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3"/>
          <p:cNvSpPr txBox="1">
            <a:spLocks noGrp="1"/>
          </p:cNvSpPr>
          <p:nvPr>
            <p:ph type="title"/>
          </p:nvPr>
        </p:nvSpPr>
        <p:spPr>
          <a:xfrm>
            <a:off x="838200" y="206064"/>
            <a:ext cx="10515600" cy="987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3" name="Google Shape;23;p13"/>
          <p:cNvCxnSpPr/>
          <p:nvPr/>
        </p:nvCxnSpPr>
        <p:spPr>
          <a:xfrm>
            <a:off x="939800" y="1343171"/>
            <a:ext cx="1295400" cy="1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4" name="Google Shape;24;p13"/>
          <p:cNvSpPr txBox="1">
            <a:spLocks noGrp="1"/>
          </p:cNvSpPr>
          <p:nvPr>
            <p:ph type="sldNum" idx="12"/>
          </p:nvPr>
        </p:nvSpPr>
        <p:spPr>
          <a:xfrm>
            <a:off x="0" y="-9168"/>
            <a:ext cx="12192000" cy="224401"/>
          </a:xfrm>
          <a:prstGeom prst="rect">
            <a:avLst/>
          </a:prstGeom>
          <a:solidFill>
            <a:srgbClr val="FF5F5F"/>
          </a:solidFill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25" name="Google Shape;25;p13" descr="Bilde 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9800" y="0"/>
            <a:ext cx="520700" cy="206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lder v tekst h">
  <p:cSld name="Bilder v tekst h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>
            <a:spLocks noGrp="1"/>
          </p:cNvSpPr>
          <p:nvPr>
            <p:ph type="pic" idx="2"/>
          </p:nvPr>
        </p:nvSpPr>
        <p:spPr>
          <a:xfrm>
            <a:off x="0" y="206064"/>
            <a:ext cx="6096000" cy="3191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9"/>
          <p:cNvSpPr>
            <a:spLocks noGrp="1"/>
          </p:cNvSpPr>
          <p:nvPr>
            <p:ph type="pic" idx="3"/>
          </p:nvPr>
        </p:nvSpPr>
        <p:spPr>
          <a:xfrm>
            <a:off x="0" y="3460777"/>
            <a:ext cx="6096000" cy="3397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body" idx="1"/>
          </p:nvPr>
        </p:nvSpPr>
        <p:spPr>
          <a:xfrm>
            <a:off x="6560150" y="2276475"/>
            <a:ext cx="5311496" cy="4149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0" name="Google Shape;80;p19"/>
          <p:cNvCxnSpPr/>
          <p:nvPr/>
        </p:nvCxnSpPr>
        <p:spPr>
          <a:xfrm>
            <a:off x="6661750" y="1884109"/>
            <a:ext cx="1295401" cy="1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6560150" y="540400"/>
            <a:ext cx="5311496" cy="120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0" y="-9168"/>
            <a:ext cx="12192000" cy="224401"/>
          </a:xfrm>
          <a:prstGeom prst="rect">
            <a:avLst/>
          </a:prstGeom>
          <a:solidFill>
            <a:srgbClr val="FF5F5F"/>
          </a:solidFill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83" name="Google Shape;83;p19" descr="Bilde 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9800" y="0"/>
            <a:ext cx="520700" cy="206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902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ort bilde lite tekst">
  <p:cSld name="Stort bilde lite teks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6"/>
          <p:cNvSpPr>
            <a:spLocks noGrp="1"/>
          </p:cNvSpPr>
          <p:nvPr>
            <p:ph type="pic" idx="2"/>
          </p:nvPr>
        </p:nvSpPr>
        <p:spPr>
          <a:xfrm>
            <a:off x="0" y="2363771"/>
            <a:ext cx="12192000" cy="4494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4737100" cy="127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1"/>
          </p:nvPr>
        </p:nvSpPr>
        <p:spPr>
          <a:xfrm>
            <a:off x="6096000" y="365125"/>
            <a:ext cx="5257800" cy="1538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2" name="Google Shape;42;p16"/>
          <p:cNvCxnSpPr/>
          <p:nvPr/>
        </p:nvCxnSpPr>
        <p:spPr>
          <a:xfrm>
            <a:off x="939800" y="1786572"/>
            <a:ext cx="1295400" cy="1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3" name="Google Shape;43;p16"/>
          <p:cNvSpPr txBox="1">
            <a:spLocks noGrp="1"/>
          </p:cNvSpPr>
          <p:nvPr>
            <p:ph type="sldNum" idx="12"/>
          </p:nvPr>
        </p:nvSpPr>
        <p:spPr>
          <a:xfrm>
            <a:off x="115149" y="6536150"/>
            <a:ext cx="151302" cy="211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rebuchet MS"/>
              <a:buNone/>
              <a:defRPr sz="10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rebuchet MS"/>
              <a:buNone/>
              <a:defRPr sz="10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rebuchet MS"/>
              <a:buNone/>
              <a:defRPr sz="10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rebuchet MS"/>
              <a:buNone/>
              <a:defRPr sz="10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rebuchet MS"/>
              <a:buNone/>
              <a:defRPr sz="10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rebuchet MS"/>
              <a:buNone/>
              <a:defRPr sz="10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rebuchet MS"/>
              <a:buNone/>
              <a:defRPr sz="10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rebuchet MS"/>
              <a:buNone/>
              <a:defRPr sz="10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rebuchet MS"/>
              <a:buNone/>
              <a:defRPr sz="10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grpSp>
        <p:nvGrpSpPr>
          <p:cNvPr id="44" name="Google Shape;44;p16"/>
          <p:cNvGrpSpPr/>
          <p:nvPr/>
        </p:nvGrpSpPr>
        <p:grpSpPr>
          <a:xfrm>
            <a:off x="-1" y="-9169"/>
            <a:ext cx="12192003" cy="224403"/>
            <a:chOff x="0" y="0"/>
            <a:chExt cx="12192002" cy="224401"/>
          </a:xfrm>
        </p:grpSpPr>
        <p:sp>
          <p:nvSpPr>
            <p:cNvPr id="45" name="Google Shape;45;p16"/>
            <p:cNvSpPr/>
            <p:nvPr/>
          </p:nvSpPr>
          <p:spPr>
            <a:xfrm>
              <a:off x="0" y="9168"/>
              <a:ext cx="12192002" cy="206065"/>
            </a:xfrm>
            <a:prstGeom prst="rect">
              <a:avLst/>
            </a:prstGeom>
            <a:solidFill>
              <a:srgbClr val="FF5F5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800"/>
                <a:buFont typeface="Trebuchet MS"/>
                <a:buNone/>
              </a:pPr>
              <a:endParaRPr sz="1800" b="0" i="0" u="none" strike="noStrike" cap="none">
                <a:solidFill>
                  <a:srgbClr val="0E0F0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6" name="Google Shape;46;p16"/>
            <p:cNvSpPr txBox="1"/>
            <p:nvPr/>
          </p:nvSpPr>
          <p:spPr>
            <a:xfrm>
              <a:off x="0" y="0"/>
              <a:ext cx="12192002" cy="224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ctr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800"/>
                <a:buFont typeface="Trebuchet MS"/>
                <a:buNone/>
              </a:pPr>
              <a:endParaRPr sz="1800" b="0" i="0" u="none" strike="noStrike" cap="none">
                <a:solidFill>
                  <a:srgbClr val="0E0F0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47" name="Google Shape;47;p16" descr="Bilde 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9800" y="0"/>
            <a:ext cx="520700" cy="206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kst og ikoner">
  <p:cSld name="Tekst og ikon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28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1"/>
          </p:nvPr>
        </p:nvSpPr>
        <p:spPr>
          <a:xfrm>
            <a:off x="838200" y="3428998"/>
            <a:ext cx="2445327" cy="299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6" name="Google Shape;96;p21"/>
          <p:cNvCxnSpPr/>
          <p:nvPr/>
        </p:nvCxnSpPr>
        <p:spPr>
          <a:xfrm>
            <a:off x="939800" y="1346347"/>
            <a:ext cx="1295400" cy="1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97" name="Google Shape;97;p21" descr="Grafikk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70748" y="2167379"/>
            <a:ext cx="914401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1" descr="Grafikk 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95738" y="2181235"/>
            <a:ext cx="914401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1" descr="Grafikk 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03950" y="2208945"/>
            <a:ext cx="914401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1" descr="Grafikk 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8431" y="2222799"/>
            <a:ext cx="914401" cy="9144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1"/>
          <p:cNvSpPr txBox="1">
            <a:spLocks noGrp="1"/>
          </p:cNvSpPr>
          <p:nvPr>
            <p:ph type="sldNum" idx="12"/>
          </p:nvPr>
        </p:nvSpPr>
        <p:spPr>
          <a:xfrm>
            <a:off x="0" y="-9168"/>
            <a:ext cx="12192000" cy="224401"/>
          </a:xfrm>
          <a:prstGeom prst="rect">
            <a:avLst/>
          </a:prstGeom>
          <a:solidFill>
            <a:srgbClr val="FF5F5F"/>
          </a:solidFill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102" name="Google Shape;102;p21" descr="Bilde 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9800" y="0"/>
            <a:ext cx="520700" cy="206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omt med stjerner">
  <p:cSld name="Tomt med stjern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2" descr="Bilde 3"/>
          <p:cNvPicPr preferRelativeResize="0"/>
          <p:nvPr/>
        </p:nvPicPr>
        <p:blipFill rotWithShape="1">
          <a:blip r:embed="rId2">
            <a:alphaModFix amt="20000"/>
          </a:blip>
          <a:srcRect t="27021" r="18375" b="6075"/>
          <a:stretch/>
        </p:blipFill>
        <p:spPr>
          <a:xfrm>
            <a:off x="5853004" y="0"/>
            <a:ext cx="6338998" cy="6858001"/>
          </a:xfrm>
          <a:prstGeom prst="rect">
            <a:avLst/>
          </a:prstGeom>
          <a:noFill/>
          <a:ln>
            <a:noFill/>
          </a:ln>
          <a:effectLst>
            <a:reflection stA="0" endPos="40000" sy="-100000" algn="bl" rotWithShape="0"/>
          </a:effectLst>
        </p:spPr>
      </p:pic>
      <p:pic>
        <p:nvPicPr>
          <p:cNvPr id="105" name="Google Shape;105;p22" descr="Bilde 2"/>
          <p:cNvPicPr preferRelativeResize="0"/>
          <p:nvPr/>
        </p:nvPicPr>
        <p:blipFill rotWithShape="1">
          <a:blip r:embed="rId3">
            <a:alphaModFix amt="10000"/>
          </a:blip>
          <a:srcRect b="38133"/>
          <a:stretch/>
        </p:blipFill>
        <p:spPr>
          <a:xfrm>
            <a:off x="3110865" y="1912786"/>
            <a:ext cx="6055521" cy="4945215"/>
          </a:xfrm>
          <a:prstGeom prst="rect">
            <a:avLst/>
          </a:prstGeom>
          <a:noFill/>
          <a:ln>
            <a:noFill/>
          </a:ln>
          <a:effectLst>
            <a:reflection stA="0" endPos="40000" sy="-100000" algn="bl" rotWithShape="0"/>
          </a:effectLst>
        </p:spPr>
      </p:pic>
      <p:sp>
        <p:nvSpPr>
          <p:cNvPr id="106" name="Google Shape;106;p22"/>
          <p:cNvSpPr txBox="1">
            <a:spLocks noGrp="1"/>
          </p:cNvSpPr>
          <p:nvPr>
            <p:ph type="sldNum" idx="12"/>
          </p:nvPr>
        </p:nvSpPr>
        <p:spPr>
          <a:xfrm>
            <a:off x="0" y="-9168"/>
            <a:ext cx="12192000" cy="224401"/>
          </a:xfrm>
          <a:prstGeom prst="rect">
            <a:avLst/>
          </a:prstGeom>
          <a:solidFill>
            <a:srgbClr val="FF5F5F"/>
          </a:solidFill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107" name="Google Shape;107;p22" descr="Bilde 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9800" y="0"/>
            <a:ext cx="520700" cy="20606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838200" y="206064"/>
            <a:ext cx="10515600" cy="987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22"/>
          <p:cNvCxnSpPr/>
          <p:nvPr/>
        </p:nvCxnSpPr>
        <p:spPr>
          <a:xfrm>
            <a:off x="939800" y="1343171"/>
            <a:ext cx="1295400" cy="1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tellysbilde">
  <p:cSld name="1_Tittellysbilde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4" descr="Bilde 15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6601531" y="-1038507"/>
            <a:ext cx="11180938" cy="1475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4" descr="Bilde 16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-1503760" y="-1749845"/>
            <a:ext cx="6055520" cy="7993286"/>
          </a:xfrm>
          <a:prstGeom prst="rect">
            <a:avLst/>
          </a:prstGeom>
          <a:noFill/>
          <a:ln>
            <a:noFill/>
          </a:ln>
          <a:effectLst>
            <a:reflection stA="0" endPos="40000" sy="-100000" algn="bl" rotWithShape="0"/>
          </a:effectLst>
        </p:spPr>
      </p:pic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1822174" y="2354785"/>
            <a:ext cx="9144001" cy="1201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Trebuchet MS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21" name="Google Shape;121;p24" descr="Bilde 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790" y="0"/>
            <a:ext cx="671003" cy="864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4" descr="nsf_logotyper_langrenn_midtstilt_hvit.ps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8488" y="651150"/>
            <a:ext cx="1995024" cy="168809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4"/>
          <p:cNvSpPr txBox="1">
            <a:spLocks noGrp="1"/>
          </p:cNvSpPr>
          <p:nvPr>
            <p:ph type="sldNum" idx="12"/>
          </p:nvPr>
        </p:nvSpPr>
        <p:spPr>
          <a:xfrm>
            <a:off x="8737600" y="6172200"/>
            <a:ext cx="2844800" cy="3683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Trebuchet MS"/>
              <a:buNone/>
              <a:defRPr sz="12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Trebuchet MS"/>
              <a:buNone/>
              <a:defRPr sz="12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Trebuchet MS"/>
              <a:buNone/>
              <a:defRPr sz="12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Trebuchet MS"/>
              <a:buNone/>
              <a:defRPr sz="12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Trebuchet MS"/>
              <a:buNone/>
              <a:defRPr sz="12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Trebuchet MS"/>
              <a:buNone/>
              <a:defRPr sz="12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Trebuchet MS"/>
              <a:buNone/>
              <a:defRPr sz="12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Trebuchet MS"/>
              <a:buNone/>
              <a:defRPr sz="12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Trebuchet MS"/>
              <a:buNone/>
              <a:defRPr sz="12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fault">
  <p:cSld name="Defaul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5" descr="Bilde 16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1503760" y="-1749845"/>
            <a:ext cx="6055520" cy="7993286"/>
          </a:xfrm>
          <a:prstGeom prst="rect">
            <a:avLst/>
          </a:prstGeom>
          <a:noFill/>
          <a:ln>
            <a:noFill/>
          </a:ln>
          <a:effectLst>
            <a:reflection stA="0" endPos="40000" sy="-100000" algn="bl" rotWithShape="0"/>
          </a:effectLst>
        </p:spPr>
      </p:pic>
      <p:pic>
        <p:nvPicPr>
          <p:cNvPr id="126" name="Google Shape;126;p25" descr="Bilde 7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 rot="-1904786">
            <a:off x="6221076" y="-3725742"/>
            <a:ext cx="8426269" cy="1112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5" descr="Bilde 3"/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853003" y="-2770235"/>
            <a:ext cx="7766014" cy="10251138"/>
          </a:xfrm>
          <a:prstGeom prst="rect">
            <a:avLst/>
          </a:prstGeom>
          <a:noFill/>
          <a:ln>
            <a:noFill/>
          </a:ln>
          <a:effectLst>
            <a:reflection stA="0" endPos="40000" sy="-100000" algn="bl" rotWithShape="0"/>
          </a:effectLst>
        </p:spPr>
      </p:pic>
      <p:pic>
        <p:nvPicPr>
          <p:cNvPr id="128" name="Google Shape;128;p25" descr="Bilde 2"/>
          <p:cNvPicPr preferRelativeResize="0"/>
          <p:nvPr/>
        </p:nvPicPr>
        <p:blipFill rotWithShape="1">
          <a:blip r:embed="rId2">
            <a:alphaModFix amt="10000"/>
          </a:blip>
          <a:srcRect/>
          <a:stretch/>
        </p:blipFill>
        <p:spPr>
          <a:xfrm>
            <a:off x="3110865" y="1912785"/>
            <a:ext cx="6055521" cy="7993286"/>
          </a:xfrm>
          <a:prstGeom prst="rect">
            <a:avLst/>
          </a:prstGeom>
          <a:noFill/>
          <a:ln>
            <a:noFill/>
          </a:ln>
          <a:effectLst>
            <a:reflection stA="0" endPos="40000" sy="-100000" algn="bl" rotWithShape="0"/>
          </a:effectLst>
        </p:spPr>
      </p:pic>
      <p:sp>
        <p:nvSpPr>
          <p:cNvPr id="129" name="Google Shape;12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sz="2800">
                <a:solidFill>
                  <a:srgbClr val="000000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sz="2800">
                <a:solidFill>
                  <a:srgbClr val="000000"/>
                </a:solidFill>
              </a:defRPr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sz="2800">
                <a:solidFill>
                  <a:srgbClr val="000000"/>
                </a:solidFill>
              </a:defRPr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sz="2800">
                <a:solidFill>
                  <a:srgbClr val="000000"/>
                </a:solidFill>
              </a:defRPr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sz="2800"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sldNum" idx="12"/>
          </p:nvPr>
        </p:nvSpPr>
        <p:spPr>
          <a:xfrm>
            <a:off x="11169739" y="6404292"/>
            <a:ext cx="184061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ndelingsside">
  <p:cSld name="Inndelingss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4"/>
          <p:cNvSpPr/>
          <p:nvPr/>
        </p:nvSpPr>
        <p:spPr>
          <a:xfrm>
            <a:off x="0" y="-1"/>
            <a:ext cx="12192000" cy="2363773"/>
          </a:xfrm>
          <a:prstGeom prst="rect">
            <a:avLst/>
          </a:prstGeom>
          <a:solidFill>
            <a:srgbClr val="FF5F5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endParaRPr sz="1800" b="0" i="0" u="none" strike="noStrike" cap="none">
              <a:solidFill>
                <a:srgbClr val="0E0F0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8" name="Google Shape;28;p14"/>
          <p:cNvCxnSpPr/>
          <p:nvPr/>
        </p:nvCxnSpPr>
        <p:spPr>
          <a:xfrm>
            <a:off x="939800" y="1940524"/>
            <a:ext cx="1295400" cy="1"/>
          </a:xfrm>
          <a:prstGeom prst="straightConnector1">
            <a:avLst/>
          </a:prstGeom>
          <a:noFill/>
          <a:ln w="571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9" name="Google Shape;29;p14"/>
          <p:cNvSpPr txBox="1">
            <a:spLocks noGrp="1"/>
          </p:cNvSpPr>
          <p:nvPr>
            <p:ph type="title"/>
          </p:nvPr>
        </p:nvSpPr>
        <p:spPr>
          <a:xfrm>
            <a:off x="838200" y="529836"/>
            <a:ext cx="4823013" cy="130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rebuchet MS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sldNum" idx="12"/>
          </p:nvPr>
        </p:nvSpPr>
        <p:spPr>
          <a:xfrm>
            <a:off x="0" y="-9168"/>
            <a:ext cx="12192000" cy="224401"/>
          </a:xfrm>
          <a:prstGeom prst="rect">
            <a:avLst/>
          </a:prstGeom>
          <a:solidFill>
            <a:srgbClr val="FF5F5F"/>
          </a:solidFill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31" name="Google Shape;31;p14" descr="Bilde 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9800" y="0"/>
            <a:ext cx="520700" cy="20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14" descr="Bilde 7"/>
          <p:cNvPicPr preferRelativeResize="0"/>
          <p:nvPr/>
        </p:nvPicPr>
        <p:blipFill rotWithShape="1">
          <a:blip r:embed="rId3">
            <a:alphaModFix amt="30000"/>
          </a:blip>
          <a:srcRect t="25557" r="17203"/>
          <a:stretch/>
        </p:blipFill>
        <p:spPr>
          <a:xfrm rot="-1904786">
            <a:off x="7077361" y="-714384"/>
            <a:ext cx="6976657" cy="828003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4"/>
          <p:cNvSpPr>
            <a:spLocks noGrp="1"/>
          </p:cNvSpPr>
          <p:nvPr>
            <p:ph type="pic" idx="2"/>
          </p:nvPr>
        </p:nvSpPr>
        <p:spPr>
          <a:xfrm>
            <a:off x="-2" y="2363771"/>
            <a:ext cx="12192002" cy="4494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9547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8FDB5A-D8C7-435F-A72F-77847E3F6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63306C4-5FA8-44DD-A00E-01522D293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CB55BF1-AECA-4338-BBEF-414295833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EAD0-A3B5-4890-9386-240F4139EB81}" type="datetimeFigureOut">
              <a:rPr lang="nb-NO" smtClean="0"/>
              <a:t>19.11.2021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3CFA52D-D4E0-4091-B573-7927D8BA0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C901403-A3D3-4EAE-BB6A-285ECE507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9023-97E9-4F62-9541-05C8853C532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4603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lde v innhold h">
  <p:cSld name="Bilde v innhold h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/>
          <p:nvPr/>
        </p:nvSpPr>
        <p:spPr>
          <a:xfrm>
            <a:off x="6096000" y="4581523"/>
            <a:ext cx="6096000" cy="22764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endParaRPr sz="1800" b="0" i="0" u="none" strike="noStrike" cap="none">
              <a:solidFill>
                <a:srgbClr val="0E0F0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6" name="Google Shape;86;p20"/>
          <p:cNvSpPr/>
          <p:nvPr/>
        </p:nvSpPr>
        <p:spPr>
          <a:xfrm>
            <a:off x="6096000" y="206064"/>
            <a:ext cx="6096000" cy="4375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/>
              <a:buNone/>
            </a:pPr>
            <a:endParaRPr sz="1800" b="0" i="0" u="none" strike="noStrike" cap="none">
              <a:solidFill>
                <a:srgbClr val="0E0F0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7" name="Google Shape;87;p20"/>
          <p:cNvSpPr>
            <a:spLocks noGrp="1"/>
          </p:cNvSpPr>
          <p:nvPr>
            <p:ph type="pic" idx="2"/>
          </p:nvPr>
        </p:nvSpPr>
        <p:spPr>
          <a:xfrm>
            <a:off x="0" y="206064"/>
            <a:ext cx="6096000" cy="66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6502200" y="489395"/>
            <a:ext cx="5257801" cy="124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rebuchet MS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body" idx="1"/>
          </p:nvPr>
        </p:nvSpPr>
        <p:spPr>
          <a:xfrm>
            <a:off x="6502200" y="2293901"/>
            <a:ext cx="5257801" cy="2063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>
                <a:solidFill>
                  <a:srgbClr val="FFFFFF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0" name="Google Shape;90;p20"/>
          <p:cNvCxnSpPr/>
          <p:nvPr/>
        </p:nvCxnSpPr>
        <p:spPr>
          <a:xfrm>
            <a:off x="6603800" y="1901128"/>
            <a:ext cx="1295401" cy="1"/>
          </a:xfrm>
          <a:prstGeom prst="straightConnector1">
            <a:avLst/>
          </a:prstGeom>
          <a:noFill/>
          <a:ln w="571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0" y="-9168"/>
            <a:ext cx="12192000" cy="224401"/>
          </a:xfrm>
          <a:prstGeom prst="rect">
            <a:avLst/>
          </a:prstGeom>
          <a:solidFill>
            <a:srgbClr val="FF5F5F"/>
          </a:solidFill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92" name="Google Shape;92;p20" descr="Bilde 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9800" y="0"/>
            <a:ext cx="520700" cy="206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10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1" descr="Bilde 2"/>
          <p:cNvPicPr preferRelativeResize="0"/>
          <p:nvPr/>
        </p:nvPicPr>
        <p:blipFill rotWithShape="1">
          <a:blip r:embed="rId12">
            <a:alphaModFix amt="10000"/>
          </a:blip>
          <a:srcRect/>
          <a:stretch/>
        </p:blipFill>
        <p:spPr>
          <a:xfrm rot="-6227020">
            <a:off x="4069736" y="-896916"/>
            <a:ext cx="6055520" cy="7993286"/>
          </a:xfrm>
          <a:prstGeom prst="rect">
            <a:avLst/>
          </a:prstGeom>
          <a:noFill/>
          <a:ln>
            <a:noFill/>
          </a:ln>
          <a:effectLst>
            <a:reflection stA="0" endPos="40000" sy="-100000" algn="bl" rotWithShape="0"/>
          </a:effectLst>
        </p:spPr>
      </p:pic>
      <p:sp>
        <p:nvSpPr>
          <p:cNvPr id="7" name="Google Shape;7;p11"/>
          <p:cNvSpPr txBox="1">
            <a:spLocks noGrp="1"/>
          </p:cNvSpPr>
          <p:nvPr>
            <p:ph type="title"/>
          </p:nvPr>
        </p:nvSpPr>
        <p:spPr>
          <a:xfrm>
            <a:off x="838200" y="206064"/>
            <a:ext cx="10515600" cy="987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9" name="Google Shape;9;p11"/>
          <p:cNvCxnSpPr/>
          <p:nvPr/>
        </p:nvCxnSpPr>
        <p:spPr>
          <a:xfrm>
            <a:off x="939800" y="1343171"/>
            <a:ext cx="1295400" cy="1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0" y="-9168"/>
            <a:ext cx="12192000" cy="224401"/>
          </a:xfrm>
          <a:prstGeom prst="rect">
            <a:avLst/>
          </a:prstGeom>
          <a:solidFill>
            <a:srgbClr val="FF5F5F"/>
          </a:solidFill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11" name="Google Shape;11;p11" descr="Bilde 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9800" y="0"/>
            <a:ext cx="520700" cy="20606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8" r:id="rId3"/>
    <p:sldLayoutId id="2147483659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7" r:id="rId10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skiforbundet.no/fagportal/arrangement/telenorkarusellen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podcasts.apple.com/no/podcast/prestasjonsprat/id1486431733?i=1000538512224" TargetMode="External"/><Relationship Id="rId3" Type="http://schemas.openxmlformats.org/officeDocument/2006/relationships/image" Target="../media/image22.png"/><Relationship Id="rId7" Type="http://schemas.openxmlformats.org/officeDocument/2006/relationships/image" Target="cid:image002.png@01D7D940.BB660A40" TargetMode="External"/><Relationship Id="rId2" Type="http://schemas.openxmlformats.org/officeDocument/2006/relationships/hyperlink" Target="https://sunnidrett.no/opptak-foreldrewebinar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cid:image001.png@01D7D940.BB660A40" TargetMode="Externa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25.jpe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www.skiforbundet.no/fagportal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ski-tv.no/tips-til-bygging-av-basisanlegg" TargetMode="Externa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gjeringen.no/no/dokumenter/veileder-rulleskiloyper.-langrenn-og-skiskyting-v-0998/id2536209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ki-tv.no/langrenn-og-kombinertcross" TargetMode="External"/><Relationship Id="rId3" Type="http://schemas.openxmlformats.org/officeDocument/2006/relationships/hyperlink" Target="https://www.ski-tv.no/sjusjoen-basisanlegg-2017" TargetMode="External"/><Relationship Id="rId7" Type="http://schemas.openxmlformats.org/officeDocument/2006/relationships/hyperlink" Target="https://www.ski-tv.no/tips-til-bygging-av-basisanleg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ski-tv.no/norges-raeste-langrennscross-loyper" TargetMode="External"/><Relationship Id="rId5" Type="http://schemas.openxmlformats.org/officeDocument/2006/relationships/hyperlink" Target="https://www.ski-tv.no/trener-miniserie-langrennscross" TargetMode="External"/><Relationship Id="rId10" Type="http://schemas.openxmlformats.org/officeDocument/2006/relationships/hyperlink" Target="https://www.ski-tv.no/langrennscross-hvorfor" TargetMode="External"/><Relationship Id="rId4" Type="http://schemas.openxmlformats.org/officeDocument/2006/relationships/hyperlink" Target="https://www.ski-tv.no/basisanlegg-skeikampen-2016" TargetMode="External"/><Relationship Id="rId9" Type="http://schemas.openxmlformats.org/officeDocument/2006/relationships/hyperlink" Target="https://www.ski-tv.no/tolga-hl-2017-langrennskross-kort-film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umpu.com/no/document/view/62955151/langrennscross2019" TargetMode="External"/><Relationship Id="rId7" Type="http://schemas.openxmlformats.org/officeDocument/2006/relationships/hyperlink" Target="https://youtu.be/amhamWW0MD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skiforbundet.no/fagportal/anleggsweb/skileik/liten-skileik/hoppbakker/" TargetMode="External"/><Relationship Id="rId5" Type="http://schemas.openxmlformats.org/officeDocument/2006/relationships/hyperlink" Target="https://www.regjeringen.no/no/dokumenter/veileder-rulleskiloyper.-langrenn-og-skiskyting-v-0998/id2536209/" TargetMode="Externa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Enkel%20mal%20for%20konstruksjon%20av%20bobbane%20for%20langrennscrossanlegg%20-%20Tessand%20IL%20M&#229;n%20Oppland.docx" TargetMode="External"/><Relationship Id="rId2" Type="http://schemas.openxmlformats.org/officeDocument/2006/relationships/hyperlink" Target="Veiledning%20til%20bygging%20av%20liten%20hoppbakke%202.0.pdf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dbull.com/int-en/videos/red-bull-superskicross-track-animation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drettsforbundet.no/tema/ungdomsidrett/retningslinjer-for-ungdomsidrett/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s://www.ungdomsl&#248;ftet.no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iforbundet.no/fagportal/aktivitetstips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skiforbundet.no/fagportal/barn/ski-i-skolen2/distansekort-pa-net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etilsynet.no/globalassets/dokumenter/trygg_bruk/barn-og-medier-2018/barn-og-medier-2018-medievaner-mobil--og-tidsbruk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kommunikasjon.no/fagstoff/fagartikler/2020/ungdom-som-malgruppe-slik-nar-du-dem" TargetMode="External"/><Relationship Id="rId4" Type="http://schemas.openxmlformats.org/officeDocument/2006/relationships/hyperlink" Target="https://framtida.no/2020/01/28/generation-z-boomers-milennials-kva-generasjon-hoyrer-du-ti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1E588F-9D63-4B35-B735-689773F0D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893" y="4773647"/>
            <a:ext cx="10236741" cy="1201770"/>
          </a:xfrm>
        </p:spPr>
        <p:txBody>
          <a:bodyPr>
            <a:noAutofit/>
          </a:bodyPr>
          <a:lstStyle/>
          <a:p>
            <a:pPr algn="l"/>
            <a:r>
              <a:rPr lang="nb-NO" sz="3600" dirty="0"/>
              <a:t>Impulser til motiverende rekrutteringstiltak</a:t>
            </a:r>
            <a:br>
              <a:rPr lang="nb-NO" sz="3600" dirty="0"/>
            </a:br>
            <a:br>
              <a:rPr lang="nb-NO" sz="3600" dirty="0"/>
            </a:br>
            <a:r>
              <a:rPr lang="nb-NO" sz="3600" dirty="0"/>
              <a:t>Enkle grep med snø, for å skape terrengvariasjoner til skileik/ langrennscross/ variert trening og attraktive arrangementer/ konkurranser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2BD9A28-C935-4A73-A1C2-162D6E3E69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18728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D650CD-2726-42B7-8C4B-A92942BB2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Rekruttering </a:t>
            </a:r>
            <a:r>
              <a:rPr lang="nb-NO" sz="3200" dirty="0"/>
              <a:t>(familier og barn)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7D0D09B-5473-4A79-AA66-3CDAFA4E43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Kompakte anlegg med hopp og skicross</a:t>
            </a:r>
          </a:p>
          <a:p>
            <a:r>
              <a:rPr lang="nb-NO" dirty="0"/>
              <a:t>Familier opplever anlegget som møteplass (skileik, små hopp, grillplass, sittebenker, varmehytte/gapahuk, aktivitetsutstyr til utlån, lån av skiutstyr)</a:t>
            </a:r>
          </a:p>
          <a:p>
            <a:r>
              <a:rPr lang="nb-NO" dirty="0"/>
              <a:t>Lag arrangementer med fokus på miljø, samhold og mye aktivitet</a:t>
            </a:r>
          </a:p>
          <a:p>
            <a:pPr lvl="1"/>
            <a:r>
              <a:rPr lang="nb-NO" dirty="0"/>
              <a:t>Fast familiedag andre lørdag hver måned. (høst og vinter)</a:t>
            </a:r>
          </a:p>
          <a:p>
            <a:pPr lvl="2"/>
            <a:r>
              <a:rPr lang="nb-NO" dirty="0"/>
              <a:t>Skileikanlegget settes i stand og gjøres lekkert</a:t>
            </a:r>
          </a:p>
          <a:p>
            <a:pPr lvl="2"/>
            <a:r>
              <a:rPr lang="nb-NO" dirty="0"/>
              <a:t>Bålpannene tennes, kiosk åpen, musikk på høyalterene</a:t>
            </a:r>
          </a:p>
          <a:p>
            <a:pPr lvl="1"/>
            <a:r>
              <a:rPr lang="nb-NO" dirty="0"/>
              <a:t>Barnas «Kom deg </a:t>
            </a:r>
            <a:r>
              <a:rPr lang="nb-NO" dirty="0" err="1"/>
              <a:t>UTdag</a:t>
            </a:r>
            <a:r>
              <a:rPr lang="nb-NO" dirty="0"/>
              <a:t>» sammen med DNT</a:t>
            </a:r>
          </a:p>
          <a:p>
            <a:r>
              <a:rPr lang="nb-NO" b="1" dirty="0"/>
              <a:t>Ta med en venn «dag» </a:t>
            </a:r>
            <a:r>
              <a:rPr lang="nb-NO" dirty="0"/>
              <a:t>(inviter med  venner for å ha det gøy sammen på ski)</a:t>
            </a:r>
          </a:p>
          <a:p>
            <a:pPr lvl="1"/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7356D9D-A521-45FA-8B9F-A0B97BE9BA23}"/>
              </a:ext>
            </a:extLst>
          </p:cNvPr>
          <p:cNvSpPr txBox="1"/>
          <p:nvPr/>
        </p:nvSpPr>
        <p:spPr>
          <a:xfrm>
            <a:off x="2722623" y="6281931"/>
            <a:ext cx="64096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nb-NO" sz="20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シ </a:t>
            </a:r>
            <a:r>
              <a:rPr lang="nb-NO" altLang="ja-JP" sz="2000" b="0" i="0" dirty="0" err="1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Skisportensdag</a:t>
            </a:r>
            <a:r>
              <a:rPr lang="nb-NO" altLang="ja-JP" sz="20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 i en PARK nær deg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4076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FAA367FE-B442-483F-B75E-F48AB5F78C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11</a:t>
            </a:fld>
            <a:endParaRPr lang="no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B5461B14-E905-49E6-BD85-7CB029AB9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Rekruttering </a:t>
            </a:r>
            <a:r>
              <a:rPr lang="nb-NO" sz="3200" dirty="0"/>
              <a:t>(arrangementer)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65635CA-39BC-4726-8180-E7854578B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6103"/>
            <a:ext cx="5257800" cy="4914540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nb-NO" b="1" dirty="0"/>
              <a:t>Karusellrenn/klubbrenn </a:t>
            </a:r>
          </a:p>
          <a:p>
            <a:r>
              <a:rPr lang="nb-NO" dirty="0"/>
              <a:t>Puljestarter, flere klasser går samtidig i samme løype med ulikt rundetall</a:t>
            </a:r>
          </a:p>
          <a:p>
            <a:r>
              <a:rPr lang="nb-NO" dirty="0"/>
              <a:t>Ingen skiller seg ut</a:t>
            </a:r>
          </a:p>
          <a:p>
            <a:r>
              <a:rPr lang="nb-NO" dirty="0">
                <a:hlinkClick r:id="rId2"/>
              </a:rPr>
              <a:t>Telenor Karusellen (skiforbundet.no)</a:t>
            </a:r>
            <a:endParaRPr lang="nb-NO" dirty="0"/>
          </a:p>
          <a:p>
            <a:pPr marL="114300" indent="0">
              <a:buNone/>
            </a:pPr>
            <a:r>
              <a:rPr lang="nb-NO" b="1" dirty="0"/>
              <a:t>Klubbmesterskap</a:t>
            </a:r>
          </a:p>
          <a:p>
            <a:r>
              <a:rPr lang="nb-NO" dirty="0"/>
              <a:t>Med familiestafett, mer aktivitet med flere øvelser</a:t>
            </a:r>
          </a:p>
          <a:p>
            <a:pPr marL="114300" indent="0">
              <a:buNone/>
            </a:pPr>
            <a:r>
              <a:rPr lang="nb-NO" b="1" dirty="0"/>
              <a:t>Finne spennende arrangementsprofiler som har </a:t>
            </a:r>
            <a:r>
              <a:rPr lang="nb-NO" b="1" u="sng" dirty="0"/>
              <a:t>sosial profil</a:t>
            </a:r>
          </a:p>
          <a:p>
            <a:pPr>
              <a:buFontTx/>
              <a:buChar char="-"/>
            </a:pPr>
            <a:r>
              <a:rPr lang="nb-NO" dirty="0"/>
              <a:t>Timesløpet (alle i gruppa deltar, alle vinner)</a:t>
            </a:r>
          </a:p>
          <a:p>
            <a:pPr>
              <a:buFontTx/>
              <a:buChar char="-"/>
            </a:pPr>
            <a:r>
              <a:rPr lang="nb-NO" dirty="0"/>
              <a:t>Stafetter (parstafett)</a:t>
            </a:r>
          </a:p>
          <a:p>
            <a:pPr>
              <a:buFontTx/>
              <a:buChar char="-"/>
            </a:pPr>
            <a:r>
              <a:rPr lang="nb-NO" dirty="0" err="1"/>
              <a:t>Mix</a:t>
            </a:r>
            <a:r>
              <a:rPr lang="nb-NO" dirty="0"/>
              <a:t> lagkonkurranser</a:t>
            </a:r>
          </a:p>
          <a:p>
            <a:pPr>
              <a:buFontTx/>
              <a:buChar char="-"/>
            </a:pPr>
            <a:r>
              <a:rPr lang="nb-NO" dirty="0"/>
              <a:t>Åpen dag</a:t>
            </a: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C3098791-C386-437B-966F-345213BD9826}"/>
              </a:ext>
            </a:extLst>
          </p:cNvPr>
          <p:cNvSpPr txBox="1">
            <a:spLocks/>
          </p:cNvSpPr>
          <p:nvPr/>
        </p:nvSpPr>
        <p:spPr>
          <a:xfrm>
            <a:off x="6531989" y="1506103"/>
            <a:ext cx="558145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nb-NO" b="1" dirty="0"/>
              <a:t>Idrettsuke /sommerskiskole</a:t>
            </a:r>
          </a:p>
          <a:p>
            <a:pPr>
              <a:buFontTx/>
              <a:buChar char="-"/>
            </a:pPr>
            <a:r>
              <a:rPr lang="nb-NO" dirty="0"/>
              <a:t>Engasjere ungdom 17 år og eldre som trenere</a:t>
            </a:r>
          </a:p>
          <a:p>
            <a:pPr>
              <a:buFontTx/>
              <a:buChar char="-"/>
            </a:pPr>
            <a:r>
              <a:rPr lang="nb-NO" dirty="0"/>
              <a:t>Alder 11-16 år</a:t>
            </a:r>
          </a:p>
          <a:p>
            <a:pPr>
              <a:buFontTx/>
              <a:buChar char="-"/>
            </a:pPr>
            <a:r>
              <a:rPr lang="nb-NO" dirty="0"/>
              <a:t>Allsidighet og sosiale aktiviteter</a:t>
            </a:r>
          </a:p>
          <a:p>
            <a:pPr>
              <a:buFontTx/>
              <a:buChar char="-"/>
            </a:pPr>
            <a:r>
              <a:rPr lang="nb-NO" dirty="0"/>
              <a:t>NIF/NSF utviklingstrapp</a:t>
            </a:r>
          </a:p>
          <a:p>
            <a:pPr marL="114300" indent="0">
              <a:buNone/>
            </a:pPr>
            <a:endParaRPr lang="nb-NO" dirty="0"/>
          </a:p>
          <a:p>
            <a:pPr marL="114300" indent="0">
              <a:buFont typeface="Arial"/>
              <a:buNone/>
            </a:pPr>
            <a:r>
              <a:rPr lang="nb-NO" b="1" dirty="0"/>
              <a:t>Smørekurs (</a:t>
            </a:r>
            <a:r>
              <a:rPr lang="nb-NO" b="1" dirty="0" err="1"/>
              <a:t>mindrekurs</a:t>
            </a:r>
            <a:r>
              <a:rPr lang="nb-NO" b="1" dirty="0"/>
              <a:t>)</a:t>
            </a:r>
          </a:p>
          <a:p>
            <a:pPr>
              <a:buFontTx/>
              <a:buChar char="-"/>
            </a:pPr>
            <a:r>
              <a:rPr lang="nb-NO" dirty="0"/>
              <a:t>Arrangere smørekurs for foreldre</a:t>
            </a:r>
          </a:p>
          <a:p>
            <a:pPr>
              <a:buFontTx/>
              <a:buChar char="-"/>
            </a:pPr>
            <a:r>
              <a:rPr lang="nb-NO" dirty="0"/>
              <a:t>Arrangere smørekurs for 13-14år</a:t>
            </a:r>
          </a:p>
          <a:p>
            <a:pPr>
              <a:buFontTx/>
              <a:buChar char="-"/>
            </a:pPr>
            <a:r>
              <a:rPr lang="nb-NO" dirty="0"/>
              <a:t>Arrangere smørekurs for 15-16år</a:t>
            </a:r>
          </a:p>
          <a:p>
            <a:pPr>
              <a:buFontTx/>
              <a:buChar char="-"/>
            </a:pP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32E2A18-1B94-4401-81B2-9C367C35B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41" y="209051"/>
            <a:ext cx="1925032" cy="108480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302AA803-7864-481F-BE6B-F65EEB87D664}"/>
              </a:ext>
            </a:extLst>
          </p:cNvPr>
          <p:cNvSpPr txBox="1"/>
          <p:nvPr/>
        </p:nvSpPr>
        <p:spPr>
          <a:xfrm>
            <a:off x="2722623" y="6281931"/>
            <a:ext cx="64096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nb-NO" sz="20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シ </a:t>
            </a:r>
            <a:r>
              <a:rPr lang="nb-NO" altLang="ja-JP" sz="20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klubbene er flinke, her er mange tips fra RUSTAD IL</a:t>
            </a:r>
            <a:endParaRPr lang="nb-NO" sz="2000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EB0AB85-9C35-4EEE-8C45-DDC94A4944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48" b="27474"/>
          <a:stretch/>
        </p:blipFill>
        <p:spPr>
          <a:xfrm>
            <a:off x="9473473" y="245623"/>
            <a:ext cx="2718527" cy="104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5177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ADA9E611-CE7E-4162-83F6-CD9A00EAD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Rekruttering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FFD7D7C-5A63-410B-8BE1-E7A37E9C95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12</a:t>
            </a:fld>
            <a:endParaRPr lang="no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2F98541F-7A8B-403C-8BC4-9E7332051E08}"/>
              </a:ext>
            </a:extLst>
          </p:cNvPr>
          <p:cNvSpPr txBox="1"/>
          <p:nvPr/>
        </p:nvSpPr>
        <p:spPr>
          <a:xfrm>
            <a:off x="623739" y="1882921"/>
            <a:ext cx="110668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Flerbruksanlegg – møteplass – mange brukergrupper skaper «magneteffekt»</a:t>
            </a:r>
          </a:p>
          <a:p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Hvordan beholde de som ikke vil konkurrere? Ha andre typer renn, med for eksempel mindre synlig rangering og konkurransepreget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 err="1"/>
              <a:t>CRAZYski</a:t>
            </a:r>
            <a:r>
              <a:rPr lang="nb-NO" sz="2400" dirty="0"/>
              <a:t> konkurranse der ingenting er som normalt, fellesstart, overraskende aktiviteter…alt er lov (13 år og eldre)</a:t>
            </a:r>
          </a:p>
          <a:p>
            <a:endParaRPr lang="nb-NO" sz="2400" dirty="0"/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nb-NO" sz="2400" dirty="0"/>
              <a:t>«</a:t>
            </a:r>
            <a:r>
              <a:rPr lang="nb-NO" sz="2400" dirty="0" err="1"/>
              <a:t>Tema»aktiviteter</a:t>
            </a:r>
            <a:r>
              <a:rPr lang="nb-NO" sz="2400" dirty="0"/>
              <a:t> (måneskinnstur, topptur, bålkos, crosskveld osv.) </a:t>
            </a:r>
            <a:endParaRPr lang="nb-NO" sz="2400" dirty="0">
              <a:highlight>
                <a:srgbClr val="CFFBC3"/>
              </a:highlight>
            </a:endParaRPr>
          </a:p>
          <a:p>
            <a:pPr lvl="4"/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DISTANSEKORT (Lage konkurranse i egen klubb og krets)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Langrennscross (Cross er gøy, utfordrende gir mye aktivitet og utvikler «skills») </a:t>
            </a:r>
            <a:r>
              <a:rPr lang="nb-NO" dirty="0"/>
              <a:t> 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1F0F2986-A877-499E-BB99-75ADC2D97B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nb-NO" dirty="0">
                <a:highlight>
                  <a:srgbClr val="CFFBC3"/>
                </a:highlight>
                <a:latin typeface="+mj-lt"/>
              </a:rPr>
              <a:t>Lag aktiviteter der folk bor</a:t>
            </a:r>
          </a:p>
          <a:p>
            <a:pPr marL="114300" indent="0">
              <a:buNone/>
            </a:pPr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1344D05-4915-4521-B52D-D3F387E687A3}"/>
              </a:ext>
            </a:extLst>
          </p:cNvPr>
          <p:cNvSpPr txBox="1"/>
          <p:nvPr/>
        </p:nvSpPr>
        <p:spPr>
          <a:xfrm rot="5400000">
            <a:off x="9338479" y="739303"/>
            <a:ext cx="748923" cy="769441"/>
          </a:xfrm>
          <a:prstGeom prst="rect">
            <a:avLst/>
          </a:prstGeom>
          <a:solidFill>
            <a:srgbClr val="B2F1FE"/>
          </a:solidFill>
        </p:spPr>
        <p:txBody>
          <a:bodyPr wrap="none" rtlCol="0">
            <a:spAutoFit/>
          </a:bodyPr>
          <a:lstStyle/>
          <a:p>
            <a:r>
              <a:rPr lang="ja-JP" altLang="nb-NO" sz="44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シ</a:t>
            </a:r>
            <a:endParaRPr lang="nb-NO" sz="4400" dirty="0"/>
          </a:p>
        </p:txBody>
      </p:sp>
    </p:spTree>
    <p:extLst>
      <p:ext uri="{BB962C8B-B14F-4D97-AF65-F5344CB8AC3E}">
        <p14:creationId xmlns:p14="http://schemas.microsoft.com/office/powerpoint/2010/main" val="138698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C20279-BC98-495E-87A2-7F5AF0DF2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UngLEDELSE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10129D3-53CF-48FF-B058-BAE27365A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54175"/>
            <a:ext cx="10515600" cy="4351338"/>
          </a:xfrm>
        </p:spPr>
        <p:txBody>
          <a:bodyPr>
            <a:normAutofit/>
          </a:bodyPr>
          <a:lstStyle/>
          <a:p>
            <a:r>
              <a:rPr lang="nb-NO" sz="2800" dirty="0"/>
              <a:t>La de få ansvar (ass. rennleder, ass. Løypelegger, ass. Kioskansvarlig), fadderordning la kunnskapen gå videre til de unge.</a:t>
            </a:r>
          </a:p>
          <a:p>
            <a:r>
              <a:rPr lang="nb-NO" sz="2800" dirty="0"/>
              <a:t>Fadderordning (eldre utøvere er «fadder» for yngre utøvere, aktivitetsdager der dette settes i system)</a:t>
            </a:r>
          </a:p>
          <a:p>
            <a:r>
              <a:rPr lang="nb-NO" sz="2800" dirty="0"/>
              <a:t>Inkludere unge i trenerrollen og i aktivitetsgrupper, UNGETRENERE er stas for barna.</a:t>
            </a:r>
          </a:p>
          <a:p>
            <a:r>
              <a:rPr lang="nb-NO" sz="2800" dirty="0"/>
              <a:t>Sosiale medier</a:t>
            </a:r>
          </a:p>
          <a:p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6C9641C-C834-45BD-B29F-1BBA4D11A39C}"/>
              </a:ext>
            </a:extLst>
          </p:cNvPr>
          <p:cNvSpPr txBox="1"/>
          <p:nvPr/>
        </p:nvSpPr>
        <p:spPr>
          <a:xfrm>
            <a:off x="1212131" y="6128716"/>
            <a:ext cx="95144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nb-NO" sz="2800" b="0" i="0" dirty="0">
                <a:solidFill>
                  <a:srgbClr val="555555"/>
                </a:solidFill>
                <a:effectLst/>
                <a:highlight>
                  <a:srgbClr val="CFFBC3"/>
                </a:highlight>
                <a:latin typeface="arial" panose="020B0604020202020204" pitchFamily="34" charset="0"/>
              </a:rPr>
              <a:t>シ </a:t>
            </a:r>
            <a:r>
              <a:rPr lang="nb-NO" altLang="ja-JP" sz="2800" b="0" i="0" dirty="0">
                <a:solidFill>
                  <a:srgbClr val="555555"/>
                </a:solidFill>
                <a:effectLst/>
                <a:highlight>
                  <a:srgbClr val="CFFBC3"/>
                </a:highlight>
                <a:latin typeface="arial" panose="020B0604020202020204" pitchFamily="34" charset="0"/>
              </a:rPr>
              <a:t>flest mulig blir med lengst mulig</a:t>
            </a:r>
            <a:endParaRPr lang="nb-NO" sz="2800" dirty="0">
              <a:highlight>
                <a:srgbClr val="CFFBC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35023088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36FF308B-4094-49E0-B507-856F08DD58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14</a:t>
            </a:fld>
            <a:endParaRPr lang="no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B4C71CD9-BCF7-43B8-86F3-36D58D11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064"/>
            <a:ext cx="5089634" cy="987947"/>
          </a:xfrm>
        </p:spPr>
        <p:txBody>
          <a:bodyPr>
            <a:normAutofit/>
          </a:bodyPr>
          <a:lstStyle/>
          <a:p>
            <a:r>
              <a:rPr lang="nb-NO" dirty="0" err="1"/>
              <a:t>Foreldrewebinar</a:t>
            </a:r>
            <a:endParaRPr lang="nb-NO" sz="540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0A00B04-F9FD-4C5B-A651-8A8690C29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574043" cy="4351338"/>
          </a:xfrm>
        </p:spPr>
        <p:txBody>
          <a:bodyPr/>
          <a:lstStyle/>
          <a:p>
            <a:r>
              <a:rPr lang="nb-NO" dirty="0">
                <a:hlinkClick r:id="rId2"/>
              </a:rPr>
              <a:t>Link: </a:t>
            </a:r>
            <a:r>
              <a:rPr lang="nb-NO" dirty="0" err="1">
                <a:hlinkClick r:id="rId2"/>
              </a:rPr>
              <a:t>Foreldrewebinar</a:t>
            </a:r>
            <a:r>
              <a:rPr lang="nb-NO" dirty="0">
                <a:hlinkClick r:id="rId2"/>
              </a:rPr>
              <a:t> - Sunn Idrett</a:t>
            </a: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F65F6DB-62E7-48A2-96AB-07D553271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69" y="3505199"/>
            <a:ext cx="5479774" cy="2587751"/>
          </a:xfrm>
          <a:prstGeom prst="rect">
            <a:avLst/>
          </a:prstGeom>
        </p:spPr>
      </p:pic>
      <p:pic>
        <p:nvPicPr>
          <p:cNvPr id="1026" name="x_Bilde 1">
            <a:extLst>
              <a:ext uri="{FF2B5EF4-FFF2-40B4-BE49-F238E27FC236}">
                <a16:creationId xmlns:a16="http://schemas.microsoft.com/office/drawing/2014/main" id="{EA38BD5D-31E3-446B-8905-61FA71CAA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736" y="2120219"/>
            <a:ext cx="3899337" cy="147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Bilde 5">
            <a:extLst>
              <a:ext uri="{FF2B5EF4-FFF2-40B4-BE49-F238E27FC236}">
                <a16:creationId xmlns:a16="http://schemas.microsoft.com/office/drawing/2014/main" id="{ED75D19F-21F5-4D70-8FB8-D875769F4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350" y="3877409"/>
            <a:ext cx="999953" cy="216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4DB7AF8-C787-4EA6-A1E8-4329F0C33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736" y="627809"/>
            <a:ext cx="373117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400" b="0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PODKAST</a:t>
            </a:r>
            <a:endParaRPr kumimoji="0" lang="nb-NO" altLang="nb-N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Sender også en link til podkast som har mye god </a:t>
            </a:r>
            <a:r>
              <a:rPr kumimoji="0" lang="nb-NO" altLang="nb-NO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fagkompetanse for forståelse av trening av barn og ungdom i vekst og modning. </a:t>
            </a:r>
            <a:r>
              <a:rPr kumimoji="0" lang="nb-NO" altLang="nb-NO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Intervjuet med Jostein Halen starter ca. 15 minutter inn i podkasten.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kumimoji="0" lang="nb-NO" altLang="nb-N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hlinkClick r:id="rId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nb-NO" altLang="nb-NO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8"/>
              </a:rPr>
              <a:t>https://podcasts.apple.com/no/podcast/prestasjonsprat/id1486431733?i=1000538512224</a:t>
            </a:r>
            <a:endParaRPr kumimoji="0" lang="nb-NO" altLang="nb-NO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D1769B30-2CCA-4C8C-B804-FA82C4025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5303" y="4286960"/>
            <a:ext cx="3605050" cy="173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kumimoji="0" lang="nb-NO" altLang="nb-N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Emne</a:t>
            </a:r>
            <a:r>
              <a:rPr kumimoji="0" lang="nb-NO" altLang="nb-NO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I det lang løp Sykdom og trening</a:t>
            </a:r>
          </a:p>
          <a:p>
            <a:r>
              <a:rPr lang="nb-NO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Dersom dere ønsker ytterligere kunnskap om emnet sykdom og trening anbefaler jeg NRK radio, podkast I DET LANGE LØP med Jan Post. </a:t>
            </a:r>
          </a:p>
          <a:p>
            <a:endParaRPr lang="nb-NO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Episoden om </a:t>
            </a:r>
            <a:r>
              <a:rPr lang="nb-NO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sykdom og trening starter ca. 1 time</a:t>
            </a:r>
            <a:r>
              <a:rPr lang="nb-NO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ut i podkasten, dette er verdt å høre på.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3D41ACD0-816C-4839-9FB1-6EF3D5C34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193" y="12269929"/>
            <a:ext cx="774791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Dersom dere ønsker ytterligere kunnskap om emnet sykdom og trening anbefaler jeg NRK radio, podkast I DET LANGE LØP med Jan Post. Episoden om </a:t>
            </a:r>
            <a:r>
              <a:rPr kumimoji="0" lang="nb-NO" altLang="nb-NO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sykdom og trening starter ca. 1 time</a:t>
            </a:r>
            <a:r>
              <a:rPr kumimoji="0" lang="nb-NO" altLang="nb-NO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ut i podkasten, dette er verdt å høre på.</a:t>
            </a:r>
            <a:endParaRPr kumimoji="0" lang="nb-NO" alt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074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"/>
          <p:cNvSpPr txBox="1">
            <a:spLocks noGrp="1"/>
          </p:cNvSpPr>
          <p:nvPr>
            <p:ph type="title"/>
          </p:nvPr>
        </p:nvSpPr>
        <p:spPr>
          <a:xfrm>
            <a:off x="838200" y="275674"/>
            <a:ext cx="4737100" cy="1274985"/>
          </a:xfrm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Trebuchet MS"/>
              <a:buNone/>
            </a:pPr>
            <a:r>
              <a:rPr lang="nb-NO" b="1" i="0" u="none" strike="noStrike" cap="none" dirty="0"/>
              <a:t>Rekruttering </a:t>
            </a:r>
          </a:p>
        </p:txBody>
      </p:sp>
      <p:sp>
        <p:nvSpPr>
          <p:cNvPr id="137" name="Google Shape;137;p1"/>
          <p:cNvSpPr txBox="1">
            <a:spLocks noGrp="1"/>
          </p:cNvSpPr>
          <p:nvPr>
            <p:ph type="body" idx="1"/>
          </p:nvPr>
        </p:nvSpPr>
        <p:spPr>
          <a:xfrm>
            <a:off x="6596824" y="375066"/>
            <a:ext cx="5369889" cy="1538061"/>
          </a:xfrm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3600"/>
              <a:buNone/>
            </a:pPr>
            <a:r>
              <a:rPr lang="nb-NO" b="1" dirty="0"/>
              <a:t>Gode- møteplasser, </a:t>
            </a:r>
            <a:r>
              <a:rPr lang="nb-NO" sz="2000" b="1" dirty="0"/>
              <a:t>trenings-, utviklings- og konkurranseanlegg</a:t>
            </a:r>
            <a:endParaRPr lang="nb-NO" dirty="0"/>
          </a:p>
        </p:txBody>
      </p:sp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B1E1F88D-7F69-491B-AE86-A9CD476306C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149" y="6536150"/>
            <a:ext cx="151302" cy="211701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no-NO"/>
              <a:pPr marL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t>15</a:t>
            </a:fld>
            <a:endParaRPr lang="no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AB3ACEB5-6EFB-4F97-A641-F107F2EDBED3}"/>
              </a:ext>
            </a:extLst>
          </p:cNvPr>
          <p:cNvSpPr txBox="1"/>
          <p:nvPr/>
        </p:nvSpPr>
        <p:spPr>
          <a:xfrm>
            <a:off x="838200" y="1478143"/>
            <a:ext cx="5054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/>
              <a:t>Rekruttering betyr å skape tilgang, tilvekst eller fornyelse</a:t>
            </a:r>
            <a:endParaRPr lang="nb-NO" dirty="0"/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7285CEEE-4578-474B-A326-AA8BFC166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539014"/>
              </p:ext>
            </p:extLst>
          </p:nvPr>
        </p:nvGraphicFramePr>
        <p:xfrm>
          <a:off x="838201" y="2142014"/>
          <a:ext cx="10645876" cy="3230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35524">
                  <a:extLst>
                    <a:ext uri="{9D8B030D-6E8A-4147-A177-3AD203B41FA5}">
                      <a16:colId xmlns:a16="http://schemas.microsoft.com/office/drawing/2014/main" val="818844647"/>
                    </a:ext>
                  </a:extLst>
                </a:gridCol>
                <a:gridCol w="210352">
                  <a:extLst>
                    <a:ext uri="{9D8B030D-6E8A-4147-A177-3AD203B41FA5}">
                      <a16:colId xmlns:a16="http://schemas.microsoft.com/office/drawing/2014/main" val="3253803628"/>
                    </a:ext>
                  </a:extLst>
                </a:gridCol>
              </a:tblGrid>
              <a:tr h="1790065">
                <a:tc>
                  <a:txBody>
                    <a:bodyPr/>
                    <a:lstStyle/>
                    <a:p>
                      <a:pPr marL="457200">
                        <a:tabLst>
                          <a:tab pos="1329055" algn="l"/>
                          <a:tab pos="1350645" algn="l"/>
                        </a:tabLst>
                      </a:pPr>
                      <a:endParaRPr lang="nb-NO" sz="3200" dirty="0">
                        <a:effectLst/>
                      </a:endParaRPr>
                    </a:p>
                    <a:p>
                      <a:pPr marL="457200">
                        <a:tabLst>
                          <a:tab pos="1329055" algn="l"/>
                          <a:tab pos="1350645" algn="l"/>
                        </a:tabLst>
                      </a:pPr>
                      <a:r>
                        <a:rPr lang="nb-NO" sz="200" dirty="0">
                          <a:effectLst/>
                        </a:rPr>
                        <a:t> </a:t>
                      </a:r>
                      <a:endParaRPr lang="nb-NO" sz="300" dirty="0">
                        <a:effectLst/>
                      </a:endParaRPr>
                    </a:p>
                    <a:p>
                      <a:pPr marL="457200">
                        <a:tabLst>
                          <a:tab pos="1329055" algn="l"/>
                          <a:tab pos="1350645" algn="l"/>
                        </a:tabLst>
                      </a:pPr>
                      <a:r>
                        <a:rPr lang="nb-NO" sz="2800" dirty="0"/>
                        <a:t>Enkle grep med snø, for å skape terrengvariasjoner til skileik/ langrennscross/ variert trening og attraktive arrangementer/ </a:t>
                      </a:r>
                      <a:r>
                        <a:rPr lang="nb-NO" sz="2800" dirty="0" err="1"/>
                        <a:t>konkurranser</a:t>
                      </a:r>
                      <a:r>
                        <a:rPr lang="nb-NO" sz="2800" dirty="0" err="1">
                          <a:effectLst/>
                          <a:latin typeface="Trebuchet MS" panose="020B0603020202020204" pitchFamily="34" charset="0"/>
                        </a:rPr>
                        <a:t>anlegg</a:t>
                      </a:r>
                      <a:r>
                        <a:rPr lang="nb-NO" sz="2800" dirty="0">
                          <a:effectLst/>
                          <a:latin typeface="Trebuchet MS" panose="020B0603020202020204" pitchFamily="34" charset="0"/>
                        </a:rPr>
                        <a:t> som rekrutterer nye skiløpere.</a:t>
                      </a:r>
                    </a:p>
                    <a:p>
                      <a:pPr marL="457200">
                        <a:tabLst>
                          <a:tab pos="1329055" algn="l"/>
                          <a:tab pos="1350645" algn="l"/>
                        </a:tabLst>
                      </a:pPr>
                      <a:endParaRPr lang="nb-NO" sz="1000" dirty="0">
                        <a:effectLst/>
                        <a:latin typeface="Trebuchet MS" panose="020B0603020202020204" pitchFamily="34" charset="0"/>
                      </a:endParaRPr>
                    </a:p>
                    <a:p>
                      <a:pPr marL="457200">
                        <a:tabLst>
                          <a:tab pos="1329055" algn="l"/>
                          <a:tab pos="1350645" algn="l"/>
                        </a:tabLst>
                      </a:pPr>
                      <a:r>
                        <a:rPr lang="nb-NO" sz="2800" dirty="0">
                          <a:effectLst/>
                          <a:latin typeface="Trebuchet MS" panose="020B0603020202020204" pitchFamily="34" charset="0"/>
                        </a:rPr>
                        <a:t>Hvorfor og hvordan skape gode rekrutteringsanlegg? </a:t>
                      </a:r>
                    </a:p>
                    <a:p>
                      <a:pPr marL="457200">
                        <a:tabLst>
                          <a:tab pos="1329055" algn="l"/>
                          <a:tab pos="1350645" algn="l"/>
                        </a:tabLst>
                      </a:pPr>
                      <a:endParaRPr lang="nb-NO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tabLst>
                          <a:tab pos="1329055" algn="l"/>
                          <a:tab pos="1350645" algn="l"/>
                        </a:tabLst>
                      </a:pPr>
                      <a:endParaRPr lang="nb-NO" sz="1600" dirty="0">
                        <a:effectLst/>
                      </a:endParaRPr>
                    </a:p>
                    <a:p>
                      <a:pPr marL="457200">
                        <a:tabLst>
                          <a:tab pos="1329055" algn="l"/>
                          <a:tab pos="1350645" algn="l"/>
                        </a:tabLst>
                      </a:pPr>
                      <a:endParaRPr lang="nb-NO" sz="1600" dirty="0">
                        <a:effectLst/>
                      </a:endParaRPr>
                    </a:p>
                    <a:p>
                      <a:pPr marL="457200">
                        <a:tabLst>
                          <a:tab pos="1329055" algn="l"/>
                          <a:tab pos="1350645" algn="l"/>
                        </a:tabLst>
                      </a:pPr>
                      <a:endParaRPr lang="nb-NO" sz="1600" b="1" i="0" u="none" strike="noStrike" cap="none" dirty="0">
                        <a:solidFill>
                          <a:schemeClr val="bg1"/>
                        </a:solidFill>
                        <a:latin typeface="Bradley Hand ITC" panose="03070402050302030203" pitchFamily="66" charset="0"/>
                        <a:ea typeface="MS Mincho" panose="02020609040205080304" pitchFamily="49" charset="-128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60635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Bilderesultat for langrennscross">
            <a:extLst>
              <a:ext uri="{FF2B5EF4-FFF2-40B4-BE49-F238E27FC236}">
                <a16:creationId xmlns:a16="http://schemas.microsoft.com/office/drawing/2014/main" id="{ADDC9A41-588A-4D34-9C43-05C3DB8A7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4"/>
          <a:stretch/>
        </p:blipFill>
        <p:spPr bwMode="auto">
          <a:xfrm>
            <a:off x="7912216" y="5352359"/>
            <a:ext cx="2654723" cy="140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2FEABBE-BE78-45FE-AADE-C5888DECA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199" y="483490"/>
            <a:ext cx="5257801" cy="1246747"/>
          </a:xfrm>
        </p:spPr>
        <p:txBody>
          <a:bodyPr wrap="square" anchor="b">
            <a:normAutofit/>
          </a:bodyPr>
          <a:lstStyle/>
          <a:p>
            <a:r>
              <a:rPr lang="nb-NO" dirty="0"/>
              <a:t>Basisanlegg </a:t>
            </a:r>
            <a:br>
              <a:rPr lang="nb-NO" dirty="0"/>
            </a:br>
            <a:r>
              <a:rPr lang="nb-NO" dirty="0"/>
              <a:t>hvorfor  hvordan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17D8667-BFC0-4361-91F0-2152814AC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0688" y="1871278"/>
            <a:ext cx="6001312" cy="2528471"/>
          </a:xfrm>
        </p:spPr>
        <p:txBody>
          <a:bodyPr wrap="square" anchor="t">
            <a:noAutofit/>
          </a:bodyPr>
          <a:lstStyle/>
          <a:p>
            <a:pPr>
              <a:tabLst>
                <a:tab pos="1329055" algn="l"/>
                <a:tab pos="1350645" algn="l"/>
              </a:tabLst>
            </a:pPr>
            <a:r>
              <a:rPr lang="nb-NO" dirty="0"/>
              <a:t>Anlegg for barn og familien</a:t>
            </a:r>
          </a:p>
          <a:p>
            <a:pPr>
              <a:tabLst>
                <a:tab pos="1329055" algn="l"/>
                <a:tab pos="1350645" algn="l"/>
              </a:tabLst>
            </a:pPr>
            <a:r>
              <a:rPr lang="nb-NO" dirty="0"/>
              <a:t>Løyper som utfordrer ungdom</a:t>
            </a:r>
          </a:p>
          <a:p>
            <a:pPr>
              <a:tabLst>
                <a:tab pos="1329055" algn="l"/>
                <a:tab pos="1350645" algn="l"/>
              </a:tabLst>
            </a:pPr>
            <a:r>
              <a:rPr lang="nb-NO" dirty="0"/>
              <a:t>Anlegg med sosiale møteplasser / gapahuk m/bålpanner og sittebenker, levegger mot vind, lys</a:t>
            </a:r>
          </a:p>
          <a:p>
            <a:pPr marL="457200">
              <a:tabLst>
                <a:tab pos="1329055" algn="l"/>
                <a:tab pos="1350645" algn="l"/>
              </a:tabLst>
            </a:pPr>
            <a:r>
              <a:rPr lang="nb-NO" dirty="0"/>
              <a:t>Anlegg som utfordrer og inspirer (</a:t>
            </a:r>
            <a:r>
              <a:rPr lang="nb-NO" dirty="0" err="1"/>
              <a:t>situasjonstyrt</a:t>
            </a:r>
            <a:r>
              <a:rPr lang="nb-NO" dirty="0"/>
              <a:t> trening, la terrenget undervise)</a:t>
            </a:r>
          </a:p>
          <a:p>
            <a:pPr marL="457200">
              <a:tabLst>
                <a:tab pos="1329055" algn="l"/>
                <a:tab pos="1350645" algn="l"/>
              </a:tabLst>
            </a:pPr>
            <a:r>
              <a:rPr lang="nb-NO" dirty="0">
                <a:effectLst/>
              </a:rPr>
              <a:t>Anlegg som skaper nye spennende konkurranser</a:t>
            </a:r>
            <a:endParaRPr lang="nb-NO" sz="1000" dirty="0"/>
          </a:p>
          <a:p>
            <a:r>
              <a:rPr lang="nb-NO" dirty="0"/>
              <a:t>Hvordan gå frem?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BCD52D-D81E-4030-A453-12598EFE63D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0" y="-9168"/>
            <a:ext cx="12192000" cy="224401"/>
          </a:xfrm>
        </p:spPr>
        <p:txBody>
          <a:bodyPr wrap="square" anchor="ctr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no-NO" sz="5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16</a:t>
            </a:fld>
            <a:endParaRPr lang="no-NO" sz="500" dirty="0"/>
          </a:p>
        </p:txBody>
      </p:sp>
      <p:pic>
        <p:nvPicPr>
          <p:cNvPr id="1030" name="Picture 6" descr="Bilderesultat for langrennscross">
            <a:extLst>
              <a:ext uri="{FF2B5EF4-FFF2-40B4-BE49-F238E27FC236}">
                <a16:creationId xmlns:a16="http://schemas.microsoft.com/office/drawing/2014/main" id="{6B3D3D4A-B88E-4302-8BFA-E3A63A76C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1" r="10055"/>
          <a:stretch/>
        </p:blipFill>
        <p:spPr bwMode="auto">
          <a:xfrm>
            <a:off x="1755" y="3327725"/>
            <a:ext cx="3095344" cy="352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 kildebildet">
            <a:extLst>
              <a:ext uri="{FF2B5EF4-FFF2-40B4-BE49-F238E27FC236}">
                <a16:creationId xmlns:a16="http://schemas.microsoft.com/office/drawing/2014/main" id="{9C084AD4-1CC0-441C-8FB2-39B7392670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4"/>
          <a:stretch/>
        </p:blipFill>
        <p:spPr bwMode="auto">
          <a:xfrm>
            <a:off x="3097099" y="3367966"/>
            <a:ext cx="3047135" cy="351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lderesultat for langrennscross">
            <a:extLst>
              <a:ext uri="{FF2B5EF4-FFF2-40B4-BE49-F238E27FC236}">
                <a16:creationId xmlns:a16="http://schemas.microsoft.com/office/drawing/2014/main" id="{68B45B5E-B7B8-4F58-A06A-829FC9E37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9" r="30941"/>
          <a:stretch/>
        </p:blipFill>
        <p:spPr bwMode="auto">
          <a:xfrm>
            <a:off x="2411516" y="216502"/>
            <a:ext cx="3743604" cy="314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01489C5A-1F4F-46FF-A593-1CE33C18D8D8}"/>
                  </a:ext>
                </a:extLst>
              </p14:cNvPr>
              <p14:cNvContentPartPr/>
              <p14:nvPr/>
            </p14:nvContentPartPr>
            <p14:xfrm>
              <a:off x="3987020" y="1917560"/>
              <a:ext cx="360" cy="360"/>
            </p14:xfrm>
          </p:contentPart>
        </mc:Choice>
        <mc:Fallback xmlns=""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01489C5A-1F4F-46FF-A593-1CE33C18D8D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69380" y="1899560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028" name="Picture 4" descr="Se kildebildet">
            <a:extLst>
              <a:ext uri="{FF2B5EF4-FFF2-40B4-BE49-F238E27FC236}">
                <a16:creationId xmlns:a16="http://schemas.microsoft.com/office/drawing/2014/main" id="{805A3054-FCB2-4162-81E2-6C6EBD50F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8"/>
          <a:stretch/>
        </p:blipFill>
        <p:spPr bwMode="auto">
          <a:xfrm>
            <a:off x="1755" y="212092"/>
            <a:ext cx="3095344" cy="314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83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>
            <a:spLocks noGrp="1"/>
          </p:cNvSpPr>
          <p:nvPr>
            <p:ph type="title"/>
          </p:nvPr>
        </p:nvSpPr>
        <p:spPr>
          <a:xfrm>
            <a:off x="838200" y="206064"/>
            <a:ext cx="10515600" cy="987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/>
          <a:p>
            <a:r>
              <a:rPr lang="nb-NO" sz="2400" dirty="0">
                <a:effectLst/>
              </a:rPr>
              <a:t>Hvorfor og hvordan skape gode basisanlegg? </a:t>
            </a:r>
            <a:br>
              <a:rPr lang="nb-NO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no-NO" sz="1800" dirty="0"/>
              <a:t>Undervisning</a:t>
            </a:r>
            <a:r>
              <a:rPr lang="nb-NO" sz="1800" dirty="0"/>
              <a:t>s-</a:t>
            </a:r>
            <a:r>
              <a:rPr lang="no-NO" sz="1800" dirty="0"/>
              <a:t> og læringsprinsipper</a:t>
            </a:r>
            <a:r>
              <a:rPr lang="nb-NO" sz="1800" dirty="0"/>
              <a:t> </a:t>
            </a:r>
            <a:r>
              <a:rPr lang="nb-NO" sz="1600" dirty="0"/>
              <a:t>(Utviklingstrappa langrenn)</a:t>
            </a:r>
            <a:endParaRPr sz="2400" dirty="0"/>
          </a:p>
        </p:txBody>
      </p:sp>
      <p:sp>
        <p:nvSpPr>
          <p:cNvPr id="165" name="Google Shape;165;p7"/>
          <p:cNvSpPr txBox="1">
            <a:spLocks noGrp="1"/>
          </p:cNvSpPr>
          <p:nvPr>
            <p:ph type="body" idx="1"/>
          </p:nvPr>
        </p:nvSpPr>
        <p:spPr>
          <a:xfrm>
            <a:off x="8553851" y="700037"/>
            <a:ext cx="3180680" cy="3373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571500" lvl="1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 dirty="0">
              <a:solidFill>
                <a:srgbClr val="222222"/>
              </a:solidFill>
              <a:highlight>
                <a:srgbClr val="FFFFFF"/>
              </a:highlight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571500" lvl="1" indent="0">
              <a:buSzPct val="100000"/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 dirty="0">
              <a:solidFill>
                <a:schemeClr val="dk1"/>
              </a:solidFill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67" name="Google Shape;167;p7"/>
          <p:cNvSpPr txBox="1">
            <a:spLocks noGrp="1"/>
          </p:cNvSpPr>
          <p:nvPr>
            <p:ph type="sldNum" idx="12"/>
          </p:nvPr>
        </p:nvSpPr>
        <p:spPr>
          <a:xfrm>
            <a:off x="0" y="-9168"/>
            <a:ext cx="12192000" cy="2244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 typeface="Trebuchet MS"/>
              <a:buNone/>
            </a:pPr>
            <a:fld id="{00000000-1234-1234-1234-123412341234}" type="slidenum">
              <a:rPr lang="no-NO"/>
              <a:t>17</a:t>
            </a:fld>
            <a:endParaRPr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36647EF-CE15-7944-8ED4-FA1A5ED5D643}"/>
              </a:ext>
            </a:extLst>
          </p:cNvPr>
          <p:cNvSpPr txBox="1"/>
          <p:nvPr/>
        </p:nvSpPr>
        <p:spPr>
          <a:xfrm>
            <a:off x="376437" y="1563019"/>
            <a:ext cx="3180679" cy="7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100000"/>
            </a:pPr>
            <a:endParaRPr lang="nb-NO" sz="2000" dirty="0">
              <a:solidFill>
                <a:srgbClr val="222222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342900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100000"/>
              <a:buFont typeface="Courier New"/>
              <a:buChar char="o"/>
            </a:pPr>
            <a:endParaRPr lang="nb-NO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7EEE7FE-1C27-4B39-A6E5-C729DA982A3C}"/>
              </a:ext>
            </a:extLst>
          </p:cNvPr>
          <p:cNvSpPr txBox="1"/>
          <p:nvPr/>
        </p:nvSpPr>
        <p:spPr>
          <a:xfrm>
            <a:off x="2200589" y="5993340"/>
            <a:ext cx="60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7" name="Snakkeboble: rektangel med avrundede hjørner 6">
            <a:extLst>
              <a:ext uri="{FF2B5EF4-FFF2-40B4-BE49-F238E27FC236}">
                <a16:creationId xmlns:a16="http://schemas.microsoft.com/office/drawing/2014/main" id="{241B9F30-1770-442D-9C8F-565CF4A30F11}"/>
              </a:ext>
            </a:extLst>
          </p:cNvPr>
          <p:cNvSpPr/>
          <p:nvPr/>
        </p:nvSpPr>
        <p:spPr>
          <a:xfrm>
            <a:off x="6258989" y="4339118"/>
            <a:ext cx="5475542" cy="1640093"/>
          </a:xfrm>
          <a:prstGeom prst="wedgeRoundRectCallout">
            <a:avLst>
              <a:gd name="adj1" fmla="val -20833"/>
              <a:gd name="adj2" fmla="val 51096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ctr">
              <a:buSzPct val="100000"/>
            </a:pPr>
            <a:r>
              <a:rPr lang="nb-NO" sz="2000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Oppgavene bør beskrive hva utøveren skal få til, </a:t>
            </a:r>
            <a:r>
              <a:rPr lang="nb-NO" sz="2000" b="1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hvordan bør utøveren selv finne s</a:t>
            </a:r>
            <a:r>
              <a:rPr lang="nb-NO" sz="2000" b="1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var på</a:t>
            </a:r>
            <a:endParaRPr lang="nb-NO" sz="2000" b="1" dirty="0">
              <a:solidFill>
                <a:srgbClr val="222222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algn="ctr"/>
            <a:endParaRPr lang="nb-NO" dirty="0"/>
          </a:p>
        </p:txBody>
      </p:sp>
      <p:sp>
        <p:nvSpPr>
          <p:cNvPr id="8" name="Snakkeboble: rektangel med avrundede hjørner 7">
            <a:extLst>
              <a:ext uri="{FF2B5EF4-FFF2-40B4-BE49-F238E27FC236}">
                <a16:creationId xmlns:a16="http://schemas.microsoft.com/office/drawing/2014/main" id="{0D444A59-150F-420E-A4EA-3A5F82CDD9AF}"/>
              </a:ext>
            </a:extLst>
          </p:cNvPr>
          <p:cNvSpPr/>
          <p:nvPr/>
        </p:nvSpPr>
        <p:spPr>
          <a:xfrm>
            <a:off x="1346446" y="1444412"/>
            <a:ext cx="7938803" cy="2139283"/>
          </a:xfrm>
          <a:prstGeom prst="wedgeRoundRectCallout">
            <a:avLst>
              <a:gd name="adj1" fmla="val -21023"/>
              <a:gd name="adj2" fmla="val 48865"/>
              <a:gd name="adj3" fmla="val 16667"/>
            </a:avLst>
          </a:prstGeom>
          <a:solidFill>
            <a:srgbClr val="B2F1FE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1430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</a:pPr>
            <a:r>
              <a:rPr lang="nb-NO" sz="2000" b="1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Situasjonsstyrt læring</a:t>
            </a:r>
            <a:endParaRPr lang="nb-NO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</a:pPr>
            <a:r>
              <a:rPr lang="nb-NO" sz="1800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Terrenget og løypas utforming underviser utøveren uten innblanding fra trener</a:t>
            </a:r>
          </a:p>
          <a:p>
            <a:pPr marL="4000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nb-NO" sz="1800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Selvlærende og i</a:t>
            </a:r>
            <a:r>
              <a:rPr lang="nb-NO" sz="1800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ntuitivlæring</a:t>
            </a:r>
          </a:p>
          <a:p>
            <a:pPr marL="400050" indent="-285750">
              <a:lnSpc>
                <a:spcPct val="90000"/>
              </a:lnSpc>
              <a:spcBef>
                <a:spcPts val="1000"/>
              </a:spcBef>
              <a:buSzPct val="100000"/>
              <a:buFontTx/>
              <a:buChar char="-"/>
            </a:pPr>
            <a:r>
              <a:rPr lang="nb-NO" sz="1800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Utøveren får feedback fra terrenget ved løsning av utfordring, gjennom prøving og feiling.</a:t>
            </a:r>
            <a:r>
              <a:rPr lang="nb-NO" sz="1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Oppdagende læring</a:t>
            </a:r>
            <a:endParaRPr lang="nb-NO" sz="1800" dirty="0">
              <a:solidFill>
                <a:srgbClr val="222222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algn="ctr"/>
            <a:endParaRPr lang="nb-NO" dirty="0"/>
          </a:p>
        </p:txBody>
      </p:sp>
      <p:sp>
        <p:nvSpPr>
          <p:cNvPr id="9" name="Tankeboble: sky 8">
            <a:extLst>
              <a:ext uri="{FF2B5EF4-FFF2-40B4-BE49-F238E27FC236}">
                <a16:creationId xmlns:a16="http://schemas.microsoft.com/office/drawing/2014/main" id="{0B6CEB6D-DD0E-410E-AD59-A7AC953420D1}"/>
              </a:ext>
            </a:extLst>
          </p:cNvPr>
          <p:cNvSpPr/>
          <p:nvPr/>
        </p:nvSpPr>
        <p:spPr>
          <a:xfrm>
            <a:off x="8553851" y="2198805"/>
            <a:ext cx="3758341" cy="2140313"/>
          </a:xfrm>
          <a:prstGeom prst="cloudCallout">
            <a:avLst>
              <a:gd name="adj1" fmla="val -47680"/>
              <a:gd name="adj2" fmla="val 67889"/>
            </a:avLst>
          </a:prstGeom>
          <a:solidFill>
            <a:srgbClr val="FF993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1430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</a:pPr>
            <a:r>
              <a:rPr lang="nb-NO" b="1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«</a:t>
            </a:r>
            <a:r>
              <a:rPr lang="no-NO" b="1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Hands-off</a:t>
            </a:r>
            <a:r>
              <a:rPr lang="nb-NO" b="1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»-</a:t>
            </a:r>
            <a:r>
              <a:rPr lang="no-NO" b="1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prinsippet</a:t>
            </a:r>
            <a:endParaRPr lang="nb-NO" b="1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lvl="1" algn="ctr">
              <a:buSzPct val="100000"/>
            </a:pPr>
            <a:r>
              <a:rPr lang="nb-NO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</a:t>
            </a:r>
            <a:r>
              <a:rPr lang="no-NO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inst mulig </a:t>
            </a:r>
            <a:r>
              <a:rPr lang="nb-NO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verbal </a:t>
            </a:r>
            <a:r>
              <a:rPr lang="no-NO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instruksjon </a:t>
            </a:r>
            <a:endParaRPr lang="nb-NO" dirty="0">
              <a:solidFill>
                <a:srgbClr val="222222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lvl="1" algn="ctr">
              <a:buSzPct val="100000"/>
            </a:pPr>
            <a:r>
              <a:rPr lang="nb-NO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Enkel feedback som leder utøveren mot riktig løsning på egenhånd.</a:t>
            </a:r>
          </a:p>
        </p:txBody>
      </p:sp>
      <p:sp>
        <p:nvSpPr>
          <p:cNvPr id="2" name="Pil: ned 1">
            <a:extLst>
              <a:ext uri="{FF2B5EF4-FFF2-40B4-BE49-F238E27FC236}">
                <a16:creationId xmlns:a16="http://schemas.microsoft.com/office/drawing/2014/main" id="{7021CEAC-1D52-48F3-85D0-935831E58B3A}"/>
              </a:ext>
            </a:extLst>
          </p:cNvPr>
          <p:cNvSpPr/>
          <p:nvPr/>
        </p:nvSpPr>
        <p:spPr>
          <a:xfrm>
            <a:off x="9601200" y="215233"/>
            <a:ext cx="2449282" cy="168520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/>
              <a:t>Gode trenings og utviklings- miljøer</a:t>
            </a:r>
          </a:p>
        </p:txBody>
      </p:sp>
      <p:sp>
        <p:nvSpPr>
          <p:cNvPr id="6" name="Tankeboble: sky 5">
            <a:extLst>
              <a:ext uri="{FF2B5EF4-FFF2-40B4-BE49-F238E27FC236}">
                <a16:creationId xmlns:a16="http://schemas.microsoft.com/office/drawing/2014/main" id="{913B1D87-9BF6-4886-9DBE-991CEE7C1292}"/>
              </a:ext>
            </a:extLst>
          </p:cNvPr>
          <p:cNvSpPr/>
          <p:nvPr/>
        </p:nvSpPr>
        <p:spPr>
          <a:xfrm rot="598283" flipH="1">
            <a:off x="376725" y="3535535"/>
            <a:ext cx="5931434" cy="3237703"/>
          </a:xfrm>
          <a:prstGeom prst="cloudCallout">
            <a:avLst>
              <a:gd name="adj1" fmla="val -47884"/>
              <a:gd name="adj2" fmla="val -64817"/>
            </a:avLst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Inspirasjonsprinsipp</a:t>
            </a:r>
          </a:p>
          <a:p>
            <a:r>
              <a:rPr lang="nb-NO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Treningen er så engasjerende at </a:t>
            </a:r>
            <a:r>
              <a:rPr lang="nb-NO" sz="1400" u="sng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utøveren </a:t>
            </a:r>
          </a:p>
          <a:p>
            <a:r>
              <a:rPr lang="nb-NO" sz="1400" u="sng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glemmer </a:t>
            </a:r>
            <a:r>
              <a:rPr lang="nb-NO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 og sted. Utøveren blir så engasjert at alt annet viskes bort. Treningen oppleves uhøytidelig og utfordrende uten press.</a:t>
            </a:r>
          </a:p>
          <a:p>
            <a:r>
              <a:rPr lang="nb-NO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Tiden går fort</a:t>
            </a:r>
          </a:p>
          <a:p>
            <a:r>
              <a:rPr lang="nb-NO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Egne begrensninger blir uviktig</a:t>
            </a:r>
          </a:p>
          <a:p>
            <a:r>
              <a:rPr lang="nb-NO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Indre engstelse dempes</a:t>
            </a:r>
          </a:p>
          <a:p>
            <a:r>
              <a:rPr lang="nb-NO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Stimulerer den indre drive hos utøveren</a:t>
            </a:r>
          </a:p>
          <a:p>
            <a:pPr algn="ctr"/>
            <a:endParaRPr lang="nb-N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Bilde 1">
            <a:extLst>
              <a:ext uri="{FF2B5EF4-FFF2-40B4-BE49-F238E27FC236}">
                <a16:creationId xmlns:a16="http://schemas.microsoft.com/office/drawing/2014/main" id="{6B12F6F7-00A7-4777-8253-7A603BD1D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7" t="33234" r="24272" b="19118"/>
          <a:stretch/>
        </p:blipFill>
        <p:spPr bwMode="auto">
          <a:xfrm>
            <a:off x="56775" y="1985089"/>
            <a:ext cx="5928073" cy="361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76D4979-E999-46DE-AA94-2D3908438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89395"/>
            <a:ext cx="6096000" cy="1246747"/>
          </a:xfrm>
        </p:spPr>
        <p:txBody>
          <a:bodyPr wrap="square" anchor="b">
            <a:normAutofit/>
          </a:bodyPr>
          <a:lstStyle/>
          <a:p>
            <a:r>
              <a:rPr lang="nb-NO" sz="4000" b="1" kern="1600" dirty="0">
                <a:solidFill>
                  <a:schemeClr val="bg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Etablerings</a:t>
            </a:r>
            <a:r>
              <a:rPr lang="en-US" sz="4000" b="1" dirty="0" err="1">
                <a:latin typeface="Trebuchet MS" panose="020B0603020202020204" pitchFamily="34" charset="0"/>
              </a:rPr>
              <a:t>alternativer</a:t>
            </a:r>
            <a:endParaRPr lang="nb-NO" dirty="0">
              <a:latin typeface="Trebuchet MS" panose="020B0603020202020204" pitchFamily="34" charset="0"/>
            </a:endParaRPr>
          </a:p>
        </p:txBody>
      </p:sp>
      <p:sp>
        <p:nvSpPr>
          <p:cNvPr id="2052" name="Text Placeholder 3">
            <a:extLst>
              <a:ext uri="{FF2B5EF4-FFF2-40B4-BE49-F238E27FC236}">
                <a16:creationId xmlns:a16="http://schemas.microsoft.com/office/drawing/2014/main" id="{8B621029-DD9F-4D4D-A2CC-D59E3456F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2670" y="2065297"/>
            <a:ext cx="5594348" cy="4564099"/>
          </a:xfrm>
        </p:spPr>
        <p:txBody>
          <a:bodyPr>
            <a:normAutofit/>
          </a:bodyPr>
          <a:lstStyle/>
          <a:p>
            <a:pPr marL="558800" indent="-457200">
              <a:buAutoNum type="arabicPeriod"/>
            </a:pPr>
            <a:r>
              <a:rPr lang="en-US" dirty="0" err="1"/>
              <a:t>Vinter</a:t>
            </a:r>
            <a:r>
              <a:rPr lang="en-US" dirty="0"/>
              <a:t> med lite </a:t>
            </a:r>
            <a:r>
              <a:rPr lang="en-US" dirty="0" err="1"/>
              <a:t>snø</a:t>
            </a:r>
            <a:r>
              <a:rPr lang="en-US" dirty="0"/>
              <a:t> – </a:t>
            </a:r>
            <a:r>
              <a:rPr lang="en-US" dirty="0" err="1"/>
              <a:t>avhengig</a:t>
            </a:r>
            <a:r>
              <a:rPr lang="en-US" dirty="0"/>
              <a:t> av at </a:t>
            </a:r>
            <a:r>
              <a:rPr lang="en-US" dirty="0" err="1"/>
              <a:t>elementer</a:t>
            </a:r>
            <a:r>
              <a:rPr lang="en-US" dirty="0"/>
              <a:t> </a:t>
            </a:r>
            <a:r>
              <a:rPr lang="en-US" dirty="0" err="1"/>
              <a:t>lages</a:t>
            </a:r>
            <a:r>
              <a:rPr lang="en-US" dirty="0"/>
              <a:t> med </a:t>
            </a:r>
            <a:r>
              <a:rPr lang="en-US" dirty="0" err="1"/>
              <a:t>utstyr</a:t>
            </a:r>
            <a:r>
              <a:rPr lang="en-US" dirty="0"/>
              <a:t> (porter, </a:t>
            </a:r>
            <a:r>
              <a:rPr lang="en-US" dirty="0" err="1"/>
              <a:t>små</a:t>
            </a:r>
            <a:r>
              <a:rPr lang="en-US" dirty="0"/>
              <a:t> </a:t>
            </a:r>
            <a:r>
              <a:rPr lang="en-US" dirty="0" err="1"/>
              <a:t>hopp</a:t>
            </a:r>
            <a:r>
              <a:rPr lang="en-US" dirty="0"/>
              <a:t>/</a:t>
            </a:r>
            <a:r>
              <a:rPr lang="en-US" dirty="0" err="1"/>
              <a:t>flyttbare</a:t>
            </a:r>
            <a:r>
              <a:rPr lang="en-US" dirty="0"/>
              <a:t> </a:t>
            </a:r>
            <a:r>
              <a:rPr lang="en-US" dirty="0" err="1"/>
              <a:t>trekonstruksjoner</a:t>
            </a:r>
            <a:r>
              <a:rPr lang="en-US" dirty="0"/>
              <a:t>, </a:t>
            </a:r>
            <a:r>
              <a:rPr lang="en-US" dirty="0" err="1"/>
              <a:t>portaler</a:t>
            </a:r>
            <a:r>
              <a:rPr lang="en-US" dirty="0"/>
              <a:t>, </a:t>
            </a:r>
            <a:r>
              <a:rPr lang="en-US" dirty="0" err="1"/>
              <a:t>orgeltramp</a:t>
            </a:r>
            <a:r>
              <a:rPr lang="en-US" dirty="0"/>
              <a:t>/</a:t>
            </a:r>
            <a:r>
              <a:rPr lang="en-US" dirty="0" err="1"/>
              <a:t>konstruksjoner</a:t>
            </a:r>
            <a:r>
              <a:rPr lang="en-US" dirty="0"/>
              <a:t> I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metall</a:t>
            </a:r>
            <a:r>
              <a:rPr lang="en-US" dirty="0"/>
              <a:t>, </a:t>
            </a:r>
            <a:r>
              <a:rPr lang="en-US" dirty="0" err="1"/>
              <a:t>osv</a:t>
            </a:r>
            <a:r>
              <a:rPr lang="en-US" dirty="0"/>
              <a:t>.</a:t>
            </a:r>
          </a:p>
          <a:p>
            <a:pPr marL="558800" indent="-457200">
              <a:buAutoNum type="arabicPeriod"/>
            </a:pPr>
            <a:r>
              <a:rPr lang="en-US" dirty="0" err="1"/>
              <a:t>Ved</a:t>
            </a:r>
            <a:r>
              <a:rPr lang="en-US" dirty="0"/>
              <a:t> </a:t>
            </a:r>
            <a:r>
              <a:rPr lang="nb-NO" dirty="0"/>
              <a:t>mye</a:t>
            </a:r>
            <a:r>
              <a:rPr lang="en-US" dirty="0"/>
              <a:t> </a:t>
            </a:r>
            <a:r>
              <a:rPr lang="en-US" dirty="0" err="1"/>
              <a:t>snø</a:t>
            </a:r>
            <a:r>
              <a:rPr lang="en-US" dirty="0"/>
              <a:t> – da er alt </a:t>
            </a:r>
            <a:r>
              <a:rPr lang="en-US" dirty="0" err="1"/>
              <a:t>mulig</a:t>
            </a:r>
            <a:r>
              <a:rPr lang="en-US" dirty="0"/>
              <a:t>! </a:t>
            </a:r>
            <a:br>
              <a:rPr lang="en-US" dirty="0"/>
            </a:br>
            <a:r>
              <a:rPr lang="en-US" dirty="0" err="1"/>
              <a:t>Maskinfører</a:t>
            </a:r>
            <a:r>
              <a:rPr lang="en-US" dirty="0"/>
              <a:t> </a:t>
            </a:r>
            <a:r>
              <a:rPr lang="en-US" dirty="0" err="1"/>
              <a:t>utnytter</a:t>
            </a:r>
            <a:r>
              <a:rPr lang="en-US" dirty="0"/>
              <a:t> </a:t>
            </a:r>
            <a:r>
              <a:rPr lang="en-US" dirty="0" err="1"/>
              <a:t>løypemaskinens</a:t>
            </a:r>
            <a:r>
              <a:rPr lang="en-US" dirty="0"/>
              <a:t> </a:t>
            </a:r>
            <a:r>
              <a:rPr lang="en-US" dirty="0" err="1"/>
              <a:t>muligheter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å </a:t>
            </a:r>
            <a:r>
              <a:rPr lang="en-US" dirty="0" err="1"/>
              <a:t>bygge</a:t>
            </a:r>
            <a:r>
              <a:rPr lang="en-US" dirty="0"/>
              <a:t> </a:t>
            </a:r>
            <a:r>
              <a:rPr lang="en-US" dirty="0" err="1"/>
              <a:t>elementer</a:t>
            </a:r>
            <a:r>
              <a:rPr lang="en-US" dirty="0"/>
              <a:t> med </a:t>
            </a:r>
            <a:r>
              <a:rPr lang="en-US" dirty="0" err="1"/>
              <a:t>snø</a:t>
            </a:r>
            <a:r>
              <a:rPr lang="en-US" dirty="0"/>
              <a:t>.</a:t>
            </a:r>
          </a:p>
          <a:p>
            <a:pPr marL="558800" indent="-457200">
              <a:buAutoNum type="arabicPeriod"/>
            </a:pPr>
            <a:r>
              <a:rPr lang="en-US" dirty="0"/>
              <a:t>Permanent </a:t>
            </a:r>
            <a:r>
              <a:rPr lang="en-US" dirty="0" err="1"/>
              <a:t>løypetrasé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err="1"/>
              <a:t>Gravemaskin</a:t>
            </a:r>
            <a:r>
              <a:rPr lang="en-US" dirty="0"/>
              <a:t> </a:t>
            </a:r>
            <a:r>
              <a:rPr lang="en-US" dirty="0" err="1"/>
              <a:t>laget</a:t>
            </a:r>
            <a:r>
              <a:rPr lang="en-US" dirty="0"/>
              <a:t> </a:t>
            </a:r>
            <a:r>
              <a:rPr lang="en-US" dirty="0" err="1"/>
              <a:t>crosselementer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nb-NO" dirty="0"/>
              <a:t>terrenget</a:t>
            </a:r>
            <a:r>
              <a:rPr lang="en-US" dirty="0"/>
              <a:t>, </a:t>
            </a:r>
            <a:r>
              <a:rPr lang="en-US" dirty="0" err="1"/>
              <a:t>krever</a:t>
            </a:r>
            <a:r>
              <a:rPr lang="en-US" dirty="0"/>
              <a:t> lite </a:t>
            </a:r>
            <a:r>
              <a:rPr lang="en-US" dirty="0" err="1"/>
              <a:t>snø</a:t>
            </a:r>
            <a:r>
              <a:rPr lang="en-US" dirty="0"/>
              <a:t> </a:t>
            </a:r>
            <a:r>
              <a:rPr lang="en-US" dirty="0" err="1"/>
              <a:t>når</a:t>
            </a:r>
            <a:r>
              <a:rPr lang="en-US" dirty="0"/>
              <a:t> </a:t>
            </a:r>
            <a:r>
              <a:rPr lang="en-US" dirty="0" err="1"/>
              <a:t>vinteren</a:t>
            </a:r>
            <a:r>
              <a:rPr lang="en-US" dirty="0"/>
              <a:t> </a:t>
            </a:r>
            <a:r>
              <a:rPr lang="en-US" dirty="0" err="1"/>
              <a:t>kommer</a:t>
            </a:r>
            <a:r>
              <a:rPr lang="en-US" dirty="0"/>
              <a:t>.</a:t>
            </a:r>
          </a:p>
          <a:p>
            <a:pPr marL="101600" indent="0">
              <a:buNone/>
            </a:pP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26B8D98-5037-43C4-A444-1F0799EBC0B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0" y="-9168"/>
            <a:ext cx="12192000" cy="224401"/>
          </a:xfrm>
        </p:spPr>
        <p:txBody>
          <a:bodyPr wrap="square" anchor="ctr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no-NO" sz="5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18</a:t>
            </a:fld>
            <a:endParaRPr lang="no-NO" sz="50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9E57D02-11A1-4CC6-914B-C840964D6380}"/>
              </a:ext>
            </a:extLst>
          </p:cNvPr>
          <p:cNvSpPr txBox="1"/>
          <p:nvPr/>
        </p:nvSpPr>
        <p:spPr>
          <a:xfrm>
            <a:off x="56775" y="907871"/>
            <a:ext cx="5071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Et eksempel</a:t>
            </a:r>
          </a:p>
          <a:p>
            <a:r>
              <a:rPr lang="nb-NO" sz="3200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Bardufoss skisenter </a:t>
            </a:r>
            <a:endParaRPr lang="nb-NO" sz="1200" dirty="0">
              <a:solidFill>
                <a:schemeClr val="tx1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93C263C-A535-46E8-AEBE-EED539C273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31" t="13333" r="33369" b="73651"/>
          <a:stretch/>
        </p:blipFill>
        <p:spPr>
          <a:xfrm>
            <a:off x="2933700" y="754880"/>
            <a:ext cx="2816950" cy="58926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5B1B82D-AAFC-4204-A26F-7CF9752134F9}"/>
              </a:ext>
            </a:extLst>
          </p:cNvPr>
          <p:cNvSpPr txBox="1"/>
          <p:nvPr/>
        </p:nvSpPr>
        <p:spPr>
          <a:xfrm>
            <a:off x="56775" y="6074228"/>
            <a:ext cx="4697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kern="1600" dirty="0">
                <a:solidFill>
                  <a:srgbClr val="FF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</a:t>
            </a:r>
            <a:r>
              <a:rPr lang="nb-NO" sz="1400" b="1" kern="1600" dirty="0">
                <a:solidFill>
                  <a:srgbClr val="FF0000"/>
                </a:solidFill>
                <a:effectLst/>
                <a:latin typeface="Georgia" panose="02040502050405020303" pitchFamily="18" charset="0"/>
                <a:cs typeface="Arial" panose="020B0604020202020204" pitchFamily="34" charset="0"/>
              </a:rPr>
              <a:t>angrennscross-trasé går gjennom basisanlegget</a:t>
            </a:r>
            <a:endParaRPr lang="nb-N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0564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1A1BC6DD-577A-4670-AB7C-063E8202B5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19</a:t>
            </a:fld>
            <a:endParaRPr lang="no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498ED57-6216-4CC7-9229-0DDA4B2FA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467"/>
            <a:ext cx="10515600" cy="987947"/>
          </a:xfrm>
        </p:spPr>
        <p:txBody>
          <a:bodyPr>
            <a:normAutofit fontScale="90000"/>
          </a:bodyPr>
          <a:lstStyle/>
          <a:p>
            <a:r>
              <a:rPr lang="nb-NO" dirty="0"/>
              <a:t>Rekrutteringsanlegg </a:t>
            </a:r>
            <a:r>
              <a:rPr lang="nb-NO" dirty="0">
                <a:highlight>
                  <a:srgbClr val="CFFBC3"/>
                </a:highlight>
              </a:rPr>
              <a:t>langrenn</a:t>
            </a:r>
            <a:br>
              <a:rPr lang="nb-NO" dirty="0">
                <a:highlight>
                  <a:srgbClr val="CFFBC3"/>
                </a:highlight>
              </a:rPr>
            </a:br>
            <a:r>
              <a:rPr lang="nb-NO" dirty="0"/>
              <a:t>Drømmeanlegget for barn og ungdom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C0AF3F0-6E7F-4250-ADDC-B237A1F60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84218"/>
            <a:ext cx="8154971" cy="4351338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nb-NO" dirty="0"/>
              <a:t>Tilrettelagt område(r) for </a:t>
            </a:r>
            <a:r>
              <a:rPr lang="nb-NO" b="1" dirty="0"/>
              <a:t>skileik og aking</a:t>
            </a:r>
            <a:r>
              <a:rPr lang="nb-NO" dirty="0"/>
              <a:t>.</a:t>
            </a:r>
          </a:p>
          <a:p>
            <a:pPr marL="114300" indent="0">
              <a:buNone/>
            </a:pPr>
            <a:r>
              <a:rPr lang="nb-NO" dirty="0"/>
              <a:t>Hopp </a:t>
            </a:r>
            <a:r>
              <a:rPr lang="nb-NO" b="1" dirty="0"/>
              <a:t>K1, K3, K5</a:t>
            </a:r>
          </a:p>
          <a:p>
            <a:pPr marL="114300" indent="0">
              <a:buNone/>
            </a:pPr>
            <a:r>
              <a:rPr lang="nb-NO" b="1" dirty="0"/>
              <a:t>Sosiale møteplass</a:t>
            </a:r>
            <a:r>
              <a:rPr lang="nb-NO" b="1" u="sng" dirty="0"/>
              <a:t>er</a:t>
            </a:r>
            <a:r>
              <a:rPr lang="nb-NO" dirty="0"/>
              <a:t>. (Varmehytte, gapahuk, benker, utlån av aktivitetsutstyr)</a:t>
            </a:r>
          </a:p>
          <a:p>
            <a:pPr marL="114300" indent="0">
              <a:buNone/>
            </a:pPr>
            <a:r>
              <a:rPr lang="nb-NO" dirty="0"/>
              <a:t>Løypesløyfer for </a:t>
            </a:r>
            <a:r>
              <a:rPr lang="nb-NO" b="1" dirty="0"/>
              <a:t>langrennscross.</a:t>
            </a:r>
            <a:r>
              <a:rPr lang="nb-NO" dirty="0"/>
              <a:t> (500m, 750m, 1km, 1,5km, 2km)</a:t>
            </a:r>
          </a:p>
          <a:p>
            <a:pPr marL="114300" indent="0">
              <a:buNone/>
            </a:pPr>
            <a:r>
              <a:rPr lang="nb-NO" b="1" dirty="0"/>
              <a:t>Rulleskiløyper</a:t>
            </a:r>
            <a:r>
              <a:rPr lang="nb-NO" dirty="0"/>
              <a:t> med crosselementer</a:t>
            </a:r>
          </a:p>
          <a:p>
            <a:pPr marL="114300" indent="0">
              <a:buNone/>
            </a:pPr>
            <a:r>
              <a:rPr lang="nb-NO" b="1" dirty="0"/>
              <a:t>Stadion </a:t>
            </a:r>
            <a:r>
              <a:rPr lang="nb-NO" dirty="0"/>
              <a:t>med plass til lek og gruppe aktiviteter</a:t>
            </a:r>
          </a:p>
          <a:p>
            <a:pPr marL="114300" indent="0">
              <a:buNone/>
            </a:pPr>
            <a:r>
              <a:rPr lang="nb-NO" dirty="0"/>
              <a:t>Godt </a:t>
            </a:r>
            <a:r>
              <a:rPr lang="nb-NO" b="1" dirty="0"/>
              <a:t>lys og lydanlegg </a:t>
            </a:r>
            <a:r>
              <a:rPr lang="nb-NO" dirty="0"/>
              <a:t>tilgjengelig for alle.</a:t>
            </a:r>
          </a:p>
          <a:p>
            <a:pPr marL="114300" indent="0">
              <a:buNone/>
            </a:pPr>
            <a:r>
              <a:rPr lang="nb-NO" dirty="0"/>
              <a:t>Vanlige løypesløyfer med </a:t>
            </a:r>
            <a:r>
              <a:rPr lang="nb-NO" b="1" dirty="0"/>
              <a:t>tilpasset løypeprofiler til barn og ungdom</a:t>
            </a:r>
            <a:r>
              <a:rPr lang="nb-NO" dirty="0"/>
              <a:t>:</a:t>
            </a:r>
          </a:p>
          <a:p>
            <a:pPr marL="114300" indent="0">
              <a:buNone/>
            </a:pPr>
            <a:r>
              <a:rPr lang="nb-NO" dirty="0"/>
              <a:t>	400m, 600m, 800m, 1KM, 1,2km </a:t>
            </a:r>
          </a:p>
          <a:p>
            <a:pPr marL="114300" indent="0">
              <a:buNone/>
            </a:pPr>
            <a:r>
              <a:rPr lang="nb-NO" dirty="0"/>
              <a:t>	(Lengdene på motbakkene bør være «5-60 sekunder», </a:t>
            </a:r>
          </a:p>
          <a:p>
            <a:pPr marL="114300" indent="0">
              <a:buNone/>
            </a:pPr>
            <a:r>
              <a:rPr lang="nb-NO" dirty="0"/>
              <a:t>	60sekuner når det er utforkjøring rett etter motbakken)</a:t>
            </a:r>
          </a:p>
          <a:p>
            <a:pPr marL="114300" indent="0">
              <a:buNone/>
            </a:pPr>
            <a:r>
              <a:rPr lang="nb-NO" dirty="0"/>
              <a:t>Flere </a:t>
            </a:r>
            <a:r>
              <a:rPr lang="nb-NO" b="1" dirty="0"/>
              <a:t>STARTPORTALER</a:t>
            </a:r>
            <a:r>
              <a:rPr lang="nb-NO" dirty="0"/>
              <a:t> (på stadion, ute i løypa, på løypas høyeste punkt)</a:t>
            </a:r>
          </a:p>
          <a:p>
            <a:pPr marL="114300" indent="0">
              <a:buNone/>
            </a:pPr>
            <a:r>
              <a:rPr lang="nb-NO" dirty="0"/>
              <a:t>	Konkurranser kan starte på mange steder i anlegget, variasjon og 	spennende for deltakerne.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3ADC59C-57D2-41E2-AACB-00CCFC2C6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3906" y="700037"/>
            <a:ext cx="1975901" cy="2895978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2CE57A62-F8B8-4AE6-BF20-E1CEA03D6716}"/>
              </a:ext>
            </a:extLst>
          </p:cNvPr>
          <p:cNvSpPr txBox="1"/>
          <p:nvPr/>
        </p:nvSpPr>
        <p:spPr>
          <a:xfrm flipH="1">
            <a:off x="10063906" y="3596015"/>
            <a:ext cx="3170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>
                <a:highlight>
                  <a:srgbClr val="CFFBC3"/>
                </a:highlight>
              </a:rPr>
              <a:t>+ Søre Ål IL </a:t>
            </a:r>
          </a:p>
          <a:p>
            <a:r>
              <a:rPr lang="nb-NO" sz="1100" dirty="0">
                <a:highlight>
                  <a:srgbClr val="CFFBC3"/>
                </a:highlight>
              </a:rPr>
              <a:t>+ Øyer/Tretten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E7C2AE8-DA62-4684-A884-FA2AFED8BC2D}"/>
              </a:ext>
            </a:extLst>
          </p:cNvPr>
          <p:cNvSpPr txBox="1"/>
          <p:nvPr/>
        </p:nvSpPr>
        <p:spPr>
          <a:xfrm>
            <a:off x="9450544" y="242956"/>
            <a:ext cx="280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Oppland skikrets 16 anlegg med </a:t>
            </a:r>
          </a:p>
          <a:p>
            <a:r>
              <a:rPr lang="nb-NO" dirty="0"/>
              <a:t>planer for crossløyper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1A481A8-B029-4DB1-98E2-ED5607ADE414}"/>
              </a:ext>
            </a:extLst>
          </p:cNvPr>
          <p:cNvSpPr txBox="1"/>
          <p:nvPr/>
        </p:nvSpPr>
        <p:spPr>
          <a:xfrm>
            <a:off x="0" y="6091823"/>
            <a:ext cx="11934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nb-NO" sz="3600" b="0" i="0" dirty="0">
                <a:solidFill>
                  <a:srgbClr val="555555"/>
                </a:solidFill>
                <a:effectLst/>
                <a:highlight>
                  <a:srgbClr val="CFFBC3"/>
                </a:highlight>
                <a:latin typeface="arial" panose="020B0604020202020204" pitchFamily="34" charset="0"/>
              </a:rPr>
              <a:t>シ </a:t>
            </a:r>
            <a:r>
              <a:rPr lang="nb-NO" altLang="ja-JP" sz="1800" b="0" i="0" dirty="0">
                <a:solidFill>
                  <a:srgbClr val="555555"/>
                </a:solidFill>
                <a:effectLst/>
                <a:highlight>
                  <a:srgbClr val="CFFBC3"/>
                </a:highlight>
                <a:latin typeface="arial" panose="020B0604020202020204" pitchFamily="34" charset="0"/>
              </a:rPr>
              <a:t>NB, stenger ikke for de beste men åpne opp for fler</a:t>
            </a:r>
            <a:endParaRPr lang="nb-NO" sz="3600" dirty="0">
              <a:highlight>
                <a:srgbClr val="CFFBC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18099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29111454-08A9-4B4B-866A-847E5EA8A4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92"/>
          <a:stretch/>
        </p:blipFill>
        <p:spPr>
          <a:xfrm>
            <a:off x="2506504" y="14825"/>
            <a:ext cx="4529611" cy="3534733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B7251E3D-1992-40C9-B89A-847DD9E7A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BREDDE 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465EEE8-EB15-4125-A30E-23E1DEDCA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350" y="1890939"/>
            <a:ext cx="5045730" cy="1538061"/>
          </a:xfrm>
        </p:spPr>
        <p:txBody>
          <a:bodyPr/>
          <a:lstStyle/>
          <a:p>
            <a:pPr marL="114300" indent="0">
              <a:buNone/>
            </a:pPr>
            <a:r>
              <a:rPr lang="nb-NO" dirty="0">
                <a:hlinkClick r:id="rId4"/>
              </a:rPr>
              <a:t>Breddevideo - (skiforbundet.no)</a:t>
            </a:r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A0136C2-6F5C-4AFF-B5C0-7A68FD904C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2</a:t>
            </a:fld>
            <a:endParaRPr lang="no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E40FB22A-6232-4B8B-9C6B-8B7E53EC4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20" y="3472393"/>
            <a:ext cx="5045729" cy="3269979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E3BE0F1C-4B86-48AE-96B4-D047C427CF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61"/>
          <a:stretch/>
        </p:blipFill>
        <p:spPr>
          <a:xfrm>
            <a:off x="5544001" y="3495160"/>
            <a:ext cx="6648000" cy="3224444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D11E3D27-DE69-4AAC-8309-6FD6C3BF4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6702" y="511707"/>
            <a:ext cx="5011281" cy="280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11498"/>
      </p:ext>
    </p:extLst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16C78F-BC88-47BD-AD65-92363DAC4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nb-NO" sz="4000" b="1" kern="1600" dirty="0"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Langrennscrosselementer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E38773C-4A91-47B1-AC7E-99704D067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30626"/>
            <a:ext cx="3664226" cy="512131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en langrennscrossløype ønsker vi at </a:t>
            </a:r>
            <a:r>
              <a:rPr lang="nb-NO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unge skiløpere skal bli ekstra utfordret </a:t>
            </a:r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ved at det legges inn mange cross-elementer i traseen. Løypa bør designes slik at unge utøvere blir motivert til å finne de </a:t>
            </a:r>
            <a:r>
              <a:rPr lang="nb-NO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beste tekniske løsningene for å skape fart og rytme </a:t>
            </a:r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gjennom løypa. I de deler av traseen det er nedoverbakker, er det viktig at disse tar høyde for føre med høy fart (skareføre).  </a:t>
            </a:r>
            <a:r>
              <a:rPr lang="nb-NO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Løypa bør ikke bli en «plogeløype» </a:t>
            </a:r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det vil si at utøverne velger å redusere farten ved å ploge i nedoverbakker eller i crosselementene. </a:t>
            </a:r>
            <a:r>
              <a:rPr lang="nb-NO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Crosselementene anlegges i løypa der terrenget naturlig gir plass for elementets utforming. 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9158950-8CB5-434A-8E7F-058F957C7F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20</a:t>
            </a:fld>
            <a:endParaRPr lang="no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78EEC89-FE38-4376-A02C-4E4394D2370E}"/>
              </a:ext>
            </a:extLst>
          </p:cNvPr>
          <p:cNvSpPr txBox="1"/>
          <p:nvPr/>
        </p:nvSpPr>
        <p:spPr>
          <a:xfrm>
            <a:off x="4711148" y="1639957"/>
            <a:ext cx="703690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/>
            <a:r>
              <a:rPr lang="nb-NO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Følgende crosselementer er vanlig:</a:t>
            </a:r>
          </a:p>
          <a:p>
            <a:pPr marL="742950" lvl="1" indent="-285750">
              <a:buFont typeface="+mj-lt"/>
              <a:buAutoNum type="alphaLcPeriod"/>
            </a:pPr>
            <a:r>
              <a:rPr lang="nb-NO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Bølgefelt: 5-8 store kuler etter hverandre</a:t>
            </a:r>
          </a:p>
          <a:p>
            <a:pPr marL="742950" lvl="1" indent="-285750">
              <a:buFont typeface="+mj-lt"/>
              <a:buAutoNum type="alphaLcPeriod"/>
            </a:pPr>
            <a:r>
              <a:rPr lang="nb-NO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Reipeløkkje</a:t>
            </a:r>
            <a:r>
              <a:rPr lang="nb-NO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360 graders dosert sving </a:t>
            </a:r>
          </a:p>
          <a:p>
            <a:pPr marL="742950" lvl="1" indent="-285750">
              <a:buFont typeface="+mj-lt"/>
              <a:buAutoNum type="alphaLcPeriod"/>
            </a:pPr>
            <a:r>
              <a:rPr lang="nb-NO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Magesuget: Meget bratt kort nedoverbakke</a:t>
            </a:r>
          </a:p>
          <a:p>
            <a:pPr marL="742950" lvl="1" indent="-285750">
              <a:buFont typeface="+mj-lt"/>
              <a:buAutoNum type="alphaLcPeriod"/>
            </a:pPr>
            <a:r>
              <a:rPr lang="nb-NO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Doserte u-svinger</a:t>
            </a:r>
          </a:p>
          <a:p>
            <a:pPr marL="742950" lvl="1" indent="-285750">
              <a:buFont typeface="+mj-lt"/>
              <a:buAutoNum type="alphaLcPeriod"/>
            </a:pPr>
            <a:r>
              <a:rPr lang="nb-NO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Baklengs-port: «sluse» utøveren må skli gjennom baklengs</a:t>
            </a:r>
          </a:p>
          <a:p>
            <a:pPr marL="742950" lvl="1" indent="-285750">
              <a:buFont typeface="+mj-lt"/>
              <a:buAutoNum type="alphaLcPeriod"/>
            </a:pPr>
            <a:r>
              <a:rPr lang="nb-NO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Orgeltramp (håndlages- kan ikke maskin prepareres)</a:t>
            </a:r>
          </a:p>
          <a:p>
            <a:pPr marL="742950" lvl="1" indent="-285750">
              <a:buFont typeface="+mj-lt"/>
              <a:buAutoNum type="alphaLcPeriod"/>
            </a:pPr>
            <a:r>
              <a:rPr lang="nb-NO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Hopplåm/seriehopp </a:t>
            </a:r>
          </a:p>
          <a:p>
            <a:pPr marL="742950" lvl="1" indent="-285750">
              <a:buFont typeface="+mj-lt"/>
              <a:buAutoNum type="alphaLcPeriod"/>
            </a:pPr>
            <a:r>
              <a:rPr lang="nb-NO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Dosert slalåm: 5-8 svinger</a:t>
            </a:r>
          </a:p>
          <a:p>
            <a:pPr marL="742950" lvl="1" indent="-285750">
              <a:buFont typeface="+mj-lt"/>
              <a:buAutoNum type="alphaLcPeriod"/>
            </a:pPr>
            <a:r>
              <a:rPr lang="nb-NO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Dosert slalåm med dropp/små hopp</a:t>
            </a:r>
          </a:p>
          <a:p>
            <a:pPr marL="742950" lvl="1" indent="-285750">
              <a:buFont typeface="+mj-lt"/>
              <a:buAutoNum type="alphaLcPeriod"/>
            </a:pPr>
            <a:r>
              <a:rPr lang="nb-NO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Kurver og svinger og slynge formasjoner: </a:t>
            </a:r>
          </a:p>
          <a:p>
            <a:pPr marL="457200" lvl="3"/>
            <a:r>
              <a:rPr lang="nb-NO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nb-NO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Traseen bør har mange svinger, bratte korte bakker, 		for å lage dette kan slyngestrekninger fungere godt.</a:t>
            </a:r>
          </a:p>
          <a:p>
            <a:pPr marL="742950" lvl="1" indent="-285750">
              <a:buFont typeface="+mj-lt"/>
              <a:buAutoNum type="alphaLcPeriod"/>
            </a:pPr>
            <a:r>
              <a:rPr lang="nb-NO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Big jump</a:t>
            </a:r>
            <a:endParaRPr lang="nb-N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1"/>
            <a:endParaRPr lang="nb-N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1"/>
            <a:endParaRPr lang="nb-N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9" name="Pil: ned 8">
            <a:extLst>
              <a:ext uri="{FF2B5EF4-FFF2-40B4-BE49-F238E27FC236}">
                <a16:creationId xmlns:a16="http://schemas.microsoft.com/office/drawing/2014/main" id="{622D4AD1-9376-49AF-9290-A67024E93EFF}"/>
              </a:ext>
            </a:extLst>
          </p:cNvPr>
          <p:cNvSpPr/>
          <p:nvPr/>
        </p:nvSpPr>
        <p:spPr>
          <a:xfrm>
            <a:off x="9601200" y="215233"/>
            <a:ext cx="2449282" cy="168520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/>
              <a:t>Gode trenings og utviklings- anlegg</a:t>
            </a:r>
          </a:p>
        </p:txBody>
      </p:sp>
    </p:spTree>
    <p:extLst>
      <p:ext uri="{BB962C8B-B14F-4D97-AF65-F5344CB8AC3E}">
        <p14:creationId xmlns:p14="http://schemas.microsoft.com/office/powerpoint/2010/main" val="2392062535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42505B-2B39-43E2-93FE-3A95A5D18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Enkle grep med snø, for å skape terrengvariasjoner til skileik/ langrennscross/ variert trening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199EF87-BC39-46AC-992D-720FA7125F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21</a:t>
            </a:fld>
            <a:endParaRPr lang="no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BADEDB6-CC0B-427C-8F8A-A87D8A19856B}"/>
              </a:ext>
            </a:extLst>
          </p:cNvPr>
          <p:cNvSpPr txBox="1"/>
          <p:nvPr/>
        </p:nvSpPr>
        <p:spPr>
          <a:xfrm>
            <a:off x="345499" y="1818069"/>
            <a:ext cx="7603918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>
              <a:tabLst>
                <a:tab pos="1329055" algn="l"/>
                <a:tab pos="1350645" algn="l"/>
              </a:tabLst>
              <a:defRPr/>
            </a:pPr>
            <a:r>
              <a:rPr lang="nb-NO" sz="2800" dirty="0">
                <a:solidFill>
                  <a:srgbClr val="333333"/>
                </a:solidFill>
                <a:latin typeface="Source Sans Pro" panose="020B0503030403020204" pitchFamily="34" charset="0"/>
              </a:rPr>
              <a:t>Bruk av tråkkemaskin</a:t>
            </a:r>
            <a:endParaRPr lang="nb-NO" sz="2800" dirty="0"/>
          </a:p>
          <a:p>
            <a:pPr marL="800100" lvl="0" indent="-342900">
              <a:buFont typeface="Arial" panose="020B0604020202020204" pitchFamily="34" charset="0"/>
              <a:buChar char="•"/>
              <a:tabLst>
                <a:tab pos="1329055" algn="l"/>
                <a:tab pos="1350645" algn="l"/>
              </a:tabLst>
              <a:defRPr/>
            </a:pPr>
            <a:r>
              <a:rPr lang="nb-NO" sz="2400" dirty="0"/>
              <a:t>Standard skjær,</a:t>
            </a:r>
          </a:p>
          <a:p>
            <a:pPr marL="800100" lvl="0" indent="-342900">
              <a:buFont typeface="Arial" panose="020B0604020202020204" pitchFamily="34" charset="0"/>
              <a:buChar char="•"/>
              <a:tabLst>
                <a:tab pos="1329055" algn="l"/>
                <a:tab pos="1350645" algn="l"/>
              </a:tabLst>
              <a:defRPr/>
            </a:pPr>
            <a:r>
              <a:rPr lang="nb-NO" sz="2400" dirty="0"/>
              <a:t>Park-funksjon</a:t>
            </a:r>
          </a:p>
          <a:p>
            <a:pPr marL="457200" lvl="0">
              <a:tabLst>
                <a:tab pos="1329055" algn="l"/>
                <a:tab pos="1350645" algn="l"/>
              </a:tabLst>
              <a:defRPr/>
            </a:pPr>
            <a:endParaRPr lang="nb-NO" sz="2400" dirty="0"/>
          </a:p>
          <a:p>
            <a:pPr marL="457200" lvl="0">
              <a:tabLst>
                <a:tab pos="1329055" algn="l"/>
                <a:tab pos="1350645" algn="l"/>
              </a:tabLst>
              <a:defRPr/>
            </a:pPr>
            <a:r>
              <a:rPr lang="nb-NO" sz="2400" dirty="0"/>
              <a:t>Tips til aktiv bruk av tråkkemaskin, </a:t>
            </a:r>
          </a:p>
          <a:p>
            <a:pPr marL="457200" lvl="0">
              <a:tabLst>
                <a:tab pos="1329055" algn="l"/>
                <a:tab pos="1350645" algn="l"/>
              </a:tabLst>
              <a:defRPr/>
            </a:pPr>
            <a:r>
              <a:rPr lang="nb-NO" sz="2400" dirty="0"/>
              <a:t>se link nedenfor:</a:t>
            </a:r>
            <a:endParaRPr lang="nb-NO" sz="3200" dirty="0">
              <a:solidFill>
                <a:srgbClr val="333333"/>
              </a:solidFill>
              <a:latin typeface="Source Sans Pro" panose="020B0503030403020204" pitchFamily="34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D712A808-42D9-41D2-9C28-98EA4C691E23}"/>
              </a:ext>
            </a:extLst>
          </p:cNvPr>
          <p:cNvSpPr txBox="1"/>
          <p:nvPr/>
        </p:nvSpPr>
        <p:spPr>
          <a:xfrm>
            <a:off x="838200" y="4408881"/>
            <a:ext cx="3309258" cy="584775"/>
          </a:xfrm>
          <a:prstGeom prst="rect">
            <a:avLst/>
          </a:prstGeom>
          <a:solidFill>
            <a:srgbClr val="B2F1FE"/>
          </a:solidFill>
        </p:spPr>
        <p:txBody>
          <a:bodyPr wrap="square">
            <a:spAutoFit/>
          </a:bodyPr>
          <a:lstStyle/>
          <a:p>
            <a:r>
              <a:rPr lang="nb-NO" sz="16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Tips til bygging av basisanlegg – </a:t>
            </a:r>
          </a:p>
          <a:p>
            <a:r>
              <a:rPr lang="nb-NO" sz="16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Skiforbundet (ski-tv.no)</a:t>
            </a:r>
            <a:endParaRPr lang="nb-NO" sz="1600" dirty="0">
              <a:solidFill>
                <a:schemeClr val="tx1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4546C62-9D26-4EC5-ACE9-6CF570E19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743" y="4039657"/>
            <a:ext cx="4503613" cy="2533282"/>
          </a:xfrm>
          <a:prstGeom prst="rect">
            <a:avLst/>
          </a:prstGeom>
        </p:spPr>
      </p:pic>
      <p:sp>
        <p:nvSpPr>
          <p:cNvPr id="8" name="Tankeboble: sky 7">
            <a:extLst>
              <a:ext uri="{FF2B5EF4-FFF2-40B4-BE49-F238E27FC236}">
                <a16:creationId xmlns:a16="http://schemas.microsoft.com/office/drawing/2014/main" id="{8767D2DA-9354-4DEF-A181-73B3A153D40A}"/>
              </a:ext>
            </a:extLst>
          </p:cNvPr>
          <p:cNvSpPr/>
          <p:nvPr/>
        </p:nvSpPr>
        <p:spPr>
          <a:xfrm>
            <a:off x="5630999" y="1072002"/>
            <a:ext cx="4156265" cy="2254107"/>
          </a:xfrm>
          <a:prstGeom prst="cloudCallout">
            <a:avLst>
              <a:gd name="adj1" fmla="val -82706"/>
              <a:gd name="adj2" fmla="val -415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1430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</a:pPr>
            <a:endParaRPr lang="nb-NO" b="1" dirty="0">
              <a:solidFill>
                <a:srgbClr val="222222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11430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</a:pPr>
            <a:r>
              <a:rPr lang="nb-NO" sz="1600" b="1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Terrengformasjoner</a:t>
            </a:r>
            <a:endParaRPr lang="nb-NO" sz="1600" b="1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r>
              <a:rPr lang="nb-NO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 å bruke terreng-formasjoner trengs det et minimum av snø. </a:t>
            </a:r>
          </a:p>
          <a:p>
            <a:r>
              <a:rPr lang="nb-NO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Hvordan utnytte terrenget?</a:t>
            </a:r>
          </a:p>
          <a:p>
            <a:r>
              <a:rPr lang="nb-NO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Testløper</a:t>
            </a:r>
            <a:r>
              <a:rPr lang="nb-NO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ting blir til sammen</a:t>
            </a:r>
          </a:p>
          <a:p>
            <a:pPr lvl="1" algn="ctr">
              <a:buSzPct val="100000"/>
            </a:pPr>
            <a:endParaRPr lang="nb-NO" sz="1050" dirty="0">
              <a:solidFill>
                <a:srgbClr val="222222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algn="ctr"/>
            <a:endParaRPr lang="nb-NO" dirty="0"/>
          </a:p>
        </p:txBody>
      </p:sp>
      <p:sp>
        <p:nvSpPr>
          <p:cNvPr id="10" name="Tankeboble: sky 9">
            <a:extLst>
              <a:ext uri="{FF2B5EF4-FFF2-40B4-BE49-F238E27FC236}">
                <a16:creationId xmlns:a16="http://schemas.microsoft.com/office/drawing/2014/main" id="{0CBCA523-61E2-4AC7-94A2-4C2E6903B27F}"/>
              </a:ext>
            </a:extLst>
          </p:cNvPr>
          <p:cNvSpPr/>
          <p:nvPr/>
        </p:nvSpPr>
        <p:spPr>
          <a:xfrm>
            <a:off x="8618818" y="2512245"/>
            <a:ext cx="3573182" cy="2038943"/>
          </a:xfrm>
          <a:prstGeom prst="cloudCallout">
            <a:avLst>
              <a:gd name="adj1" fmla="val -80948"/>
              <a:gd name="adj2" fmla="val 23227"/>
            </a:avLst>
          </a:prstGeom>
          <a:solidFill>
            <a:srgbClr val="CFFBC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1430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</a:pPr>
            <a:endParaRPr lang="nb-NO" b="1" dirty="0">
              <a:solidFill>
                <a:srgbClr val="222222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11430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</a:pPr>
            <a:r>
              <a:rPr lang="nb-NO" b="1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Kreativitet og fantasi</a:t>
            </a:r>
            <a:endParaRPr lang="nb-NO" b="1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285750" lvl="1" indent="-285750" algn="ctr">
              <a:buSzPct val="100000"/>
              <a:buFontTx/>
              <a:buChar char="-"/>
            </a:pPr>
            <a:r>
              <a:rPr lang="nb-NO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Tørre å prøve</a:t>
            </a:r>
          </a:p>
          <a:p>
            <a:pPr marL="285750" lvl="1" indent="-285750" algn="ctr">
              <a:buSzPct val="100000"/>
              <a:buFontTx/>
              <a:buChar char="-"/>
            </a:pPr>
            <a:r>
              <a:rPr lang="nb-NO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Bruke litt tid</a:t>
            </a:r>
          </a:p>
          <a:p>
            <a:pPr marL="285750" lvl="1" indent="-285750" algn="ctr">
              <a:buSzPct val="100000"/>
              <a:buFontTx/>
              <a:buChar char="-"/>
            </a:pPr>
            <a:r>
              <a:rPr lang="nb-NO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Gå ut av maskina</a:t>
            </a:r>
          </a:p>
          <a:p>
            <a:pPr marL="285750" lvl="1" indent="-285750" algn="ctr">
              <a:buSzPct val="100000"/>
              <a:buFontTx/>
              <a:buChar char="-"/>
            </a:pPr>
            <a:r>
              <a:rPr lang="nb-NO" dirty="0">
                <a:solidFill>
                  <a:srgbClr val="22222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Observer om det som lages blir brukt</a:t>
            </a:r>
            <a:endParaRPr lang="nb-NO" dirty="0">
              <a:solidFill>
                <a:srgbClr val="222222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579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DCE9C1A-8093-481F-8893-6E895ED76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Langrennscross- distanserenn</a:t>
            </a:r>
          </a:p>
          <a:p>
            <a:r>
              <a:rPr lang="nb-NO" dirty="0"/>
              <a:t>Langrennscross stafett</a:t>
            </a:r>
          </a:p>
          <a:p>
            <a:r>
              <a:rPr lang="nb-NO" dirty="0"/>
              <a:t>Familie langrennscross</a:t>
            </a:r>
          </a:p>
          <a:p>
            <a:r>
              <a:rPr lang="nb-NO" dirty="0"/>
              <a:t>Duellcross (Start i par)</a:t>
            </a:r>
          </a:p>
          <a:p>
            <a:r>
              <a:rPr lang="nb-NO" dirty="0"/>
              <a:t>Trippelcross (gå løypa tre ganger, lavest sammenlagt tid vinner)</a:t>
            </a:r>
          </a:p>
          <a:p>
            <a:r>
              <a:rPr lang="nb-NO" dirty="0"/>
              <a:t>Langrennscross sprint (Prolog og A-B-C-D finaler)</a:t>
            </a:r>
          </a:p>
          <a:p>
            <a:r>
              <a:rPr lang="nb-NO" dirty="0"/>
              <a:t>To-dagers cross </a:t>
            </a:r>
          </a:p>
          <a:p>
            <a:pPr lvl="1">
              <a:buFontTx/>
              <a:buChar char="-"/>
            </a:pPr>
            <a:r>
              <a:rPr lang="nb-NO" dirty="0"/>
              <a:t>3-4 ulike crosskonkurranser på to dager</a:t>
            </a:r>
          </a:p>
          <a:p>
            <a:pPr>
              <a:buFontTx/>
              <a:buChar char="-"/>
            </a:pPr>
            <a:r>
              <a:rPr lang="nb-NO" dirty="0"/>
              <a:t>24t: tre konkurranser (en fredag/to lørdag)</a:t>
            </a: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7DABF521-7E08-4715-82DA-4F80B875B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Aktivitet</a:t>
            </a:r>
            <a:br>
              <a:rPr lang="nb-NO" dirty="0"/>
            </a:br>
            <a:r>
              <a:rPr lang="nb-NO" dirty="0"/>
              <a:t>Konkurranser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83A34BE-534F-48F5-AA5B-17141A179B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22</a:t>
            </a:fld>
            <a:endParaRPr lang="no-NO"/>
          </a:p>
        </p:txBody>
      </p:sp>
      <p:pic>
        <p:nvPicPr>
          <p:cNvPr id="14" name="Bilde 13" descr="Et bilde som inneholder utendørs, snø, gå på ski, bakke&#10;&#10;Automatisk generert beskrivelse">
            <a:extLst>
              <a:ext uri="{FF2B5EF4-FFF2-40B4-BE49-F238E27FC236}">
                <a16:creationId xmlns:a16="http://schemas.microsoft.com/office/drawing/2014/main" id="{98C7FE61-F43F-4AD5-BB0E-17A542A7D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32" y="666969"/>
            <a:ext cx="5255407" cy="5811128"/>
          </a:xfrm>
          <a:prstGeom prst="rect">
            <a:avLst/>
          </a:prstGeom>
        </p:spPr>
      </p:pic>
      <p:sp>
        <p:nvSpPr>
          <p:cNvPr id="2" name="Pil: ned 1">
            <a:extLst>
              <a:ext uri="{FF2B5EF4-FFF2-40B4-BE49-F238E27FC236}">
                <a16:creationId xmlns:a16="http://schemas.microsoft.com/office/drawing/2014/main" id="{8BA2ACF5-E09F-41C7-9F59-12B56AE1E93B}"/>
              </a:ext>
            </a:extLst>
          </p:cNvPr>
          <p:cNvSpPr/>
          <p:nvPr/>
        </p:nvSpPr>
        <p:spPr>
          <a:xfrm>
            <a:off x="9688282" y="215233"/>
            <a:ext cx="2362200" cy="168520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/>
              <a:t>Anlegg der folk bor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3EA612F-8DD9-48F9-9CEE-D10265425074}"/>
              </a:ext>
            </a:extLst>
          </p:cNvPr>
          <p:cNvSpPr txBox="1"/>
          <p:nvPr/>
        </p:nvSpPr>
        <p:spPr>
          <a:xfrm>
            <a:off x="637832" y="6139543"/>
            <a:ext cx="5279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/>
              <a:t>Hovedlandsrennet 2020 Nybygda, dosert </a:t>
            </a:r>
            <a:r>
              <a:rPr lang="nb-NO" sz="1600" b="1" dirty="0" err="1"/>
              <a:t>reipeløkkje</a:t>
            </a:r>
            <a:endParaRPr lang="nb-NO" sz="1600" b="1" dirty="0"/>
          </a:p>
        </p:txBody>
      </p:sp>
    </p:spTree>
    <p:extLst>
      <p:ext uri="{BB962C8B-B14F-4D97-AF65-F5344CB8AC3E}">
        <p14:creationId xmlns:p14="http://schemas.microsoft.com/office/powerpoint/2010/main" val="253124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65E4A3-701F-485C-9A3C-3324F0E04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9836"/>
            <a:ext cx="8305800" cy="1304090"/>
          </a:xfrm>
        </p:spPr>
        <p:txBody>
          <a:bodyPr>
            <a:normAutofit/>
          </a:bodyPr>
          <a:lstStyle/>
          <a:p>
            <a:r>
              <a:rPr lang="nb-NO" sz="4000" b="1" kern="1600" dirty="0">
                <a:solidFill>
                  <a:schemeClr val="bg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Utforming av langrennscross-trasé permanente løsninger</a:t>
            </a:r>
            <a:endParaRPr lang="nb-NO" dirty="0">
              <a:latin typeface="Trebuchet MS" panose="020B0603020202020204" pitchFamily="34" charset="0"/>
            </a:endParaRP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0F2725F-8757-4BBF-9629-F5C8C8D201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23</a:t>
            </a:fld>
            <a:endParaRPr lang="no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0FF0622-7EE2-4FC6-B44E-EBD3DE792B91}"/>
              </a:ext>
            </a:extLst>
          </p:cNvPr>
          <p:cNvSpPr txBox="1"/>
          <p:nvPr/>
        </p:nvSpPr>
        <p:spPr>
          <a:xfrm>
            <a:off x="598832" y="2776787"/>
            <a:ext cx="11010072" cy="3947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nb-NO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Elementene lages i stabile masser</a:t>
            </a:r>
            <a:r>
              <a:rPr lang="nb-NO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og utformes for helårsbruk (sykkel sommerstid).</a:t>
            </a:r>
          </a:p>
          <a:p>
            <a:pPr marL="342900" lvl="0" indent="-342900">
              <a:buFont typeface="+mj-lt"/>
              <a:buAutoNum type="arabicPeriod"/>
            </a:pPr>
            <a:r>
              <a:rPr lang="nb-NO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Langrennscross-traseen skal maskinprepareres, og utformingen må ta høyde for </a:t>
            </a:r>
            <a:r>
              <a:rPr lang="nb-NO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nok bredde </a:t>
            </a:r>
            <a:r>
              <a:rPr lang="nb-NO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og at </a:t>
            </a:r>
            <a:r>
              <a:rPr lang="nb-NO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cross-elementer utformes </a:t>
            </a:r>
            <a:r>
              <a:rPr lang="nb-NO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slik at maskin kan vedlikeholde og preparere elementene enkelt med snø.</a:t>
            </a:r>
          </a:p>
          <a:p>
            <a:pPr marL="342900" lvl="0" indent="-342900">
              <a:buFont typeface="+mj-lt"/>
              <a:buAutoNum type="arabicPeriod"/>
            </a:pPr>
            <a:r>
              <a:rPr lang="nb-NO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Det er foreløpig ikke laget en egen veileder for </a:t>
            </a:r>
            <a:r>
              <a:rPr lang="nb-NO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langrennscrossløyper</a:t>
            </a:r>
            <a:r>
              <a:rPr lang="nb-NO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Men i </a:t>
            </a:r>
            <a:r>
              <a:rPr lang="nb-NO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veileder for design og utforming av rulleskiløyper </a:t>
            </a:r>
            <a:r>
              <a:rPr lang="nb-NO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 det en rekke grunnleggende designstandarder for rulleskiløyper som kan benyttes som grunnlag ved design av elementer i en langrennscross-trase. Blant annet </a:t>
            </a:r>
            <a:r>
              <a:rPr lang="nb-NO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design av doserte svinger, og svingradius </a:t>
            </a:r>
            <a:r>
              <a:rPr lang="nb-NO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står beskrevet godt i kapittel 4. spesifikke designstandarder for rulleskiløyper.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b-NO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Link til rulleskiveilederen som NSF: </a:t>
            </a:r>
            <a:r>
              <a:rPr lang="nb-NO" sz="105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https://www.regjeringen.no/no/dokumenter/veileder-rulleskiloyper.-langrenn-og-skiskyting-v-0998/id2536209/</a:t>
            </a:r>
            <a:r>
              <a:rPr lang="nb-NO" sz="10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. John Aalberg er hovedforfatter.</a:t>
            </a:r>
          </a:p>
        </p:txBody>
      </p:sp>
    </p:spTree>
    <p:extLst>
      <p:ext uri="{BB962C8B-B14F-4D97-AF65-F5344CB8AC3E}">
        <p14:creationId xmlns:p14="http://schemas.microsoft.com/office/powerpoint/2010/main" val="3575045866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C1D0D57-E926-4197-A7B8-5E70F1A6D7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24</a:t>
            </a:fld>
            <a:endParaRPr lang="no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BD08E74-E5BA-4CA8-9D85-1223CDA15F41}"/>
              </a:ext>
            </a:extLst>
          </p:cNvPr>
          <p:cNvSpPr txBox="1"/>
          <p:nvPr/>
        </p:nvSpPr>
        <p:spPr>
          <a:xfrm>
            <a:off x="625692" y="457880"/>
            <a:ext cx="86004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b="1" dirty="0">
                <a:solidFill>
                  <a:schemeClr val="accent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LYGNA Oppland </a:t>
            </a:r>
            <a:r>
              <a:rPr lang="nb-NO" sz="2800" b="1" dirty="0">
                <a:solidFill>
                  <a:schemeClr val="accent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fra ide til gjennomføring</a:t>
            </a:r>
            <a:endParaRPr lang="nb-NO" sz="4400" b="1" dirty="0">
              <a:solidFill>
                <a:schemeClr val="accent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l: ned 2">
            <a:extLst>
              <a:ext uri="{FF2B5EF4-FFF2-40B4-BE49-F238E27FC236}">
                <a16:creationId xmlns:a16="http://schemas.microsoft.com/office/drawing/2014/main" id="{D49E086D-0A7E-42D7-9BAE-EB6F4CF19648}"/>
              </a:ext>
            </a:extLst>
          </p:cNvPr>
          <p:cNvSpPr/>
          <p:nvPr/>
        </p:nvSpPr>
        <p:spPr>
          <a:xfrm>
            <a:off x="9688282" y="215233"/>
            <a:ext cx="2362200" cy="168520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/>
              <a:t>Anlegg der folk bor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96DAA78A-DCB2-401E-B9C0-1A663F011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74" y="1536888"/>
            <a:ext cx="9936000" cy="469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0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AB4D29-1C87-41EB-ABC7-C550E11B7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26782" y="1430872"/>
            <a:ext cx="8151815" cy="987947"/>
          </a:xfrm>
        </p:spPr>
        <p:txBody>
          <a:bodyPr/>
          <a:lstStyle/>
          <a:p>
            <a:r>
              <a:rPr lang="nb-NO" dirty="0"/>
              <a:t>IDESKISSE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F9E0DF7-E401-4C20-9A6A-9F6F16C7C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03" t="8472" r="9532" b="13750"/>
          <a:stretch/>
        </p:blipFill>
        <p:spPr>
          <a:xfrm>
            <a:off x="2219324" y="0"/>
            <a:ext cx="8192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97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490780B-6D71-49AB-81AC-F80384857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1" t="51389" r="2969" b="13889"/>
          <a:stretch/>
        </p:blipFill>
        <p:spPr>
          <a:xfrm>
            <a:off x="0" y="2081948"/>
            <a:ext cx="12161409" cy="2490051"/>
          </a:xfrm>
          <a:prstGeom prst="rect">
            <a:avLst/>
          </a:prstGeom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B0BA99FF-5CA7-4E63-8F78-9D1E845C9667}"/>
              </a:ext>
            </a:extLst>
          </p:cNvPr>
          <p:cNvGrpSpPr/>
          <p:nvPr/>
        </p:nvGrpSpPr>
        <p:grpSpPr>
          <a:xfrm>
            <a:off x="518474" y="2356700"/>
            <a:ext cx="10465544" cy="2871942"/>
            <a:chOff x="518474" y="2356700"/>
            <a:chExt cx="10465544" cy="2871942"/>
          </a:xfrm>
        </p:grpSpPr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D7054A2D-22D2-425E-93FE-D6755DCC8930}"/>
                </a:ext>
              </a:extLst>
            </p:cNvPr>
            <p:cNvSpPr txBox="1"/>
            <p:nvPr/>
          </p:nvSpPr>
          <p:spPr>
            <a:xfrm>
              <a:off x="518474" y="3516197"/>
              <a:ext cx="1334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bakkeslalåm</a:t>
              </a:r>
            </a:p>
          </p:txBody>
        </p: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6C14F4AF-57C4-4F12-A05C-7421E2F976AA}"/>
                </a:ext>
              </a:extLst>
            </p:cNvPr>
            <p:cNvSpPr txBox="1"/>
            <p:nvPr/>
          </p:nvSpPr>
          <p:spPr>
            <a:xfrm>
              <a:off x="2254578" y="3142307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hopp</a:t>
              </a:r>
            </a:p>
          </p:txBody>
        </p:sp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5667A0A3-847F-402D-9BF7-7EC670F50B42}"/>
                </a:ext>
              </a:extLst>
            </p:cNvPr>
            <p:cNvSpPr txBox="1"/>
            <p:nvPr/>
          </p:nvSpPr>
          <p:spPr>
            <a:xfrm rot="18673327">
              <a:off x="1710691" y="3907632"/>
              <a:ext cx="1220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err="1"/>
                <a:t>reipeløkkje</a:t>
              </a:r>
              <a:endParaRPr lang="nb-NO" dirty="0"/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33F6D910-47F7-45D7-A5A9-DDBE2D09501C}"/>
                </a:ext>
              </a:extLst>
            </p:cNvPr>
            <p:cNvSpPr txBox="1"/>
            <p:nvPr/>
          </p:nvSpPr>
          <p:spPr>
            <a:xfrm rot="18673327">
              <a:off x="2145292" y="3977745"/>
              <a:ext cx="109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kuleløype</a:t>
              </a:r>
            </a:p>
          </p:txBody>
        </p:sp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6FDF829D-DA40-4F5C-855C-7DFC688506D7}"/>
                </a:ext>
              </a:extLst>
            </p:cNvPr>
            <p:cNvSpPr txBox="1"/>
            <p:nvPr/>
          </p:nvSpPr>
          <p:spPr>
            <a:xfrm rot="18673327">
              <a:off x="3866911" y="3992271"/>
              <a:ext cx="726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/>
                <a:t>hopp</a:t>
              </a:r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986FE8A5-4F61-4F35-BA75-616575D99EF4}"/>
                </a:ext>
              </a:extLst>
            </p:cNvPr>
            <p:cNvSpPr txBox="1"/>
            <p:nvPr/>
          </p:nvSpPr>
          <p:spPr>
            <a:xfrm>
              <a:off x="6326962" y="3517765"/>
              <a:ext cx="1334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bakkeslalåm</a:t>
              </a:r>
            </a:p>
          </p:txBody>
        </p:sp>
        <p:sp>
          <p:nvSpPr>
            <p:cNvPr id="12" name="TekstSylinder 11">
              <a:extLst>
                <a:ext uri="{FF2B5EF4-FFF2-40B4-BE49-F238E27FC236}">
                  <a16:creationId xmlns:a16="http://schemas.microsoft.com/office/drawing/2014/main" id="{611130BE-4858-458C-BD2E-0AD30F87FAAB}"/>
                </a:ext>
              </a:extLst>
            </p:cNvPr>
            <p:cNvSpPr txBox="1"/>
            <p:nvPr/>
          </p:nvSpPr>
          <p:spPr>
            <a:xfrm>
              <a:off x="8061488" y="3132190"/>
              <a:ext cx="8769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U-sving</a:t>
              </a:r>
            </a:p>
          </p:txBody>
        </p: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9AE785F9-66B6-41B5-8313-A4E5BF65C0CF}"/>
                </a:ext>
              </a:extLst>
            </p:cNvPr>
            <p:cNvSpPr txBox="1"/>
            <p:nvPr/>
          </p:nvSpPr>
          <p:spPr>
            <a:xfrm>
              <a:off x="9422670" y="3144798"/>
              <a:ext cx="1127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BOB-bane</a:t>
              </a:r>
            </a:p>
          </p:txBody>
        </p: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C648FA5E-BEF3-4510-A42A-948B2B398D1B}"/>
                </a:ext>
              </a:extLst>
            </p:cNvPr>
            <p:cNvSpPr txBox="1"/>
            <p:nvPr/>
          </p:nvSpPr>
          <p:spPr>
            <a:xfrm rot="18821921">
              <a:off x="9199387" y="3998783"/>
              <a:ext cx="109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kuleløype</a:t>
              </a:r>
            </a:p>
          </p:txBody>
        </p:sp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F9BEE507-02E1-4088-84AA-85121D126E63}"/>
                </a:ext>
              </a:extLst>
            </p:cNvPr>
            <p:cNvSpPr txBox="1"/>
            <p:nvPr/>
          </p:nvSpPr>
          <p:spPr>
            <a:xfrm rot="18821921">
              <a:off x="10093870" y="4338494"/>
              <a:ext cx="1410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baklengsport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AF0F2A01-D509-4D52-9CDD-423E9CF3C5F5}"/>
                </a:ext>
              </a:extLst>
            </p:cNvPr>
            <p:cNvSpPr/>
            <p:nvPr/>
          </p:nvSpPr>
          <p:spPr>
            <a:xfrm>
              <a:off x="9744889" y="2479249"/>
              <a:ext cx="728290" cy="3693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71A709D4-981B-4B24-9478-CBBCA61AD936}"/>
                </a:ext>
              </a:extLst>
            </p:cNvPr>
            <p:cNvSpPr/>
            <p:nvPr/>
          </p:nvSpPr>
          <p:spPr>
            <a:xfrm>
              <a:off x="7183225" y="2356700"/>
              <a:ext cx="348792" cy="160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78DCCBD-0C03-446B-84A7-4ECA49EE19B8}"/>
              </a:ext>
            </a:extLst>
          </p:cNvPr>
          <p:cNvSpPr txBox="1"/>
          <p:nvPr/>
        </p:nvSpPr>
        <p:spPr>
          <a:xfrm>
            <a:off x="830709" y="390675"/>
            <a:ext cx="10499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b="1" dirty="0">
                <a:solidFill>
                  <a:schemeClr val="accent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TERENGPROFIL MED CROSS ELEMENTER</a:t>
            </a:r>
          </a:p>
        </p:txBody>
      </p:sp>
    </p:spTree>
    <p:extLst>
      <p:ext uri="{BB962C8B-B14F-4D97-AF65-F5344CB8AC3E}">
        <p14:creationId xmlns:p14="http://schemas.microsoft.com/office/powerpoint/2010/main" val="1707335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4ACBB76-9EAA-4CAC-8D39-BF9A12720E3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0" y="-9168"/>
            <a:ext cx="12192000" cy="224401"/>
          </a:xfrm>
        </p:spPr>
        <p:txBody>
          <a:bodyPr wrap="square" anchor="ctr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no-NO" sz="5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27</a:t>
            </a:fld>
            <a:endParaRPr lang="no-NO" sz="500"/>
          </a:p>
        </p:txBody>
      </p:sp>
      <p:pic>
        <p:nvPicPr>
          <p:cNvPr id="5" name="LYGNA CROSS 2.0">
            <a:hlinkClick r:id="" action="ppaction://media"/>
            <a:extLst>
              <a:ext uri="{FF2B5EF4-FFF2-40B4-BE49-F238E27FC236}">
                <a16:creationId xmlns:a16="http://schemas.microsoft.com/office/drawing/2014/main" id="{1EB60B84-2E36-4F42-9BA3-41B7B3422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956" y="390525"/>
            <a:ext cx="11176000" cy="62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3B7E85D-5522-4D45-8772-FCCEE7D4AA2F}"/>
              </a:ext>
            </a:extLst>
          </p:cNvPr>
          <p:cNvSpPr txBox="1"/>
          <p:nvPr/>
        </p:nvSpPr>
        <p:spPr>
          <a:xfrm>
            <a:off x="1481138" y="459730"/>
            <a:ext cx="78581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dirty="0">
                <a:solidFill>
                  <a:schemeClr val="accent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LYGNA Oppland </a:t>
            </a:r>
            <a:r>
              <a:rPr lang="nb-NO" sz="1400" b="1" dirty="0">
                <a:solidFill>
                  <a:schemeClr val="accent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fra ide til gjennomføring</a:t>
            </a:r>
            <a:endParaRPr lang="nb-NO" sz="2400" b="1" dirty="0">
              <a:solidFill>
                <a:schemeClr val="accent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29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1AACB8F2-C708-4336-9523-2DA625B03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18" y="200204"/>
            <a:ext cx="11469741" cy="6451732"/>
          </a:xfrm>
          <a:prstGeom prst="rect">
            <a:avLst/>
          </a:prstGeom>
          <a:effectLst>
            <a:softEdge rad="939800"/>
          </a:effec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8505D44-1A39-428F-90A7-04B825D5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>
                <a:sym typeface="Arial"/>
              </a:rPr>
              <a:t>NSF Ski-TV for inspirasjon og ytterligere tips  </a:t>
            </a:r>
            <a:endParaRPr lang="nb-NO" sz="3200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BF6B503-37C7-4393-8908-7C75F7303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https://www.ski-tv.no/sjusjoen-basisanlegg-2017</a:t>
            </a:r>
            <a:endParaRPr lang="nb-N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2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https://www.ski-tv.no/basisanlegg-skeikampen-2016</a:t>
            </a:r>
            <a:endParaRPr lang="nb-NO" sz="2000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2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https://www.ski-tv.no/trener-miniserie-langrennscross</a:t>
            </a:r>
            <a:endParaRPr lang="nb-NO" u="sng" dirty="0">
              <a:solidFill>
                <a:srgbClr val="0563C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2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https://www.ski-tv.no/norges-raeste-langrennscross-loyper</a:t>
            </a:r>
            <a:endParaRPr lang="nb-NO" sz="2000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20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https://www.ski-tv.no/tips-til-bygging-av-basisanlegg</a:t>
            </a:r>
            <a:endParaRPr lang="nb-NO" u="sng" dirty="0">
              <a:solidFill>
                <a:srgbClr val="0563C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indent="0">
              <a:buNone/>
            </a:pPr>
            <a:endParaRPr lang="nb-NO" sz="2000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nb-NO" sz="2000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709C0B6-B3E2-496B-A67F-7E8EB0CC01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28</a:t>
            </a:fld>
            <a:endParaRPr lang="no-NO"/>
          </a:p>
        </p:txBody>
      </p:sp>
      <p:sp>
        <p:nvSpPr>
          <p:cNvPr id="6" name="Pil: ned 5">
            <a:extLst>
              <a:ext uri="{FF2B5EF4-FFF2-40B4-BE49-F238E27FC236}">
                <a16:creationId xmlns:a16="http://schemas.microsoft.com/office/drawing/2014/main" id="{7C1B41DA-8730-41FD-94A1-9795EA6303BF}"/>
              </a:ext>
            </a:extLst>
          </p:cNvPr>
          <p:cNvSpPr/>
          <p:nvPr/>
        </p:nvSpPr>
        <p:spPr>
          <a:xfrm>
            <a:off x="9688282" y="215233"/>
            <a:ext cx="2362200" cy="168520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/>
              <a:t>Anlegg der folk bor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44CC4A2E-E24E-45FD-B037-32512DD3E759}"/>
              </a:ext>
            </a:extLst>
          </p:cNvPr>
          <p:cNvSpPr txBox="1"/>
          <p:nvPr/>
        </p:nvSpPr>
        <p:spPr>
          <a:xfrm>
            <a:off x="882485" y="3980935"/>
            <a:ext cx="111828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rgbClr val="FF0000"/>
                </a:solidFill>
              </a:rPr>
              <a:t>Hovedlandsrennet for 15-16 år har hatt Langrennscross hvert år siden 2008</a:t>
            </a:r>
          </a:p>
          <a:p>
            <a:r>
              <a:rPr lang="nb-NO" sz="2400" b="1" dirty="0">
                <a:solidFill>
                  <a:srgbClr val="FF0000"/>
                </a:solidFill>
              </a:rPr>
              <a:t>Det er laget mange fine inspirasjonsvideoer</a:t>
            </a:r>
          </a:p>
          <a:p>
            <a:r>
              <a:rPr lang="nb-NO" sz="1800" b="1" dirty="0">
                <a:hlinkClick r:id="rId8"/>
              </a:rPr>
              <a:t>https://www.ski-tv.no/langrenn-og-kombinertcross</a:t>
            </a:r>
            <a:endParaRPr lang="nb-NO" sz="1800" b="1" dirty="0"/>
          </a:p>
          <a:p>
            <a:r>
              <a:rPr lang="nb-NO" sz="1800" b="1" dirty="0">
                <a:hlinkClick r:id="rId9"/>
              </a:rPr>
              <a:t>https://www.ski-tv.no/tolga-hl-2017-langrennskross-kort-film</a:t>
            </a:r>
            <a:endParaRPr lang="nb-NO" sz="1800" b="1" dirty="0"/>
          </a:p>
          <a:p>
            <a:r>
              <a:rPr lang="nb-NO" sz="1800" b="1" dirty="0">
                <a:hlinkClick r:id="rId10"/>
              </a:rPr>
              <a:t>https://www.ski-tv.no/langrennscross-hvorfor</a:t>
            </a:r>
            <a:endParaRPr lang="nb-NO" sz="1800" b="1" dirty="0"/>
          </a:p>
          <a:p>
            <a:endParaRPr lang="nb-NO" sz="1800" b="1" dirty="0"/>
          </a:p>
        </p:txBody>
      </p:sp>
    </p:spTree>
    <p:extLst>
      <p:ext uri="{BB962C8B-B14F-4D97-AF65-F5344CB8AC3E}">
        <p14:creationId xmlns:p14="http://schemas.microsoft.com/office/powerpoint/2010/main" val="36464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DC6251-5DC3-42C0-9CC2-B41D0C109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Innspill og spørsmål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E14A0D7-9218-4334-8823-BF3FC5397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56052"/>
            <a:ext cx="5741504" cy="4351338"/>
          </a:xfrm>
        </p:spPr>
        <p:txBody>
          <a:bodyPr/>
          <a:lstStyle/>
          <a:p>
            <a:pPr marL="114300" indent="0">
              <a:buNone/>
            </a:pPr>
            <a:endParaRPr lang="nb-NO" sz="1800" u="sng" dirty="0">
              <a:solidFill>
                <a:srgbClr val="0563C1"/>
              </a:solidFill>
              <a:latin typeface="Times New Roman" panose="02020603050405020304" pitchFamily="18" charset="0"/>
            </a:endParaRPr>
          </a:p>
          <a:p>
            <a:pPr marL="114300" indent="0">
              <a:buNone/>
            </a:pPr>
            <a:endParaRPr lang="nb-NO" sz="1800" u="sng" dirty="0">
              <a:solidFill>
                <a:srgbClr val="0563C1"/>
              </a:solidFill>
              <a:latin typeface="Times New Roman" panose="02020603050405020304" pitchFamily="18" charset="0"/>
            </a:endParaRPr>
          </a:p>
          <a:p>
            <a:pPr marL="114300" indent="0">
              <a:buNone/>
            </a:pPr>
            <a:endParaRPr lang="nb-NO" sz="1800" u="sng" dirty="0">
              <a:solidFill>
                <a:srgbClr val="0563C1"/>
              </a:solidFill>
              <a:latin typeface="Times New Roman" panose="02020603050405020304" pitchFamily="18" charset="0"/>
            </a:endParaRPr>
          </a:p>
          <a:p>
            <a:pPr marL="114300" indent="0">
              <a:buNone/>
            </a:pPr>
            <a:endParaRPr lang="nb-NO" sz="1800" u="sng" dirty="0">
              <a:solidFill>
                <a:srgbClr val="0563C1"/>
              </a:solidFill>
              <a:latin typeface="Times New Roman" panose="02020603050405020304" pitchFamily="18" charset="0"/>
              <a:ea typeface="Times New Roman" panose="02020603050405020304" pitchFamily="18" charset="0"/>
              <a:hlinkClick r:id="rId3"/>
            </a:endParaRPr>
          </a:p>
          <a:p>
            <a:pPr marL="114300" indent="0">
              <a:buNone/>
            </a:pPr>
            <a:r>
              <a:rPr lang="nb-NO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https://www.yumpu.com/no/document/view/62955151/langrennscross2019</a:t>
            </a:r>
            <a:endParaRPr lang="nb-NO" sz="1800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indent="0">
              <a:buNone/>
            </a:pPr>
            <a:endParaRPr lang="nb-NO" sz="1800" u="sng" dirty="0">
              <a:solidFill>
                <a:srgbClr val="0563C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nb-NO" sz="18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Marianne.myklebust@skiforbundet.no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29B354B-76B7-4248-976E-0DF5CA532B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29</a:t>
            </a:fld>
            <a:endParaRPr lang="no-NO"/>
          </a:p>
        </p:txBody>
      </p:sp>
      <p:pic>
        <p:nvPicPr>
          <p:cNvPr id="3078" name="Bilde 42">
            <a:extLst>
              <a:ext uri="{FF2B5EF4-FFF2-40B4-BE49-F238E27FC236}">
                <a16:creationId xmlns:a16="http://schemas.microsoft.com/office/drawing/2014/main" id="{022D6671-468F-4BCD-89B4-DAA627159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9" t="12984" r="40900" b="63512"/>
          <a:stretch/>
        </p:blipFill>
        <p:spPr bwMode="auto">
          <a:xfrm>
            <a:off x="838200" y="1900439"/>
            <a:ext cx="2144159" cy="150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5F857D4C-01FD-4091-B90F-FC2B1332AD33}"/>
              </a:ext>
            </a:extLst>
          </p:cNvPr>
          <p:cNvSpPr txBox="1"/>
          <p:nvPr/>
        </p:nvSpPr>
        <p:spPr>
          <a:xfrm>
            <a:off x="7036904" y="1845503"/>
            <a:ext cx="476084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Link til rulleskiveilederen NSF (2016)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https://www.regjeringen.no/no/dokumenter/veileder-rulleskiloyper.-langrenn-og-skiskyting-v-0998/id2536209/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nb-NO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Hoppbakke tekniske tegninger K3, K5, K7,5</a:t>
            </a:r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b-NO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https://www.skiforbundet.no/fagportal/anleggsweb/skileik/liten-skileik/hoppbakker/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nb-NO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Bygging av </a:t>
            </a:r>
            <a:r>
              <a:rPr lang="nb-NO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snøhopp</a:t>
            </a:r>
            <a:r>
              <a:rPr lang="nb-NO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og hopp 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/>
              </a:rPr>
              <a:t>https://youtu.be/amhamWW0MD0</a:t>
            </a:r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nb-NO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3F87D60-2458-4AEC-9547-AEC5C6ED2F2B}"/>
              </a:ext>
            </a:extLst>
          </p:cNvPr>
          <p:cNvSpPr txBox="1"/>
          <p:nvPr/>
        </p:nvSpPr>
        <p:spPr>
          <a:xfrm>
            <a:off x="838200" y="6299200"/>
            <a:ext cx="2521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>
                <a:latin typeface="Bradley Hand ITC" panose="03070402050302030203" pitchFamily="66" charset="0"/>
              </a:rPr>
              <a:t>Marianne Myklebust 2021</a:t>
            </a:r>
          </a:p>
          <a:p>
            <a:endParaRPr lang="nb-NO" sz="1600" b="1" dirty="0">
              <a:latin typeface="Bradley Hand ITC" panose="03070402050302030203" pitchFamily="66" charset="0"/>
            </a:endParaRPr>
          </a:p>
        </p:txBody>
      </p:sp>
      <p:sp>
        <p:nvSpPr>
          <p:cNvPr id="5" name="Pil: ned 4">
            <a:extLst>
              <a:ext uri="{FF2B5EF4-FFF2-40B4-BE49-F238E27FC236}">
                <a16:creationId xmlns:a16="http://schemas.microsoft.com/office/drawing/2014/main" id="{C9E7F974-7715-40E8-8DB7-59275878916F}"/>
              </a:ext>
            </a:extLst>
          </p:cNvPr>
          <p:cNvSpPr/>
          <p:nvPr/>
        </p:nvSpPr>
        <p:spPr>
          <a:xfrm>
            <a:off x="9688282" y="215233"/>
            <a:ext cx="2362200" cy="168520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b="1" dirty="0"/>
              <a:t>Anlegg der folk bor</a:t>
            </a:r>
          </a:p>
        </p:txBody>
      </p:sp>
    </p:spTree>
    <p:extLst>
      <p:ext uri="{BB962C8B-B14F-4D97-AF65-F5344CB8AC3E}">
        <p14:creationId xmlns:p14="http://schemas.microsoft.com/office/powerpoint/2010/main" val="2089878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A3DFFF94-E598-488A-AC77-CF6FB242B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01" y="1858720"/>
            <a:ext cx="4299862" cy="3923216"/>
          </a:xfrm>
        </p:spPr>
        <p:txBody>
          <a:bodyPr>
            <a:normAutofit fontScale="90000"/>
          </a:bodyPr>
          <a:lstStyle/>
          <a:p>
            <a:r>
              <a:rPr lang="nb-NO" sz="3100" dirty="0"/>
              <a:t>Det sosiale er Nr.1</a:t>
            </a:r>
            <a:br>
              <a:rPr lang="nb-NO" sz="3100" dirty="0"/>
            </a:br>
            <a:r>
              <a:rPr lang="nb-NO" sz="2700" dirty="0">
                <a:solidFill>
                  <a:schemeClr val="tx1"/>
                </a:solidFill>
              </a:rPr>
              <a:t>Å se alle, gruppedynamikk:</a:t>
            </a:r>
            <a:br>
              <a:rPr lang="nb-NO" sz="2700" dirty="0">
                <a:solidFill>
                  <a:schemeClr val="tx1"/>
                </a:solidFill>
              </a:rPr>
            </a:br>
            <a:r>
              <a:rPr lang="nb-NO" sz="2700" dirty="0">
                <a:solidFill>
                  <a:schemeClr val="tx1"/>
                </a:solidFill>
              </a:rPr>
              <a:t>samhold i gruppa, å ta bort alvoret</a:t>
            </a:r>
            <a:br>
              <a:rPr lang="nb-NO" sz="2700" dirty="0">
                <a:solidFill>
                  <a:schemeClr val="tx1"/>
                </a:solidFill>
              </a:rPr>
            </a:br>
            <a:r>
              <a:rPr lang="nb-NO" sz="3100" dirty="0"/>
              <a:t>Aktivitetsprinsippet </a:t>
            </a:r>
            <a:br>
              <a:rPr lang="nb-NO" sz="3100" dirty="0"/>
            </a:br>
            <a:r>
              <a:rPr lang="nb-NO" sz="3100" dirty="0"/>
              <a:t>Variasjonsprinsippet </a:t>
            </a:r>
            <a:br>
              <a:rPr lang="nb-NO" sz="3100" dirty="0"/>
            </a:br>
            <a:r>
              <a:rPr lang="nb-NO" sz="3100" dirty="0"/>
              <a:t>Prinsipp om allsidig- spesifikk aktivitet </a:t>
            </a:r>
            <a:br>
              <a:rPr lang="nb-NO" sz="3100" dirty="0"/>
            </a:br>
            <a:r>
              <a:rPr lang="nb-NO" sz="3100" dirty="0"/>
              <a:t>Hands off</a:t>
            </a:r>
            <a:br>
              <a:rPr lang="nb-NO" sz="3100" dirty="0"/>
            </a:br>
            <a:r>
              <a:rPr lang="nb-NO" sz="3100" dirty="0"/>
              <a:t>Inspirasjonsprinsippet</a:t>
            </a:r>
            <a:endParaRPr lang="nb-NO" sz="3600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95F3C82-B0AD-4F67-B24F-BBA4C9602F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3</a:t>
            </a:fld>
            <a:endParaRPr lang="no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ECC65CFB-D5DF-4572-9F97-AB8B2D8767A9}"/>
              </a:ext>
            </a:extLst>
          </p:cNvPr>
          <p:cNvSpPr txBox="1">
            <a:spLocks/>
          </p:cNvSpPr>
          <p:nvPr/>
        </p:nvSpPr>
        <p:spPr>
          <a:xfrm>
            <a:off x="838200" y="206064"/>
            <a:ext cx="10515600" cy="987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4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4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4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4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4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4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4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4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rebuchet MS"/>
              <a:buNone/>
              <a:defRPr sz="4000" b="1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nb-NO" dirty="0"/>
              <a:t>Rekruttering – </a:t>
            </a:r>
          </a:p>
          <a:p>
            <a:r>
              <a:rPr lang="nb-NO" sz="3100" dirty="0"/>
              <a:t>Impulser til motiverende rekrutteringstiltak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1B39B34-CEC0-4CBD-9506-1F83E397F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678" y="1635641"/>
            <a:ext cx="5382638" cy="303325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7214EFC-6F52-404E-8852-3511EA134F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38388" b="-5196"/>
          <a:stretch/>
        </p:blipFill>
        <p:spPr>
          <a:xfrm>
            <a:off x="9674938" y="1605052"/>
            <a:ext cx="2517062" cy="4357641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311857FE-7CE9-48A3-B4C0-FDE237F9C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121" y="4450404"/>
            <a:ext cx="4723763" cy="1331531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E923F487-E641-4185-9C80-7995C0C51D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648" b="27474"/>
          <a:stretch/>
        </p:blipFill>
        <p:spPr>
          <a:xfrm>
            <a:off x="8714681" y="206064"/>
            <a:ext cx="3477319" cy="133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3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048F00-0D3B-47E6-9D23-7843D9513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Enkle veiledere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2AA8BAB-D473-443F-85E9-7A559A92E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hlinkClick r:id="rId2" action="ppaction://hlinkfile"/>
              </a:rPr>
              <a:t>Veiledning til bygging av liten hoppbakke 2.0.pdf</a:t>
            </a:r>
            <a:endParaRPr lang="nb-NO" dirty="0"/>
          </a:p>
          <a:p>
            <a:endParaRPr lang="nb-NO" dirty="0"/>
          </a:p>
          <a:p>
            <a:r>
              <a:rPr lang="nb-NO" dirty="0">
                <a:hlinkClick r:id="rId3" action="ppaction://hlinkfile"/>
              </a:rPr>
              <a:t>Enkel mal for konstruksjon av bobbane for </a:t>
            </a:r>
          </a:p>
          <a:p>
            <a:r>
              <a:rPr lang="nb-NO" dirty="0">
                <a:hlinkClick r:id="rId3" action="ppaction://hlinkfile"/>
              </a:rPr>
              <a:t>langrennscrossanlegg - Tessand IL Mån Oppland.docx</a:t>
            </a:r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71460BA-4977-482D-B37B-15901AED3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CBF0157-B84D-487D-8D24-D378A37FA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9023-97E9-4F62-9541-05C8853C5329}" type="slidenum">
              <a:rPr lang="nb-NO" smtClean="0"/>
              <a:t>30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E8DD596-5979-4117-9B04-9F13DD071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400" y="454953"/>
            <a:ext cx="4500000" cy="594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0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128F0D45-8080-48DE-9DEB-EE4CF3FA08C7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3EF8F23-D285-4EB1-8DBE-0ABAA45DA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8285E29-F3F0-460E-BE63-84CFF4C1DD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56E6261-E062-4ECF-8328-987DE5B1CC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31</a:t>
            </a:fld>
            <a:endParaRPr lang="no-NO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252112-BA28-42EA-A9D2-960897783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07919" y="-841535"/>
            <a:ext cx="6741880" cy="878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9AEDA641-413E-442F-806F-7D5DA7B424C8}"/>
              </a:ext>
            </a:extLst>
          </p:cNvPr>
          <p:cNvSpPr/>
          <p:nvPr/>
        </p:nvSpPr>
        <p:spPr>
          <a:xfrm>
            <a:off x="17142" y="194885"/>
            <a:ext cx="1702801" cy="6698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 GAMLE DAGER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27902FF-2584-4BEB-91EA-8F789EABE4D5}"/>
              </a:ext>
            </a:extLst>
          </p:cNvPr>
          <p:cNvSpPr/>
          <p:nvPr/>
        </p:nvSpPr>
        <p:spPr>
          <a:xfrm>
            <a:off x="10472057" y="180723"/>
            <a:ext cx="1702801" cy="6698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HVORDAN MODERNISERER VI SKILEIK TRADISONENE?</a:t>
            </a:r>
          </a:p>
        </p:txBody>
      </p:sp>
    </p:spTree>
    <p:extLst>
      <p:ext uri="{BB962C8B-B14F-4D97-AF65-F5344CB8AC3E}">
        <p14:creationId xmlns:p14="http://schemas.microsoft.com/office/powerpoint/2010/main" val="2395006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BB07DE-A9A6-4BA9-8092-7703774E9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64"/>
            <a:ext cx="10515600" cy="987947"/>
          </a:xfrm>
        </p:spPr>
        <p:txBody>
          <a:bodyPr/>
          <a:lstStyle/>
          <a:p>
            <a:r>
              <a:rPr lang="nb-NO" dirty="0"/>
              <a:t>Innovasjon og fremtiden – inspirasjon!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CE6453E-F74F-449D-B929-AABBF5F1F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133725"/>
            <a:ext cx="10515600" cy="3043237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US" sz="4000" b="1" dirty="0">
              <a:solidFill>
                <a:schemeClr val="accent1"/>
              </a:solidFill>
              <a:latin typeface="Trebuchet MS"/>
              <a:sym typeface="Trebuchet MS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14300" indent="0">
              <a:buNone/>
            </a:pPr>
            <a:endParaRPr lang="en-US" sz="3200" dirty="0">
              <a:solidFill>
                <a:srgbClr val="FF00FF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3200" dirty="0" err="1">
                <a:solidFill>
                  <a:srgbClr val="FF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Slik</a:t>
            </a:r>
            <a:r>
              <a:rPr lang="en-US" sz="3200" dirty="0">
                <a:solidFill>
                  <a:srgbClr val="FF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ser det </a:t>
            </a:r>
            <a:r>
              <a:rPr lang="en-US" sz="3200" dirty="0" err="1">
                <a:solidFill>
                  <a:srgbClr val="FF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</a:t>
            </a:r>
            <a:r>
              <a:rPr lang="en-US" sz="3200" dirty="0">
                <a:solidFill>
                  <a:srgbClr val="FF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 </a:t>
            </a:r>
            <a:r>
              <a:rPr lang="en-US" sz="3200" dirty="0" err="1">
                <a:solidFill>
                  <a:srgbClr val="FF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alpint</a:t>
            </a:r>
            <a:r>
              <a:rPr lang="en-US" sz="32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200" dirty="0">
                <a:solidFill>
                  <a:srgbClr val="FF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-Red Bull </a:t>
            </a:r>
            <a:r>
              <a:rPr lang="en-US" sz="3200" dirty="0" err="1">
                <a:solidFill>
                  <a:srgbClr val="FF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SuperSkicross</a:t>
            </a:r>
            <a:r>
              <a:rPr lang="en-US" sz="3200" dirty="0">
                <a:solidFill>
                  <a:srgbClr val="FF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(Track preview)</a:t>
            </a:r>
            <a:endParaRPr lang="nb-NO" sz="32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BFA80AD-003B-43A4-9120-97F451DBAC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32</a:t>
            </a:fld>
            <a:endParaRPr lang="no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28B3BD6-99FC-43A9-BCF5-A1DA17D53F12}"/>
              </a:ext>
            </a:extLst>
          </p:cNvPr>
          <p:cNvSpPr txBox="1"/>
          <p:nvPr/>
        </p:nvSpPr>
        <p:spPr>
          <a:xfrm>
            <a:off x="1008667" y="2376970"/>
            <a:ext cx="98321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Hvordan vil en slik løype for langrennsski bli i deres anlegg?</a:t>
            </a:r>
          </a:p>
          <a:p>
            <a:r>
              <a:rPr lang="nb-NO" sz="2800" dirty="0"/>
              <a:t>Et eksempel fra alpint: To nedfarter i samme anlegg, det konkurreres i begge traseene i løpet av samme konkurranse.</a:t>
            </a:r>
          </a:p>
        </p:txBody>
      </p:sp>
    </p:spTree>
    <p:extLst>
      <p:ext uri="{BB962C8B-B14F-4D97-AF65-F5344CB8AC3E}">
        <p14:creationId xmlns:p14="http://schemas.microsoft.com/office/powerpoint/2010/main" val="247727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8FB48D72-5B19-4AF1-9CD3-8E0AE4AD40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33</a:t>
            </a:fld>
            <a:endParaRPr lang="no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2071A39-7D0B-464D-A9D4-C2CE9D0A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4968A1E-1231-46E2-ABA4-FB72D51528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TAKK FOR MEG </a:t>
            </a:r>
          </a:p>
        </p:txBody>
      </p:sp>
    </p:spTree>
    <p:extLst>
      <p:ext uri="{BB962C8B-B14F-4D97-AF65-F5344CB8AC3E}">
        <p14:creationId xmlns:p14="http://schemas.microsoft.com/office/powerpoint/2010/main" val="2735197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"/>
          <p:cNvSpPr txBox="1">
            <a:spLocks noGrp="1"/>
          </p:cNvSpPr>
          <p:nvPr>
            <p:ph type="title"/>
          </p:nvPr>
        </p:nvSpPr>
        <p:spPr>
          <a:xfrm>
            <a:off x="838200" y="275674"/>
            <a:ext cx="4737100" cy="1274985"/>
          </a:xfrm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Trebuchet MS"/>
              <a:buNone/>
            </a:pPr>
            <a:r>
              <a:rPr lang="nb-NO" b="1" i="0" u="none" strike="noStrike" cap="none" dirty="0"/>
              <a:t>Rekruttering </a:t>
            </a:r>
          </a:p>
        </p:txBody>
      </p:sp>
      <p:sp>
        <p:nvSpPr>
          <p:cNvPr id="78" name="Slide Number Placeholder 4">
            <a:extLst>
              <a:ext uri="{FF2B5EF4-FFF2-40B4-BE49-F238E27FC236}">
                <a16:creationId xmlns:a16="http://schemas.microsoft.com/office/drawing/2014/main" id="{B1E1F88D-7F69-491B-AE86-A9CD476306C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5149" y="6536150"/>
            <a:ext cx="151302" cy="211701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no-NO"/>
              <a:pPr marL="0" lvl="0" indent="0" algn="ctr" rtl="0">
                <a:spcBef>
                  <a:spcPts val="0"/>
                </a:spcBef>
                <a:spcAft>
                  <a:spcPts val="600"/>
                </a:spcAft>
                <a:buNone/>
              </a:pPr>
              <a:t>4</a:t>
            </a:fld>
            <a:endParaRPr lang="no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AB3ACEB5-6EFB-4F97-A641-F107F2EDBED3}"/>
              </a:ext>
            </a:extLst>
          </p:cNvPr>
          <p:cNvSpPr txBox="1"/>
          <p:nvPr/>
        </p:nvSpPr>
        <p:spPr>
          <a:xfrm>
            <a:off x="838200" y="1478143"/>
            <a:ext cx="5054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/>
              <a:t>Rekruttering betyr å skape tilgang, tilvekst eller fornyelse</a:t>
            </a:r>
            <a:endParaRPr lang="nb-NO" dirty="0"/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7285CEEE-4578-474B-A326-AA8BFC166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334406"/>
              </p:ext>
            </p:extLst>
          </p:nvPr>
        </p:nvGraphicFramePr>
        <p:xfrm>
          <a:off x="888712" y="1772563"/>
          <a:ext cx="5148942" cy="490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3574">
                  <a:extLst>
                    <a:ext uri="{9D8B030D-6E8A-4147-A177-3AD203B41FA5}">
                      <a16:colId xmlns:a16="http://schemas.microsoft.com/office/drawing/2014/main" val="818844647"/>
                    </a:ext>
                  </a:extLst>
                </a:gridCol>
                <a:gridCol w="475368">
                  <a:extLst>
                    <a:ext uri="{9D8B030D-6E8A-4147-A177-3AD203B41FA5}">
                      <a16:colId xmlns:a16="http://schemas.microsoft.com/office/drawing/2014/main" val="3253803628"/>
                    </a:ext>
                  </a:extLst>
                </a:gridCol>
              </a:tblGrid>
              <a:tr h="1790065">
                <a:tc>
                  <a:txBody>
                    <a:bodyPr/>
                    <a:lstStyle/>
                    <a:p>
                      <a:pPr marL="457200">
                        <a:tabLst>
                          <a:tab pos="1329055" algn="l"/>
                          <a:tab pos="1350645" algn="l"/>
                        </a:tabLst>
                      </a:pPr>
                      <a:r>
                        <a:rPr lang="nb-NO" sz="200" dirty="0">
                          <a:effectLst/>
                        </a:rPr>
                        <a:t> </a:t>
                      </a:r>
                      <a:endParaRPr lang="nb-NO" sz="300" dirty="0">
                        <a:effectLst/>
                      </a:endParaRP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FFFF"/>
                        </a:buClr>
                        <a:buSzPts val="3600"/>
                        <a:buNone/>
                      </a:pPr>
                      <a:r>
                        <a:rPr lang="nb-NO" sz="2000" b="1" dirty="0"/>
                        <a:t>Gode møteplasser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FFFF"/>
                        </a:buClr>
                        <a:buSzPts val="3600"/>
                        <a:buNone/>
                      </a:pPr>
                      <a:endParaRPr lang="nb-NO" sz="2000" b="1" dirty="0"/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FFFF"/>
                        </a:buClr>
                        <a:buSzPts val="3600"/>
                        <a:buNone/>
                      </a:pPr>
                      <a:r>
                        <a:rPr lang="nb-NO" sz="2000" b="1" dirty="0"/>
                        <a:t>Gode treninger i et utviklingsmiljø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FFFF"/>
                        </a:buClr>
                        <a:buSzPts val="3600"/>
                        <a:buNone/>
                      </a:pPr>
                      <a:r>
                        <a:rPr lang="nb-NO" sz="2000" b="1" dirty="0"/>
                        <a:t>  </a:t>
                      </a:r>
                      <a:r>
                        <a:rPr lang="nb-NO" sz="2000" b="1" dirty="0" err="1"/>
                        <a:t>trenerene</a:t>
                      </a:r>
                      <a:r>
                        <a:rPr lang="nb-NO" sz="2000" b="1" dirty="0"/>
                        <a:t> + utviklingstrappa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FFFF"/>
                        </a:buClr>
                        <a:buSzPts val="3600"/>
                        <a:buNone/>
                      </a:pPr>
                      <a:endParaRPr lang="nb-NO" sz="2000" b="1" dirty="0"/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FFFF"/>
                        </a:buClr>
                        <a:buSzPts val="3600"/>
                        <a:buNone/>
                      </a:pPr>
                      <a:r>
                        <a:rPr lang="nb-NO" sz="2000" b="1" dirty="0"/>
                        <a:t>Gode konkurranseanlegg</a:t>
                      </a:r>
                    </a:p>
                    <a:p>
                      <a:pPr marL="514350" lvl="5" indent="-514350" algn="ctr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FFFF"/>
                        </a:buClr>
                        <a:buSzPts val="3600"/>
                        <a:buFont typeface="Arial" panose="020B0604020202020204" pitchFamily="34" charset="0"/>
                        <a:buChar char="•"/>
                      </a:pPr>
                      <a:r>
                        <a:rPr lang="nb-NO" sz="2000" b="1" dirty="0"/>
                        <a:t>Barn</a:t>
                      </a:r>
                    </a:p>
                    <a:p>
                      <a:pPr marL="514350" lvl="5" indent="-514350" algn="ctr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FFFF"/>
                        </a:buClr>
                        <a:buSzPts val="3600"/>
                        <a:buFont typeface="Arial" panose="020B0604020202020204" pitchFamily="34" charset="0"/>
                        <a:buChar char="•"/>
                      </a:pPr>
                      <a:r>
                        <a:rPr lang="nb-NO" sz="2000" b="1" dirty="0"/>
                        <a:t>Ungdom</a:t>
                      </a:r>
                    </a:p>
                    <a:p>
                      <a:pPr marL="514350" lvl="5" indent="-514350" algn="ctr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FFFF"/>
                        </a:buClr>
                        <a:buSzPts val="3600"/>
                        <a:buFont typeface="Arial" panose="020B0604020202020204" pitchFamily="34" charset="0"/>
                        <a:buChar char="•"/>
                      </a:pPr>
                      <a:r>
                        <a:rPr lang="nb-NO" sz="2000" b="1" dirty="0"/>
                        <a:t>Junior</a:t>
                      </a:r>
                    </a:p>
                    <a:p>
                      <a:pPr marL="0" indent="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FFFF"/>
                        </a:buClr>
                        <a:buSzPts val="3600"/>
                        <a:buNone/>
                      </a:pPr>
                      <a:r>
                        <a:rPr lang="nb-NO" sz="2000" b="1" dirty="0"/>
                        <a:t>Gode og varierte konkurranser </a:t>
                      </a:r>
                    </a:p>
                    <a:p>
                      <a:pPr marL="514350" indent="-514350" algn="ctr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FFFF"/>
                        </a:buClr>
                        <a:buSzPts val="3600"/>
                        <a:buFont typeface="Arial" panose="020B0604020202020204" pitchFamily="34" charset="0"/>
                        <a:buChar char="•"/>
                      </a:pPr>
                      <a:r>
                        <a:rPr lang="nb-NO" sz="2000" b="1" dirty="0"/>
                        <a:t>Barn</a:t>
                      </a:r>
                    </a:p>
                    <a:p>
                      <a:pPr marL="514350" indent="-514350" algn="ctr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FFFF"/>
                        </a:buClr>
                        <a:buSzPts val="3600"/>
                        <a:buFont typeface="Arial" panose="020B0604020202020204" pitchFamily="34" charset="0"/>
                        <a:buChar char="•"/>
                      </a:pPr>
                      <a:r>
                        <a:rPr lang="nb-NO" sz="2000" b="1" dirty="0"/>
                        <a:t>Ungdom</a:t>
                      </a:r>
                    </a:p>
                    <a:p>
                      <a:pPr marL="514350" indent="-514350" algn="ctr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FFFF"/>
                        </a:buClr>
                        <a:buSzPts val="3600"/>
                        <a:buFont typeface="Arial" panose="020B0604020202020204" pitchFamily="34" charset="0"/>
                        <a:buChar char="•"/>
                      </a:pPr>
                      <a:r>
                        <a:rPr lang="nb-NO" sz="2000" b="1" dirty="0"/>
                        <a:t>Junior</a:t>
                      </a:r>
                      <a:endParaRPr lang="nb-NO" sz="20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tabLst>
                          <a:tab pos="1329055" algn="l"/>
                          <a:tab pos="1350645" algn="l"/>
                        </a:tabLst>
                      </a:pPr>
                      <a:endParaRPr lang="nb-NO" sz="1600" dirty="0">
                        <a:effectLst/>
                      </a:endParaRPr>
                    </a:p>
                    <a:p>
                      <a:pPr marL="457200">
                        <a:tabLst>
                          <a:tab pos="1329055" algn="l"/>
                          <a:tab pos="1350645" algn="l"/>
                        </a:tabLst>
                      </a:pPr>
                      <a:endParaRPr lang="nb-NO" sz="1600" dirty="0">
                        <a:effectLst/>
                      </a:endParaRPr>
                    </a:p>
                    <a:p>
                      <a:pPr marL="457200">
                        <a:tabLst>
                          <a:tab pos="1329055" algn="l"/>
                          <a:tab pos="1350645" algn="l"/>
                        </a:tabLst>
                      </a:pPr>
                      <a:endParaRPr lang="nb-NO" sz="1600" b="0" dirty="0">
                        <a:effectLst/>
                      </a:endParaRPr>
                    </a:p>
                    <a:p>
                      <a:pPr marL="457200" algn="r">
                        <a:tabLst>
                          <a:tab pos="1329055" algn="l"/>
                          <a:tab pos="1350645" algn="l"/>
                        </a:tabLst>
                      </a:pPr>
                      <a:endParaRPr lang="nb-NO" sz="1600" b="1" i="0" u="none" strike="noStrike" cap="none" dirty="0">
                        <a:solidFill>
                          <a:schemeClr val="bg1"/>
                        </a:solidFill>
                        <a:latin typeface="Bradley Hand ITC" panose="03070402050302030203" pitchFamily="66" charset="0"/>
                        <a:cs typeface="Arial"/>
                        <a:sym typeface="Arial"/>
                      </a:endParaRPr>
                    </a:p>
                    <a:p>
                      <a:pPr marL="457200" algn="r">
                        <a:tabLst>
                          <a:tab pos="1329055" algn="l"/>
                          <a:tab pos="1350645" algn="l"/>
                        </a:tabLst>
                      </a:pPr>
                      <a:endParaRPr lang="nb-NO" sz="1600" b="1" i="0" u="none" strike="noStrike" cap="none" dirty="0">
                        <a:solidFill>
                          <a:schemeClr val="bg1"/>
                        </a:solidFill>
                        <a:latin typeface="Bradley Hand ITC" panose="03070402050302030203" pitchFamily="66" charset="0"/>
                        <a:cs typeface="Arial"/>
                        <a:sym typeface="Arial"/>
                      </a:endParaRPr>
                    </a:p>
                    <a:p>
                      <a:pPr marL="457200" algn="r">
                        <a:tabLst>
                          <a:tab pos="1329055" algn="l"/>
                          <a:tab pos="1350645" algn="l"/>
                        </a:tabLst>
                      </a:pPr>
                      <a:endParaRPr lang="nb-NO" sz="1600" b="1" i="0" u="none" strike="noStrike" cap="none" dirty="0">
                        <a:solidFill>
                          <a:schemeClr val="bg1"/>
                        </a:solidFill>
                        <a:latin typeface="Bradley Hand ITC" panose="03070402050302030203" pitchFamily="66" charset="0"/>
                        <a:cs typeface="Arial"/>
                        <a:sym typeface="Arial"/>
                      </a:endParaRPr>
                    </a:p>
                    <a:p>
                      <a:pPr marL="457200" algn="r">
                        <a:tabLst>
                          <a:tab pos="1329055" algn="l"/>
                          <a:tab pos="1350645" algn="l"/>
                        </a:tabLst>
                      </a:pPr>
                      <a:endParaRPr lang="nb-NO" sz="1600" b="1" i="0" u="none" strike="noStrike" cap="none" dirty="0">
                        <a:solidFill>
                          <a:schemeClr val="bg1"/>
                        </a:solidFill>
                        <a:latin typeface="Bradley Hand ITC" panose="03070402050302030203" pitchFamily="66" charset="0"/>
                        <a:cs typeface="Arial"/>
                        <a:sym typeface="Arial"/>
                      </a:endParaRPr>
                    </a:p>
                    <a:p>
                      <a:pPr marL="457200" algn="r">
                        <a:tabLst>
                          <a:tab pos="1329055" algn="l"/>
                          <a:tab pos="1350645" algn="l"/>
                        </a:tabLst>
                      </a:pPr>
                      <a:endParaRPr lang="nb-NO" sz="1600" b="1" i="0" u="none" strike="noStrike" cap="none" dirty="0">
                        <a:solidFill>
                          <a:schemeClr val="bg1"/>
                        </a:solidFill>
                        <a:latin typeface="Bradley Hand ITC" panose="03070402050302030203" pitchFamily="66" charset="0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606353"/>
                  </a:ext>
                </a:extLst>
              </a:tr>
            </a:tbl>
          </a:graphicData>
        </a:graphic>
      </p:graphicFrame>
      <p:pic>
        <p:nvPicPr>
          <p:cNvPr id="8" name="Bilde 7">
            <a:extLst>
              <a:ext uri="{FF2B5EF4-FFF2-40B4-BE49-F238E27FC236}">
                <a16:creationId xmlns:a16="http://schemas.microsoft.com/office/drawing/2014/main" id="{252BAFE8-5659-4EEE-9B43-605B410E6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93" t="8807" r="22411" b="3567"/>
          <a:stretch/>
        </p:blipFill>
        <p:spPr>
          <a:xfrm>
            <a:off x="5575300" y="2196442"/>
            <a:ext cx="3803370" cy="3761297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ECC016D5-6564-44DF-9428-65C179041BD0}"/>
              </a:ext>
            </a:extLst>
          </p:cNvPr>
          <p:cNvSpPr txBox="1"/>
          <p:nvPr/>
        </p:nvSpPr>
        <p:spPr>
          <a:xfrm>
            <a:off x="8430559" y="394357"/>
            <a:ext cx="3395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hlinkClick r:id="rId4"/>
              </a:rPr>
              <a:t>Ungdomsløftet (</a:t>
            </a:r>
            <a:r>
              <a:rPr lang="nb-NO" dirty="0" err="1">
                <a:hlinkClick r:id="rId4"/>
              </a:rPr>
              <a:t>xn</a:t>
            </a:r>
            <a:r>
              <a:rPr lang="nb-NO" dirty="0">
                <a:hlinkClick r:id="rId4"/>
              </a:rPr>
              <a:t>--ungdomslftet-2jb.no)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BF028CB-E531-415B-9BCC-EED8AC3EA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032" y="737790"/>
            <a:ext cx="3058875" cy="1981200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2B7BB69-9354-474D-B584-8A51D0E5D96D}"/>
              </a:ext>
            </a:extLst>
          </p:cNvPr>
          <p:cNvSpPr txBox="1"/>
          <p:nvPr/>
        </p:nvSpPr>
        <p:spPr>
          <a:xfrm>
            <a:off x="7641770" y="6155866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6"/>
              </a:rPr>
              <a:t>Retningslinjer for ungdomsidrett (idrettsforbundet.no)</a:t>
            </a:r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AD61911-3C06-4331-BB99-F399FD2FDC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3566" y="4402667"/>
            <a:ext cx="2777341" cy="1676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9D834C-74C7-4D89-9CF3-06A95E243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759"/>
            <a:ext cx="10515600" cy="987947"/>
          </a:xfrm>
        </p:spPr>
        <p:txBody>
          <a:bodyPr>
            <a:normAutofit fontScale="90000"/>
          </a:bodyPr>
          <a:lstStyle/>
          <a:p>
            <a:r>
              <a:rPr lang="nb-NO" dirty="0"/>
              <a:t>Rekruttering</a:t>
            </a:r>
            <a:br>
              <a:rPr lang="nb-NO" dirty="0"/>
            </a:br>
            <a:r>
              <a:rPr lang="nb-NO" dirty="0"/>
              <a:t> – hvordan trenger klubben å prioritere?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0780118-1A08-4FBF-8F30-CAF7B40F8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07875"/>
            <a:ext cx="3614057" cy="2373797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nb-NO" dirty="0">
                <a:highlight>
                  <a:srgbClr val="CFFBC3"/>
                </a:highlight>
              </a:rPr>
              <a:t>Målgrupper</a:t>
            </a:r>
          </a:p>
          <a:p>
            <a:pPr lvl="1"/>
            <a:r>
              <a:rPr lang="nb-NO" dirty="0"/>
              <a:t>Familier 0-6 år</a:t>
            </a:r>
          </a:p>
          <a:p>
            <a:pPr lvl="1"/>
            <a:r>
              <a:rPr lang="nb-NO" dirty="0"/>
              <a:t>Barn 7-11år</a:t>
            </a:r>
          </a:p>
          <a:p>
            <a:pPr lvl="1"/>
            <a:r>
              <a:rPr lang="nb-NO" dirty="0"/>
              <a:t>Ungdom 12-16 år</a:t>
            </a:r>
          </a:p>
          <a:p>
            <a:pPr lvl="1"/>
            <a:r>
              <a:rPr lang="nb-NO" dirty="0"/>
              <a:t>Junior 17år og eldre</a:t>
            </a:r>
          </a:p>
          <a:p>
            <a:pPr lvl="1"/>
            <a:r>
              <a:rPr lang="nb-NO" dirty="0"/>
              <a:t>Barn og unge med funksjonsnedsettelser</a:t>
            </a:r>
          </a:p>
          <a:p>
            <a:pPr marL="571500" lvl="1" indent="0">
              <a:buNone/>
            </a:pPr>
            <a:endParaRPr lang="nb-NO" dirty="0">
              <a:highlight>
                <a:srgbClr val="CFFBC3"/>
              </a:highlight>
            </a:endParaRPr>
          </a:p>
          <a:p>
            <a:pPr lvl="1">
              <a:buFontTx/>
              <a:buChar char="-"/>
            </a:pPr>
            <a:endParaRPr lang="nb-NO" b="1" dirty="0">
              <a:highlight>
                <a:srgbClr val="CFFBC3"/>
              </a:highlight>
            </a:endParaRPr>
          </a:p>
          <a:p>
            <a:pPr marL="571500" lvl="1" indent="0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54406F4-89D9-4D55-B9D0-39390EDC54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5</a:t>
            </a:fld>
            <a:endParaRPr lang="no-NO"/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77C0BD5-3564-410D-889F-D1C54938FCEF}"/>
              </a:ext>
            </a:extLst>
          </p:cNvPr>
          <p:cNvSpPr txBox="1">
            <a:spLocks/>
          </p:cNvSpPr>
          <p:nvPr/>
        </p:nvSpPr>
        <p:spPr>
          <a:xfrm>
            <a:off x="4710024" y="1907875"/>
            <a:ext cx="4823083" cy="304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71500" indent="-457200">
              <a:buFont typeface="+mj-lt"/>
              <a:buAutoNum type="arabicPeriod"/>
            </a:pPr>
            <a:r>
              <a:rPr lang="nb-NO" dirty="0">
                <a:highlight>
                  <a:srgbClr val="CFFBC3"/>
                </a:highlight>
              </a:rPr>
              <a:t>Tiltak for å rekruttere </a:t>
            </a:r>
            <a:r>
              <a:rPr lang="nb-NO" b="1" dirty="0">
                <a:highlight>
                  <a:srgbClr val="CFFBC3"/>
                </a:highlight>
              </a:rPr>
              <a:t>nye medlemmer</a:t>
            </a:r>
          </a:p>
          <a:p>
            <a:pPr marL="571500" indent="-457200">
              <a:buFont typeface="+mj-lt"/>
              <a:buAutoNum type="arabicPeriod"/>
            </a:pPr>
            <a:r>
              <a:rPr lang="nb-NO" b="1" dirty="0">
                <a:highlight>
                  <a:srgbClr val="CFFBC3"/>
                </a:highlight>
              </a:rPr>
              <a:t>T</a:t>
            </a:r>
            <a:r>
              <a:rPr lang="nb-NO" dirty="0">
                <a:highlight>
                  <a:srgbClr val="CFFBC3"/>
                </a:highlight>
              </a:rPr>
              <a:t>iltak for å </a:t>
            </a:r>
            <a:r>
              <a:rPr lang="nb-NO" b="1" dirty="0">
                <a:highlight>
                  <a:srgbClr val="CFFBC3"/>
                </a:highlight>
              </a:rPr>
              <a:t>beholde de vi allerede har</a:t>
            </a:r>
          </a:p>
          <a:p>
            <a:pPr marL="571500" indent="-457200">
              <a:buFont typeface="+mj-lt"/>
              <a:buAutoNum type="arabicPeriod"/>
            </a:pPr>
            <a:r>
              <a:rPr lang="nb-NO" b="1" dirty="0">
                <a:highlight>
                  <a:srgbClr val="CFFBC3"/>
                </a:highlight>
              </a:rPr>
              <a:t>Rekruttere foreldre</a:t>
            </a:r>
          </a:p>
          <a:p>
            <a:pPr marL="571500" indent="-457200">
              <a:buFont typeface="+mj-lt"/>
              <a:buAutoNum type="arabicPeriod"/>
            </a:pPr>
            <a:r>
              <a:rPr lang="nb-NO" dirty="0"/>
              <a:t>Rekruttere </a:t>
            </a:r>
            <a:r>
              <a:rPr lang="nb-NO" b="1" dirty="0">
                <a:highlight>
                  <a:srgbClr val="CFFBC3"/>
                </a:highlight>
              </a:rPr>
              <a:t>UNGT-lederskap</a:t>
            </a:r>
          </a:p>
          <a:p>
            <a:pPr marL="571500" indent="-457200">
              <a:buFont typeface="+mj-lt"/>
              <a:buAutoNum type="arabicPeriod"/>
            </a:pPr>
            <a:r>
              <a:rPr lang="nb-NO" b="1" dirty="0">
                <a:highlight>
                  <a:srgbClr val="CFFBC3"/>
                </a:highlight>
              </a:rPr>
              <a:t>Samarbeid</a:t>
            </a:r>
            <a:r>
              <a:rPr lang="nb-NO" b="1" dirty="0"/>
              <a:t> med flere </a:t>
            </a:r>
            <a:r>
              <a:rPr lang="nb-NO" dirty="0"/>
              <a:t>klubber</a:t>
            </a:r>
          </a:p>
          <a:p>
            <a:pPr marL="571500" indent="-457200">
              <a:buFont typeface="+mj-lt"/>
              <a:buAutoNum type="arabicPeriod"/>
            </a:pPr>
            <a:r>
              <a:rPr lang="nb-NO" dirty="0">
                <a:highlight>
                  <a:srgbClr val="CFFBC3"/>
                </a:highlight>
              </a:rPr>
              <a:t>PARAIDRETT</a:t>
            </a:r>
          </a:p>
          <a:p>
            <a:pPr marL="571500" indent="-457200">
              <a:buFont typeface="+mj-lt"/>
              <a:buAutoNum type="arabicPeriod"/>
            </a:pPr>
            <a:r>
              <a:rPr lang="nb-NO" dirty="0"/>
              <a:t>Folkehelse - ski livet ut</a:t>
            </a:r>
          </a:p>
          <a:p>
            <a:pPr marL="571500" indent="-457200">
              <a:buFont typeface="+mj-lt"/>
              <a:buAutoNum type="arabicPeriod"/>
            </a:pPr>
            <a:endParaRPr lang="nb-NO" dirty="0">
              <a:highlight>
                <a:srgbClr val="CFFBC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5821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FF380DA2-0F40-4F77-B6D4-8A4B8CC37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620" y="4959036"/>
            <a:ext cx="2548379" cy="1898963"/>
          </a:xfrm>
          <a:prstGeom prst="rect">
            <a:avLst/>
          </a:prstGeo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40B2E30A-78AA-455C-B3A2-570AF73377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6</a:t>
            </a:fld>
            <a:endParaRPr lang="no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545C56C7-B7D5-4CEE-B5C4-3BDBD9A2A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Flere barn og unge ut på ski, hva skal til ?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9888FDE-3FFC-4651-9036-5E2DF89CC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3359" y="1599382"/>
            <a:ext cx="5666295" cy="435133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nb-NO" dirty="0"/>
              <a:t>TRENINGENE</a:t>
            </a:r>
          </a:p>
          <a:p>
            <a:pPr marL="114300" indent="0">
              <a:buNone/>
            </a:pPr>
            <a:r>
              <a:rPr lang="nb-NO" dirty="0"/>
              <a:t>Breddeidrett for de minste (aktiviteter)</a:t>
            </a:r>
          </a:p>
          <a:p>
            <a:r>
              <a:rPr lang="nb-NO" dirty="0"/>
              <a:t>Basistrening og skileik	</a:t>
            </a:r>
          </a:p>
          <a:p>
            <a:r>
              <a:rPr lang="nb-NO" dirty="0"/>
              <a:t>Allsidig, variert trening med høy GØY faktor</a:t>
            </a:r>
          </a:p>
          <a:p>
            <a:pPr lvl="1"/>
            <a:r>
              <a:rPr lang="nb-NO" dirty="0"/>
              <a:t>Aktivitetsbank for barmark- og for ski</a:t>
            </a:r>
          </a:p>
          <a:p>
            <a:pPr lvl="1"/>
            <a:r>
              <a:rPr lang="nb-NO" dirty="0">
                <a:hlinkClick r:id="rId3"/>
              </a:rPr>
              <a:t>Aktivitet- og teknikktips (skiforbundet.no)</a:t>
            </a:r>
            <a:endParaRPr lang="nb-NO" dirty="0"/>
          </a:p>
          <a:p>
            <a:r>
              <a:rPr lang="nb-NO" dirty="0"/>
              <a:t>Egne grupper fra 6-år og oppover</a:t>
            </a:r>
          </a:p>
          <a:p>
            <a:r>
              <a:rPr lang="nb-NO" dirty="0"/>
              <a:t>Utlån av skiutstyr (skøyteski, rulleski, hoppski </a:t>
            </a:r>
            <a:r>
              <a:rPr lang="nb-NO" dirty="0" err="1"/>
              <a:t>o.l</a:t>
            </a:r>
            <a:r>
              <a:rPr lang="nb-NO" dirty="0"/>
              <a:t>)</a:t>
            </a:r>
          </a:p>
          <a:p>
            <a:r>
              <a:rPr lang="nb-NO" dirty="0"/>
              <a:t>Byttehelg</a:t>
            </a:r>
          </a:p>
          <a:p>
            <a:pPr marL="114300" indent="0">
              <a:buNone/>
            </a:pPr>
            <a:endParaRPr lang="nb-NO" dirty="0"/>
          </a:p>
          <a:p>
            <a:pPr marL="114300" indent="0">
              <a:buNone/>
            </a:pPr>
            <a:endParaRPr lang="nb-NO" dirty="0"/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FF29CAF2-9022-4BBE-80F1-049F90B88845}"/>
              </a:ext>
            </a:extLst>
          </p:cNvPr>
          <p:cNvSpPr txBox="1">
            <a:spLocks/>
          </p:cNvSpPr>
          <p:nvPr/>
        </p:nvSpPr>
        <p:spPr>
          <a:xfrm>
            <a:off x="6567338" y="1599382"/>
            <a:ext cx="489172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rgbClr val="0E0F0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71500" lvl="1" indent="0">
              <a:buNone/>
            </a:pPr>
            <a:r>
              <a:rPr lang="nb-NO" dirty="0"/>
              <a:t>ANDRE AKTIVITETER</a:t>
            </a:r>
          </a:p>
          <a:p>
            <a:pPr lvl="1"/>
            <a:r>
              <a:rPr lang="nb-NO" dirty="0"/>
              <a:t>Tiltak for skileik for barn i barnehage</a:t>
            </a:r>
          </a:p>
          <a:p>
            <a:pPr lvl="1"/>
            <a:r>
              <a:rPr lang="nb-NO" dirty="0"/>
              <a:t>Karusellrenn med familiestafett</a:t>
            </a:r>
          </a:p>
          <a:p>
            <a:pPr lvl="1"/>
            <a:r>
              <a:rPr lang="nb-NO" dirty="0"/>
              <a:t>Barnas skidag (fast hvert år)</a:t>
            </a:r>
          </a:p>
          <a:p>
            <a:pPr lvl="1"/>
            <a:r>
              <a:rPr lang="nb-NO" dirty="0"/>
              <a:t>Barnas turlag DNT (samarbeide)</a:t>
            </a:r>
          </a:p>
          <a:p>
            <a:pPr lvl="1"/>
            <a:r>
              <a:rPr lang="nb-NO" dirty="0"/>
              <a:t>Aktive med i </a:t>
            </a:r>
            <a:r>
              <a:rPr lang="nb-NO" b="1" dirty="0"/>
              <a:t>Barnas skiklubb</a:t>
            </a:r>
          </a:p>
          <a:p>
            <a:pPr lvl="1"/>
            <a:r>
              <a:rPr lang="nb-NO" dirty="0">
                <a:hlinkClick r:id="rId4"/>
              </a:rPr>
              <a:t>Barnas Skimerke og Distansekort på nett (skiforbundet.no)</a:t>
            </a:r>
            <a:endParaRPr lang="nb-NO" b="1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FE4BF20-8448-4F69-9AAE-CB88B63E690D}"/>
              </a:ext>
            </a:extLst>
          </p:cNvPr>
          <p:cNvSpPr txBox="1"/>
          <p:nvPr/>
        </p:nvSpPr>
        <p:spPr>
          <a:xfrm>
            <a:off x="2583732" y="5929124"/>
            <a:ext cx="61227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nb-NO" sz="4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シ </a:t>
            </a:r>
            <a:r>
              <a:rPr lang="nb-NO" altLang="ja-JP" sz="4800" b="0" i="0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klubbene er flinke</a:t>
            </a:r>
            <a:endParaRPr lang="nb-NO" sz="4800" dirty="0"/>
          </a:p>
        </p:txBody>
      </p:sp>
    </p:spTree>
    <p:extLst>
      <p:ext uri="{BB962C8B-B14F-4D97-AF65-F5344CB8AC3E}">
        <p14:creationId xmlns:p14="http://schemas.microsoft.com/office/powerpoint/2010/main" val="325918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21389C9A-3310-4F38-85D3-8ED56D8D88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7</a:t>
            </a:fld>
            <a:endParaRPr lang="no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47F7E91A-4378-4E80-B1D9-8C997BB42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2800" dirty="0"/>
              <a:t>Markedsføring og kommunikasjon</a:t>
            </a:r>
            <a:br>
              <a:rPr lang="nb-NO" sz="2800" dirty="0"/>
            </a:br>
            <a:r>
              <a:rPr lang="nb-NO" sz="2800" dirty="0">
                <a:highlight>
                  <a:srgbClr val="CFFBC3"/>
                </a:highlight>
              </a:rPr>
              <a:t>Hvordan «treffer» kommunikasjonen de ulike målgruppene? </a:t>
            </a:r>
            <a:endParaRPr lang="nb-NO" sz="280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9CEC48D-1542-4B14-A16A-CBC25A658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09243"/>
            <a:ext cx="10515600" cy="476772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nb-NO" sz="1900" dirty="0">
                <a:solidFill>
                  <a:srgbClr val="111111"/>
                </a:solidFill>
                <a:latin typeface="Roboto" panose="02000000000000000000" pitchFamily="2" charset="0"/>
              </a:rPr>
              <a:t>Foreldre</a:t>
            </a:r>
            <a:r>
              <a:rPr lang="nb-NO" sz="1900" dirty="0">
                <a:solidFill>
                  <a:srgbClr val="222222"/>
                </a:solidFill>
                <a:latin typeface="Amiri"/>
              </a:rPr>
              <a:t>generasjon - </a:t>
            </a:r>
            <a:r>
              <a:rPr lang="nb-NO" sz="1900" dirty="0" err="1">
                <a:solidFill>
                  <a:srgbClr val="111111"/>
                </a:solidFill>
                <a:highlight>
                  <a:srgbClr val="FFFF00"/>
                </a:highlight>
                <a:latin typeface="Roboto" panose="02000000000000000000" pitchFamily="2" charset="0"/>
              </a:rPr>
              <a:t>Millennials</a:t>
            </a:r>
            <a:r>
              <a:rPr lang="nb-NO" sz="1900" dirty="0">
                <a:solidFill>
                  <a:srgbClr val="111111"/>
                </a:solidFill>
                <a:highlight>
                  <a:srgbClr val="FFFF00"/>
                </a:highlight>
                <a:latin typeface="Roboto" panose="02000000000000000000" pitchFamily="2" charset="0"/>
              </a:rPr>
              <a:t> (Generasjon Y)</a:t>
            </a:r>
            <a:r>
              <a:rPr lang="nb-NO" sz="1900" dirty="0">
                <a:solidFill>
                  <a:srgbClr val="111111"/>
                </a:solidFill>
                <a:latin typeface="Roboto" panose="02000000000000000000" pitchFamily="2" charset="0"/>
              </a:rPr>
              <a:t> </a:t>
            </a:r>
            <a:r>
              <a:rPr lang="nb-NO" sz="1900" i="1" dirty="0">
                <a:solidFill>
                  <a:srgbClr val="222222"/>
                </a:solidFill>
                <a:latin typeface="Amiri"/>
              </a:rPr>
              <a:t>flink, lydig, snill, perfekt, prestasjon, not attending, </a:t>
            </a:r>
            <a:r>
              <a:rPr lang="nb-NO" sz="1900" i="1" dirty="0" err="1">
                <a:solidFill>
                  <a:srgbClr val="222222"/>
                </a:solidFill>
                <a:latin typeface="Amiri"/>
              </a:rPr>
              <a:t>yolo</a:t>
            </a:r>
            <a:r>
              <a:rPr lang="nb-NO" sz="1900" i="1" dirty="0">
                <a:solidFill>
                  <a:srgbClr val="222222"/>
                </a:solidFill>
                <a:latin typeface="Amiri"/>
              </a:rPr>
              <a:t>, meg </a:t>
            </a:r>
            <a:r>
              <a:rPr lang="nb-NO" sz="1900" i="1" dirty="0" err="1">
                <a:solidFill>
                  <a:srgbClr val="222222"/>
                </a:solidFill>
                <a:latin typeface="Amiri"/>
              </a:rPr>
              <a:t>meg</a:t>
            </a:r>
            <a:r>
              <a:rPr lang="nb-NO" sz="1900" i="1" dirty="0">
                <a:solidFill>
                  <a:srgbClr val="222222"/>
                </a:solidFill>
                <a:latin typeface="Amiri"/>
              </a:rPr>
              <a:t> </a:t>
            </a:r>
            <a:r>
              <a:rPr lang="nb-NO" sz="1900" i="1" dirty="0" err="1">
                <a:solidFill>
                  <a:srgbClr val="222222"/>
                </a:solidFill>
                <a:latin typeface="Amiri"/>
              </a:rPr>
              <a:t>meg</a:t>
            </a:r>
            <a:r>
              <a:rPr lang="nb-NO" sz="1900" i="1" dirty="0">
                <a:solidFill>
                  <a:srgbClr val="222222"/>
                </a:solidFill>
                <a:latin typeface="Amiri"/>
              </a:rPr>
              <a:t>, </a:t>
            </a:r>
            <a:r>
              <a:rPr lang="nb-NO" sz="1900" i="1" dirty="0" err="1">
                <a:solidFill>
                  <a:srgbClr val="222222"/>
                </a:solidFill>
                <a:latin typeface="Amiri"/>
              </a:rPr>
              <a:t>sjølvopptatt</a:t>
            </a:r>
            <a:r>
              <a:rPr lang="nb-NO" sz="1900" i="1" dirty="0">
                <a:solidFill>
                  <a:srgbClr val="222222"/>
                </a:solidFill>
                <a:latin typeface="Amiri"/>
              </a:rPr>
              <a:t>, sex, skjermtroll</a:t>
            </a:r>
            <a:r>
              <a:rPr lang="nb-NO" sz="1900" dirty="0">
                <a:solidFill>
                  <a:srgbClr val="222222"/>
                </a:solidFill>
                <a:latin typeface="Amiri"/>
              </a:rPr>
              <a:t> og mange </a:t>
            </a:r>
            <a:r>
              <a:rPr lang="nb-NO" sz="1900" dirty="0" err="1">
                <a:solidFill>
                  <a:srgbClr val="222222"/>
                </a:solidFill>
                <a:latin typeface="Amiri"/>
              </a:rPr>
              <a:t>fleire</a:t>
            </a:r>
            <a:r>
              <a:rPr lang="nb-NO" sz="1900" dirty="0">
                <a:solidFill>
                  <a:srgbClr val="222222"/>
                </a:solidFill>
                <a:latin typeface="Amiri"/>
              </a:rPr>
              <a:t>.</a:t>
            </a:r>
            <a:endParaRPr lang="nb-NO" sz="1900" dirty="0">
              <a:solidFill>
                <a:srgbClr val="111111"/>
              </a:solidFill>
              <a:latin typeface="Roboto" panose="02000000000000000000" pitchFamily="2" charset="0"/>
            </a:endParaRPr>
          </a:p>
          <a:p>
            <a:pPr marL="114300" indent="0">
              <a:buNone/>
            </a:pPr>
            <a:r>
              <a:rPr lang="nb-NO" sz="1900" dirty="0">
                <a:solidFill>
                  <a:srgbClr val="111111"/>
                </a:solidFill>
                <a:highlight>
                  <a:srgbClr val="FFFF00"/>
                </a:highlight>
                <a:latin typeface="Roboto" panose="02000000000000000000" pitchFamily="2" charset="0"/>
              </a:rPr>
              <a:t>Generasjon Z  </a:t>
            </a:r>
            <a:r>
              <a:rPr lang="nb-NO" sz="1900" i="1" dirty="0">
                <a:solidFill>
                  <a:srgbClr val="222222"/>
                </a:solidFill>
                <a:latin typeface="Amiri"/>
              </a:rPr>
              <a:t>(</a:t>
            </a:r>
            <a:r>
              <a:rPr lang="nb-NO" sz="1900" i="1" dirty="0" err="1">
                <a:solidFill>
                  <a:srgbClr val="222222"/>
                </a:solidFill>
                <a:latin typeface="Amiri"/>
              </a:rPr>
              <a:t>Centennials</a:t>
            </a:r>
            <a:r>
              <a:rPr lang="nb-NO" sz="1900" i="1" dirty="0">
                <a:solidFill>
                  <a:srgbClr val="222222"/>
                </a:solidFill>
                <a:latin typeface="Amiri"/>
              </a:rPr>
              <a:t>/</a:t>
            </a:r>
            <a:r>
              <a:rPr lang="nb-NO" sz="1900" i="1" dirty="0" err="1">
                <a:solidFill>
                  <a:srgbClr val="222222"/>
                </a:solidFill>
                <a:latin typeface="Amiri"/>
              </a:rPr>
              <a:t>Zommers</a:t>
            </a:r>
            <a:r>
              <a:rPr lang="nb-NO" sz="1900" i="1" dirty="0">
                <a:solidFill>
                  <a:srgbClr val="222222"/>
                </a:solidFill>
                <a:latin typeface="Amiri"/>
              </a:rPr>
              <a:t>/Gen </a:t>
            </a:r>
            <a:r>
              <a:rPr lang="nb-NO" sz="1900" i="1" dirty="0" err="1">
                <a:solidFill>
                  <a:srgbClr val="222222"/>
                </a:solidFill>
                <a:latin typeface="Amiri"/>
              </a:rPr>
              <a:t>Snowflake</a:t>
            </a:r>
            <a:r>
              <a:rPr lang="nb-NO" sz="1900" i="1" dirty="0">
                <a:solidFill>
                  <a:srgbClr val="222222"/>
                </a:solidFill>
                <a:latin typeface="Amiri"/>
              </a:rPr>
              <a:t> 8 – 23 år)</a:t>
            </a:r>
            <a:r>
              <a:rPr lang="nn-NO" sz="1600" dirty="0">
                <a:solidFill>
                  <a:srgbClr val="222222"/>
                </a:solidFill>
                <a:latin typeface="Amiri"/>
              </a:rPr>
              <a:t> Fekk mobiltelefon i 10-årsalderen, og vaks opp med å leika med foreldra sine mobilar og nettbrett. Dei norske i denne generasjonen brukar i </a:t>
            </a:r>
            <a:r>
              <a:rPr lang="nn-NO" sz="1600" dirty="0">
                <a:solidFill>
                  <a:srgbClr val="FF0000"/>
                </a:solidFill>
                <a:latin typeface="Amiri"/>
                <a:hlinkClick r:id="rId3"/>
              </a:rPr>
              <a:t>omlag to timar på mobilen</a:t>
            </a:r>
            <a:r>
              <a:rPr lang="nn-NO" sz="1600" dirty="0">
                <a:solidFill>
                  <a:srgbClr val="222222"/>
                </a:solidFill>
                <a:latin typeface="Amiri"/>
              </a:rPr>
              <a:t> kvar dag.</a:t>
            </a:r>
            <a:endParaRPr lang="nb-NO" sz="1900" dirty="0">
              <a:solidFill>
                <a:srgbClr val="111111"/>
              </a:solidFill>
              <a:highlight>
                <a:srgbClr val="FFFF00"/>
              </a:highlight>
              <a:latin typeface="Roboto" panose="02000000000000000000" pitchFamily="2" charset="0"/>
            </a:endParaRPr>
          </a:p>
          <a:p>
            <a:pPr marL="114300" indent="0">
              <a:buNone/>
            </a:pPr>
            <a:r>
              <a:rPr lang="nb-NO" sz="1900" dirty="0">
                <a:solidFill>
                  <a:srgbClr val="111111"/>
                </a:solidFill>
                <a:highlight>
                  <a:srgbClr val="FFFF00"/>
                </a:highlight>
                <a:latin typeface="Roboto" panose="02000000000000000000" pitchFamily="2" charset="0"/>
              </a:rPr>
              <a:t>Generasjon Alpha </a:t>
            </a:r>
            <a:r>
              <a:rPr lang="nb-NO" sz="1900" i="1" dirty="0">
                <a:solidFill>
                  <a:srgbClr val="222222"/>
                </a:solidFill>
                <a:latin typeface="Amiri"/>
              </a:rPr>
              <a:t>(0 – 8 år) </a:t>
            </a:r>
            <a:r>
              <a:rPr lang="nn-NO" sz="1900" dirty="0">
                <a:solidFill>
                  <a:srgbClr val="222222"/>
                </a:solidFill>
                <a:latin typeface="Amiri"/>
              </a:rPr>
              <a:t>Generasjonen som aldri har levd utan nettbrett eller mobilar og internett. Dei har heimar med «</a:t>
            </a:r>
            <a:r>
              <a:rPr lang="nn-NO" sz="1900" dirty="0" err="1">
                <a:solidFill>
                  <a:srgbClr val="222222"/>
                </a:solidFill>
                <a:latin typeface="Amiri"/>
              </a:rPr>
              <a:t>Alexa</a:t>
            </a:r>
            <a:r>
              <a:rPr lang="nn-NO" sz="1900" dirty="0">
                <a:solidFill>
                  <a:srgbClr val="222222"/>
                </a:solidFill>
                <a:latin typeface="Amiri"/>
              </a:rPr>
              <a:t>» og «Ok, Google»</a:t>
            </a:r>
          </a:p>
          <a:p>
            <a:pPr marL="114300" indent="0">
              <a:buNone/>
            </a:pPr>
            <a:r>
              <a:rPr lang="nb-NO" sz="1300" i="1" dirty="0">
                <a:solidFill>
                  <a:srgbClr val="222222"/>
                </a:solidFill>
                <a:latin typeface="Amiri"/>
              </a:rPr>
              <a:t>Kilde: Framtida.no </a:t>
            </a:r>
            <a:r>
              <a:rPr lang="nb-NO" sz="1200" dirty="0">
                <a:hlinkClick r:id="rId4"/>
              </a:rPr>
              <a:t>Generasjon Z, Boomers, </a:t>
            </a:r>
            <a:r>
              <a:rPr lang="nb-NO" sz="1200" dirty="0" err="1">
                <a:hlinkClick r:id="rId4"/>
              </a:rPr>
              <a:t>Millennials</a:t>
            </a:r>
            <a:r>
              <a:rPr lang="nb-NO" sz="1200" dirty="0">
                <a:hlinkClick r:id="rId4"/>
              </a:rPr>
              <a:t> – kva generasjon høyrer du til? (framtida.no)</a:t>
            </a:r>
            <a:endParaRPr lang="nb-NO" sz="1300" i="1" dirty="0">
              <a:solidFill>
                <a:srgbClr val="222222"/>
              </a:solidFill>
              <a:latin typeface="Amiri"/>
            </a:endParaRPr>
          </a:p>
          <a:p>
            <a:pPr marL="114300" indent="0">
              <a:buNone/>
            </a:pPr>
            <a:endParaRPr lang="nb-NO" b="1" dirty="0">
              <a:solidFill>
                <a:srgbClr val="000000"/>
              </a:solidFill>
            </a:endParaRPr>
          </a:p>
          <a:p>
            <a:pPr marL="114300" indent="0">
              <a:buNone/>
            </a:pPr>
            <a:r>
              <a:rPr lang="nb-NO" b="1" dirty="0">
                <a:solidFill>
                  <a:srgbClr val="000000"/>
                </a:solidFill>
                <a:highlight>
                  <a:srgbClr val="CFFBC3"/>
                </a:highlight>
              </a:rPr>
              <a:t>Velg rett kanal: </a:t>
            </a:r>
            <a:r>
              <a:rPr lang="nb-NO" dirty="0" err="1">
                <a:solidFill>
                  <a:srgbClr val="000000"/>
                </a:solidFill>
              </a:rPr>
              <a:t>YouTube</a:t>
            </a:r>
            <a:r>
              <a:rPr lang="nb-NO" dirty="0">
                <a:solidFill>
                  <a:srgbClr val="000000"/>
                </a:solidFill>
              </a:rPr>
              <a:t>, Snapchat, </a:t>
            </a:r>
            <a:r>
              <a:rPr lang="nb-NO" dirty="0" err="1">
                <a:solidFill>
                  <a:srgbClr val="000000"/>
                </a:solidFill>
              </a:rPr>
              <a:t>TikTok</a:t>
            </a:r>
            <a:r>
              <a:rPr lang="nb-NO" dirty="0">
                <a:solidFill>
                  <a:srgbClr val="000000"/>
                </a:solidFill>
              </a:rPr>
              <a:t> eller Instagram, ved 13 år er så godt som alle på sosiale medier av et eller annet slag. Blant tenåringene er de mest brukte kanalene:</a:t>
            </a:r>
          </a:p>
          <a:p>
            <a:pPr lvl="2"/>
            <a:r>
              <a:rPr lang="nb-NO" sz="1300" dirty="0" err="1">
                <a:solidFill>
                  <a:srgbClr val="000000"/>
                </a:solidFill>
              </a:rPr>
              <a:t>YouTube</a:t>
            </a:r>
            <a:r>
              <a:rPr lang="nb-NO" sz="1300" dirty="0">
                <a:solidFill>
                  <a:srgbClr val="000000"/>
                </a:solidFill>
              </a:rPr>
              <a:t> (95 %)/ Snapchat (80 %)/ </a:t>
            </a:r>
            <a:r>
              <a:rPr lang="nb-NO" sz="1300" dirty="0" err="1">
                <a:solidFill>
                  <a:srgbClr val="000000"/>
                </a:solidFill>
              </a:rPr>
              <a:t>TikTok</a:t>
            </a:r>
            <a:r>
              <a:rPr lang="nb-NO" sz="1300" dirty="0">
                <a:solidFill>
                  <a:srgbClr val="000000"/>
                </a:solidFill>
              </a:rPr>
              <a:t> (65 %)/ Instagram (65 </a:t>
            </a:r>
            <a:r>
              <a:rPr lang="nb-NO" sz="1200" dirty="0">
                <a:solidFill>
                  <a:srgbClr val="000000"/>
                </a:solidFill>
              </a:rPr>
              <a:t>%)</a:t>
            </a:r>
          </a:p>
          <a:p>
            <a:pPr marL="114300" indent="0">
              <a:buNone/>
            </a:pPr>
            <a:r>
              <a:rPr lang="nb-NO" sz="1200" dirty="0">
                <a:hlinkClick r:id="rId5"/>
              </a:rPr>
              <a:t>Kilde: Ungdom som målgruppe - slik når du dem - Kommunikasjonsforeningen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422987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FFD7D7C-5A63-410B-8BE1-E7A37E9C95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8</a:t>
            </a:fld>
            <a:endParaRPr lang="no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2F98541F-7A8B-403C-8BC4-9E7332051E08}"/>
              </a:ext>
            </a:extLst>
          </p:cNvPr>
          <p:cNvSpPr txBox="1"/>
          <p:nvPr/>
        </p:nvSpPr>
        <p:spPr>
          <a:xfrm>
            <a:off x="298406" y="2258056"/>
            <a:ext cx="541044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/>
              <a:t>Familier/barn opp til 12 år:</a:t>
            </a:r>
          </a:p>
          <a:p>
            <a:r>
              <a:rPr lang="nb-NO" sz="1600" dirty="0" err="1"/>
              <a:t>Allidrett</a:t>
            </a:r>
            <a:r>
              <a:rPr lang="nb-NO" sz="1600" dirty="0"/>
              <a:t> for de yngste: Unngå å konkurrere om barna innad i kommunen. Legg aktiviteter på forskjellige tider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Bruke nærmiljøet, unngå kjøring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Legg til rette for skiaktivitet nær skole og barnehager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Utlån av </a:t>
            </a:r>
            <a:r>
              <a:rPr lang="nb-NO" sz="1600" dirty="0" err="1"/>
              <a:t>ONEfootski</a:t>
            </a:r>
            <a:r>
              <a:rPr lang="nb-NO" sz="1600" dirty="0"/>
              <a:t> til barnehage/skole.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altLang="ja-JP" sz="1600" dirty="0" err="1"/>
              <a:t>Skisportensdag</a:t>
            </a:r>
            <a:r>
              <a:rPr lang="nb-NO" altLang="ja-JP" sz="1600" dirty="0"/>
              <a:t> i en PARK nær deg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Lag en ny ski i skolen opplæring (3 ukers periodeplan for lærere, se på håndball som har GØY med ball)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/>
              <a:t>Skoleskistafetten</a:t>
            </a:r>
            <a:endParaRPr lang="nb-NO" sz="1600" dirty="0"/>
          </a:p>
          <a:p>
            <a:pPr marL="285750" indent="-285750">
              <a:buFontTx/>
              <a:buChar char="-"/>
            </a:pPr>
            <a:endParaRPr lang="nb-NO" dirty="0"/>
          </a:p>
          <a:p>
            <a:pPr marL="571500" lvl="1" indent="0">
              <a:buNone/>
            </a:pPr>
            <a:r>
              <a:rPr lang="nb-NO" dirty="0"/>
              <a:t>	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 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080383A5-1C51-47E9-9743-BA03D058332B}"/>
              </a:ext>
            </a:extLst>
          </p:cNvPr>
          <p:cNvSpPr txBox="1"/>
          <p:nvPr/>
        </p:nvSpPr>
        <p:spPr>
          <a:xfrm>
            <a:off x="6260987" y="724216"/>
            <a:ext cx="5931013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dirty="0"/>
              <a:t>13år og eldre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Nytenkende og varierte treninger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Ferdighetsbaserte treninger (skills-balanse, spenst, fart </a:t>
            </a:r>
            <a:r>
              <a:rPr lang="nb-NO" sz="1600" dirty="0" err="1"/>
              <a:t>osv</a:t>
            </a:r>
            <a:r>
              <a:rPr lang="nb-NO" sz="1600" dirty="0"/>
              <a:t>)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nb-NO" sz="1600" dirty="0"/>
              <a:t>Tilrettelegge trening for skadede utøvere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Inviter med en venn neste gang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Samarbeid mellom klubber. Flere venner, lettere å beholde utøvere, skolevalg sprer utøverne når de blir eldre (Idrettsskoler)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Tilrettelegge for mer lek for ungdom i tilegg til variasjon i konkurranser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/>
              <a:t>Dele trenerkompetanse innad i krets/ soner</a:t>
            </a:r>
          </a:p>
          <a:p>
            <a:endParaRPr lang="nb-NO" sz="1600" b="1" dirty="0"/>
          </a:p>
          <a:p>
            <a:r>
              <a:rPr lang="nb-NO" sz="1600" b="1" dirty="0"/>
              <a:t>Treningene – tilrettelegge for mangfold av aktiviteter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nb-NO" sz="1600" dirty="0"/>
              <a:t>Miljøsamlinger kveld, dag, helg m/overnatting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nb-NO" sz="1600" dirty="0"/>
              <a:t>Rulleski (variasjon og trygt, låne utstyr)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nb-NO" sz="1600" dirty="0"/>
              <a:t>Noen egne gutter- og jentetreninger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nb-NO" sz="1600" dirty="0"/>
              <a:t>Samarbeide med naboklubber (knytte vennskapsbånd)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b="1" dirty="0"/>
          </a:p>
          <a:p>
            <a:r>
              <a:rPr lang="nb-NO" sz="1600" b="1" dirty="0"/>
              <a:t>Aktivitetsgrupper: </a:t>
            </a:r>
          </a:p>
          <a:p>
            <a:r>
              <a:rPr lang="nb-NO" sz="1600" b="1" dirty="0"/>
              <a:t>T</a:t>
            </a:r>
            <a:r>
              <a:rPr lang="nb-NO" sz="1600" dirty="0"/>
              <a:t>rene og ha det gøy på ski, trene med de andre juniorene uten å gå NC. Treningsgruppe med felles aktivitetsmål (Utenfor vanlig terminliste). Delta på </a:t>
            </a:r>
            <a:r>
              <a:rPr lang="nb-NO" sz="1600" dirty="0" err="1"/>
              <a:t>Ingalåmi</a:t>
            </a:r>
            <a:r>
              <a:rPr lang="nb-NO" sz="1600" dirty="0"/>
              <a:t>, ungdomsbirken, 3 dager på ski i Rondane, miksstafett, bare være med å trene.</a:t>
            </a:r>
          </a:p>
        </p:txBody>
      </p:sp>
      <p:sp>
        <p:nvSpPr>
          <p:cNvPr id="18" name="Tittel 2">
            <a:extLst>
              <a:ext uri="{FF2B5EF4-FFF2-40B4-BE49-F238E27FC236}">
                <a16:creationId xmlns:a16="http://schemas.microsoft.com/office/drawing/2014/main" id="{5E7D9D6C-E901-486F-BC2D-654BFD35B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540"/>
            <a:ext cx="5092814" cy="987947"/>
          </a:xfrm>
        </p:spPr>
        <p:txBody>
          <a:bodyPr>
            <a:noAutofit/>
          </a:bodyPr>
          <a:lstStyle/>
          <a:p>
            <a:r>
              <a:rPr lang="nb-NO" sz="2800" dirty="0">
                <a:highlight>
                  <a:srgbClr val="CFFBC3"/>
                </a:highlight>
              </a:rPr>
              <a:t>TRENING tips og aktiviteter</a:t>
            </a:r>
          </a:p>
        </p:txBody>
      </p:sp>
    </p:spTree>
    <p:extLst>
      <p:ext uri="{BB962C8B-B14F-4D97-AF65-F5344CB8AC3E}">
        <p14:creationId xmlns:p14="http://schemas.microsoft.com/office/powerpoint/2010/main" val="2133060237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A2EC3BCF-1AB1-418C-9CB5-7DE593E0FC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9</a:t>
            </a:fld>
            <a:endParaRPr lang="no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C97362A2-C194-4A69-B1B2-DE3EB81A6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Rekruttering (</a:t>
            </a:r>
            <a:r>
              <a:rPr lang="nb-NO" sz="3200" dirty="0"/>
              <a:t>foreldre og dugnad)</a:t>
            </a:r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48F6A2A-C07C-4AEE-997D-1FA465B2B851}"/>
              </a:ext>
            </a:extLst>
          </p:cNvPr>
          <p:cNvSpPr txBox="1"/>
          <p:nvPr/>
        </p:nvSpPr>
        <p:spPr>
          <a:xfrm rot="679677">
            <a:off x="7880118" y="1370984"/>
            <a:ext cx="3056641" cy="4401205"/>
          </a:xfrm>
          <a:prstGeom prst="rect">
            <a:avLst/>
          </a:prstGeom>
          <a:solidFill>
            <a:srgbClr val="B2F1FE"/>
          </a:solidFill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nb-NO" b="1" dirty="0">
                <a:highlight>
                  <a:srgbClr val="CFFBC3"/>
                </a:highlight>
              </a:rPr>
              <a:t>Tiltak for foreldre</a:t>
            </a:r>
          </a:p>
          <a:p>
            <a:pPr lvl="1">
              <a:spcBef>
                <a:spcPts val="0"/>
              </a:spcBef>
            </a:pPr>
            <a:r>
              <a:rPr lang="nb-NO" dirty="0"/>
              <a:t>Foreldrekaffe</a:t>
            </a:r>
          </a:p>
          <a:p>
            <a:pPr lvl="1">
              <a:spcBef>
                <a:spcPts val="0"/>
              </a:spcBef>
            </a:pPr>
            <a:r>
              <a:rPr lang="nb-NO" dirty="0"/>
              <a:t>Julegløgg</a:t>
            </a:r>
          </a:p>
          <a:p>
            <a:pPr lvl="1">
              <a:spcBef>
                <a:spcPts val="0"/>
              </a:spcBef>
            </a:pPr>
            <a:r>
              <a:rPr lang="nb-NO" dirty="0"/>
              <a:t>Nyttårsbolle med kaffekos</a:t>
            </a:r>
          </a:p>
          <a:p>
            <a:pPr lvl="1">
              <a:spcBef>
                <a:spcPts val="0"/>
              </a:spcBef>
            </a:pPr>
            <a:r>
              <a:rPr lang="nb-NO" dirty="0"/>
              <a:t>Kveldsmat med foreldrene</a:t>
            </a:r>
          </a:p>
          <a:p>
            <a:pPr lvl="1">
              <a:spcBef>
                <a:spcPts val="0"/>
              </a:spcBef>
            </a:pPr>
            <a:endParaRPr lang="nb-NO" dirty="0"/>
          </a:p>
          <a:p>
            <a:pPr lvl="1"/>
            <a:r>
              <a:rPr lang="nb-NO" dirty="0"/>
              <a:t>Foreldreinformasjon(møte) </a:t>
            </a:r>
          </a:p>
          <a:p>
            <a:pPr lvl="1">
              <a:spcBef>
                <a:spcPts val="0"/>
              </a:spcBef>
            </a:pPr>
            <a:r>
              <a:rPr lang="nb-NO" dirty="0"/>
              <a:t>Kommuniser med treningsgruppene og deres foreldre (mindre enheter og større nærhet til egne barn) </a:t>
            </a:r>
          </a:p>
          <a:p>
            <a:pPr lvl="1">
              <a:spcBef>
                <a:spcPts val="0"/>
              </a:spcBef>
            </a:pPr>
            <a:endParaRPr lang="nb-NO" dirty="0"/>
          </a:p>
          <a:p>
            <a:pPr lvl="1">
              <a:spcBef>
                <a:spcPts val="0"/>
              </a:spcBef>
            </a:pPr>
            <a:r>
              <a:rPr lang="nb-NO" dirty="0"/>
              <a:t>Foreldrefadder/lære av de erfarne foreldrene ulike oppgaver</a:t>
            </a:r>
          </a:p>
          <a:p>
            <a:pPr lvl="1">
              <a:spcBef>
                <a:spcPts val="0"/>
              </a:spcBef>
            </a:pPr>
            <a:r>
              <a:rPr lang="nb-NO" dirty="0"/>
              <a:t>Kurs i skismøring</a:t>
            </a:r>
          </a:p>
          <a:p>
            <a:pPr lvl="1">
              <a:spcBef>
                <a:spcPts val="0"/>
              </a:spcBef>
            </a:pPr>
            <a:endParaRPr lang="nb-NO" dirty="0"/>
          </a:p>
          <a:p>
            <a:pPr lvl="1">
              <a:spcBef>
                <a:spcPts val="0"/>
              </a:spcBef>
            </a:pPr>
            <a:r>
              <a:rPr lang="nb-NO" dirty="0"/>
              <a:t>Aktivitetsoversikt for de aktivitetene gruppen vektlegger sommer, høst og vinter</a:t>
            </a:r>
          </a:p>
          <a:p>
            <a:pPr lvl="1">
              <a:spcBef>
                <a:spcPts val="0"/>
              </a:spcBef>
            </a:pPr>
            <a:endParaRPr lang="nb-NO" dirty="0"/>
          </a:p>
          <a:p>
            <a:pPr lvl="1">
              <a:spcBef>
                <a:spcPts val="0"/>
              </a:spcBef>
            </a:pPr>
            <a:r>
              <a:rPr lang="nb-NO" dirty="0" err="1"/>
              <a:t>Foreldrewebinar</a:t>
            </a:r>
            <a:r>
              <a:rPr lang="nb-NO" dirty="0"/>
              <a:t> - </a:t>
            </a:r>
            <a:r>
              <a:rPr lang="nb-NO" dirty="0" err="1"/>
              <a:t>SunnIdrett</a:t>
            </a:r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67405C6-CB24-4BFC-B27D-50F1797F8BD8}"/>
              </a:ext>
            </a:extLst>
          </p:cNvPr>
          <p:cNvSpPr txBox="1"/>
          <p:nvPr/>
        </p:nvSpPr>
        <p:spPr>
          <a:xfrm>
            <a:off x="838200" y="1431319"/>
            <a:ext cx="615843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/>
              <a:t>SOSIALE AKTIVITETER - møteplass</a:t>
            </a:r>
          </a:p>
          <a:p>
            <a:pPr marL="285750" indent="-285750">
              <a:buFontTx/>
              <a:buChar char="-"/>
            </a:pPr>
            <a:r>
              <a:rPr lang="nb-NO" dirty="0"/>
              <a:t>Få foreldrene til å møtes mens barna trener</a:t>
            </a:r>
          </a:p>
          <a:p>
            <a:pPr marL="285750" indent="-285750">
              <a:buFontTx/>
              <a:buChar char="-"/>
            </a:pPr>
            <a:r>
              <a:rPr lang="nb-NO" dirty="0"/>
              <a:t>Foreldretrimgruppe (Nybegynner, litt øvet, </a:t>
            </a:r>
            <a:r>
              <a:rPr lang="nb-NO" dirty="0" err="1"/>
              <a:t>turenn</a:t>
            </a:r>
            <a:r>
              <a:rPr lang="nb-NO" dirty="0"/>
              <a:t> deltaker)</a:t>
            </a:r>
          </a:p>
          <a:p>
            <a:r>
              <a:rPr lang="nb-NO" b="1" dirty="0"/>
              <a:t>Sosialminister </a:t>
            </a:r>
          </a:p>
          <a:p>
            <a:pPr marL="285750" lvl="3" indent="-285750">
              <a:buFontTx/>
              <a:buChar char="-"/>
            </a:pPr>
            <a:r>
              <a:rPr lang="nb-NO" dirty="0"/>
              <a:t>Gi foreldre oppdrag og enkle oppgaver</a:t>
            </a:r>
          </a:p>
          <a:p>
            <a:pPr marL="285750" lvl="3" indent="-285750">
              <a:buFontTx/>
              <a:buChar char="-"/>
            </a:pPr>
            <a:r>
              <a:rPr lang="nb-NO" dirty="0"/>
              <a:t>La de delta sammen med erfarne foreldre som assistenter for å ufarliggjøre oppgaver</a:t>
            </a:r>
          </a:p>
          <a:p>
            <a:r>
              <a:rPr lang="nb-NO" b="1" dirty="0"/>
              <a:t>Arenaens knutepunkt</a:t>
            </a:r>
          </a:p>
          <a:p>
            <a:pPr marL="285750" indent="-285750">
              <a:buFontTx/>
              <a:buChar char="-"/>
            </a:pPr>
            <a:r>
              <a:rPr lang="nb-NO" dirty="0"/>
              <a:t>Vafler og kaffe</a:t>
            </a:r>
          </a:p>
          <a:p>
            <a:pPr marL="285750" indent="-285750">
              <a:buFontTx/>
              <a:buChar char="-"/>
            </a:pPr>
            <a:r>
              <a:rPr lang="nb-NO" dirty="0"/>
              <a:t>Kveldsmat og varm saft</a:t>
            </a:r>
          </a:p>
          <a:p>
            <a:pPr marL="285750" indent="-285750">
              <a:buFontTx/>
              <a:buChar char="-"/>
            </a:pPr>
            <a:r>
              <a:rPr lang="nb-NO" dirty="0"/>
              <a:t>Frukt og grønt</a:t>
            </a:r>
          </a:p>
          <a:p>
            <a:pPr marL="285750" indent="-285750">
              <a:buFontTx/>
              <a:buChar char="-"/>
            </a:pPr>
            <a:r>
              <a:rPr lang="nb-NO" dirty="0"/>
              <a:t>Bolle-kveld</a:t>
            </a:r>
          </a:p>
          <a:p>
            <a:pPr marL="285750" indent="-285750">
              <a:buFontTx/>
              <a:buChar char="-"/>
            </a:pPr>
            <a:r>
              <a:rPr lang="nb-NO" dirty="0"/>
              <a:t>Skape fellesskap for foreldrene</a:t>
            </a:r>
          </a:p>
          <a:p>
            <a:r>
              <a:rPr lang="nb-NO" sz="1600" b="1" dirty="0"/>
              <a:t>«Tema»-aktiviteter og turer (foreldre arrangerer)</a:t>
            </a:r>
          </a:p>
          <a:p>
            <a:pPr marL="285750" indent="-285750">
              <a:buFontTx/>
              <a:buChar char="-"/>
            </a:pPr>
            <a:r>
              <a:rPr lang="nb-NO" dirty="0"/>
              <a:t>Forflytnings-samling arrangeres av foreldrene 13-16år</a:t>
            </a:r>
          </a:p>
          <a:p>
            <a:pPr marL="285750" indent="-285750">
              <a:buFontTx/>
              <a:buChar char="-"/>
            </a:pPr>
            <a:r>
              <a:rPr lang="nb-NO" dirty="0"/>
              <a:t>Mesterens mester, klatrepark, </a:t>
            </a:r>
            <a:r>
              <a:rPr lang="nb-NO" dirty="0" err="1"/>
              <a:t>rulleskialtlon</a:t>
            </a:r>
            <a:r>
              <a:rPr lang="nb-NO" dirty="0"/>
              <a:t> ol.</a:t>
            </a:r>
          </a:p>
          <a:p>
            <a:pPr marL="285750" indent="-285750">
              <a:buFontTx/>
              <a:buChar char="-"/>
            </a:pPr>
            <a:r>
              <a:rPr lang="nb-NO" dirty="0"/>
              <a:t>Treningssamlinger, logistikk, mat, overnatting</a:t>
            </a:r>
          </a:p>
          <a:p>
            <a:pPr marL="285750" indent="-285750">
              <a:buFontTx/>
              <a:buChar char="-"/>
            </a:pPr>
            <a:r>
              <a:rPr lang="nb-NO" dirty="0"/>
              <a:t>Viktig å involvere nye foreldre hvert år for å opprettholde felles eierskap til alle klubbens aktiviteter</a:t>
            </a:r>
          </a:p>
          <a:p>
            <a:pPr marL="285750" indent="-285750">
              <a:buFontTx/>
              <a:buChar char="-"/>
            </a:pPr>
            <a:endParaRPr lang="nb-NO" dirty="0"/>
          </a:p>
          <a:p>
            <a:r>
              <a:rPr lang="nb-NO" b="1" dirty="0"/>
              <a:t>Organisere for fellesturer til renn/arrangementer</a:t>
            </a:r>
          </a:p>
          <a:p>
            <a:pPr marL="285750" indent="-285750">
              <a:buFontTx/>
              <a:buChar char="-"/>
            </a:pPr>
            <a:r>
              <a:rPr lang="nb-NO" dirty="0"/>
              <a:t>Dette bør gjelde alle årsklasser</a:t>
            </a:r>
          </a:p>
          <a:p>
            <a:pPr marL="285750" indent="-285750">
              <a:buFontTx/>
              <a:buChar char="-"/>
            </a:pPr>
            <a:r>
              <a:rPr lang="nb-NO" dirty="0"/>
              <a:t>Felles smøring av ski alle aldre</a:t>
            </a:r>
          </a:p>
        </p:txBody>
      </p:sp>
    </p:spTree>
    <p:extLst>
      <p:ext uri="{BB962C8B-B14F-4D97-AF65-F5344CB8AC3E}">
        <p14:creationId xmlns:p14="http://schemas.microsoft.com/office/powerpoint/2010/main" val="95305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-tema">
      <a:dk1>
        <a:srgbClr val="0E0F0F"/>
      </a:dk1>
      <a:lt1>
        <a:srgbClr val="FFFFFF"/>
      </a:lt1>
      <a:dk2>
        <a:srgbClr val="A7A7A7"/>
      </a:dk2>
      <a:lt2>
        <a:srgbClr val="535353"/>
      </a:lt2>
      <a:accent1>
        <a:srgbClr val="EC1C24"/>
      </a:accent1>
      <a:accent2>
        <a:srgbClr val="FF5E5E"/>
      </a:accent2>
      <a:accent3>
        <a:srgbClr val="004873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ødekant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C1C24"/>
      </a:accent1>
      <a:accent2>
        <a:srgbClr val="FF5E5E"/>
      </a:accent2>
      <a:accent3>
        <a:srgbClr val="004873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D46013002724B4FACCD55B3385171E6" ma:contentTypeVersion="17" ma:contentTypeDescription="Opprett et nytt dokument." ma:contentTypeScope="" ma:versionID="9ead51c133fd01892c18e45cbb78d278">
  <xsd:schema xmlns:xsd="http://www.w3.org/2001/XMLSchema" xmlns:xs="http://www.w3.org/2001/XMLSchema" xmlns:p="http://schemas.microsoft.com/office/2006/metadata/properties" xmlns:ns2="ea08695c-71a6-424d-b494-0382f1cd8949" xmlns:ns4="712f3002-266e-4d4e-9ea1-b15283d2fba1" xmlns:ns5="cf2f89dd-902b-4ad8-a030-73166a4e7ae8" targetNamespace="http://schemas.microsoft.com/office/2006/metadata/properties" ma:root="true" ma:fieldsID="0ada7a2ebeab7356b37d24a425352635" ns2:_="" ns4:_="" ns5:_="">
    <xsd:import namespace="ea08695c-71a6-424d-b494-0382f1cd8949"/>
    <xsd:import namespace="712f3002-266e-4d4e-9ea1-b15283d2fba1"/>
    <xsd:import namespace="cf2f89dd-902b-4ad8-a030-73166a4e7ae8"/>
    <xsd:element name="properties">
      <xsd:complexType>
        <xsd:sequence>
          <xsd:element name="documentManagement">
            <xsd:complexType>
              <xsd:all>
                <xsd:element ref="ns2:gb40dc7f2b9d47e88655990f6f9f4134" minOccurs="0"/>
                <xsd:element ref="ns2:TaxCatchAll" minOccurs="0"/>
                <xsd:element ref="ns2:d22229a14cba4c45b75955f9fd950afc" minOccurs="0"/>
                <xsd:element ref="ns2:p44d28c9d0b145379ee8c43e22284413" minOccurs="0"/>
                <xsd:element ref="ns4:SharedWithUsers" minOccurs="0"/>
                <xsd:element ref="ns4:SharedWithDetails" minOccurs="0"/>
                <xsd:element ref="ns2:d03e5549500345819f98d8dbc49daa6e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08695c-71a6-424d-b494-0382f1cd8949" elementFormDefault="qualified">
    <xsd:import namespace="http://schemas.microsoft.com/office/2006/documentManagement/types"/>
    <xsd:import namespace="http://schemas.microsoft.com/office/infopath/2007/PartnerControls"/>
    <xsd:element name="gb40dc7f2b9d47e88655990f6f9f4134" ma:index="9" nillable="true" ma:taxonomy="true" ma:internalName="gb40dc7f2b9d47e88655990f6f9f4134" ma:taxonomyFieldName="NSF_kategori" ma:displayName="NSF_kategori" ma:default="" ma:fieldId="{0b40dc7f-2b9d-47e8-8655-990f6f9f4134}" ma:taxonomyMulti="true" ma:sspId="e15a6db1-ea0c-4764-8265-6093ad78fa3b" ma:termSetId="7db4c022-b818-4a34-995b-7967bb781f5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30d7da7a-4337-4844-a259-4cde6cf259eb}" ma:internalName="TaxCatchAll" ma:showField="CatchAllData" ma:web="712f3002-266e-4d4e-9ea1-b15283d2fb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22229a14cba4c45b75955f9fd950afc" ma:index="12" nillable="true" ma:taxonomy="true" ma:internalName="d22229a14cba4c45b75955f9fd950afc" ma:taxonomyFieldName="Krets" ma:displayName="Krets" ma:default="" ma:fieldId="{d22229a1-4cba-4c45-b759-55f9fd950afc}" ma:sspId="e15a6db1-ea0c-4764-8265-6093ad78fa3b" ma:termSetId="95c76912-6bc2-4bc8-98a3-93f53b943dd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44d28c9d0b145379ee8c43e22284413" ma:index="14" nillable="true" ma:taxonomy="true" ma:internalName="p44d28c9d0b145379ee8c43e22284413" ma:taxonomyFieldName="Dokumenttype" ma:displayName="Dokumenttype" ma:fieldId="{944d28c9-d0b1-4537-9ee8-c43e22284413}" ma:sspId="e15a6db1-ea0c-4764-8265-6093ad78fa3b" ma:termSetId="1046c103-6001-4432-88af-8ce40aab6d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03e5549500345819f98d8dbc49daa6e" ma:index="18" nillable="true" ma:taxonomy="true" ma:internalName="d03e5549500345819f98d8dbc49daa6e" ma:taxonomyFieldName="arGren" ma:displayName="Gren" ma:default="" ma:fieldId="{d03e5549-5003-4581-9f98-d8dbc49daa6e}" ma:taxonomyMulti="true" ma:sspId="e15a6db1-ea0c-4764-8265-6093ad78fa3b" ma:termSetId="df29e7b6-830d-4142-a885-97c0b83f6b82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2f3002-266e-4d4e-9ea1-b15283d2fba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2f89dd-902b-4ad8-a030-73166a4e7a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21" nillable="true" ma:displayName="Tags" ma:internalName="MediaServiceAutoTag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44d28c9d0b145379ee8c43e22284413 xmlns="ea08695c-71a6-424d-b494-0382f1cd8949">
      <Terms xmlns="http://schemas.microsoft.com/office/infopath/2007/PartnerControls"/>
    </p44d28c9d0b145379ee8c43e22284413>
    <TaxCatchAll xmlns="ea08695c-71a6-424d-b494-0382f1cd8949">
      <Value>4</Value>
      <Value>31</Value>
    </TaxCatchAll>
    <gb40dc7f2b9d47e88655990f6f9f4134 xmlns="ea08695c-71a6-424d-b494-0382f1cd8949">
      <Terms xmlns="http://schemas.microsoft.com/office/infopath/2007/PartnerControls"/>
    </gb40dc7f2b9d47e88655990f6f9f4134>
    <d03e5549500345819f98d8dbc49daa6e xmlns="ea08695c-71a6-424d-b494-0382f1cd8949">
      <Terms xmlns="http://schemas.microsoft.com/office/infopath/2007/PartnerControls">
        <TermInfo xmlns="http://schemas.microsoft.com/office/infopath/2007/PartnerControls">
          <TermName xmlns="http://schemas.microsoft.com/office/infopath/2007/PartnerControls">Langrenn</TermName>
          <TermId xmlns="http://schemas.microsoft.com/office/infopath/2007/PartnerControls">7c6c92da-8793-4550-bbb9-8642f79ac364</TermId>
        </TermInfo>
      </Terms>
    </d03e5549500345819f98d8dbc49daa6e>
    <d22229a14cba4c45b75955f9fd950afc xmlns="ea08695c-71a6-424d-b494-0382f1cd8949">
      <Terms xmlns="http://schemas.microsoft.com/office/infopath/2007/PartnerControls">
        <TermInfo xmlns="http://schemas.microsoft.com/office/infopath/2007/PartnerControls">
          <TermName xmlns="http://schemas.microsoft.com/office/infopath/2007/PartnerControls">Møre og Romsdal Skikrets</TermName>
          <TermId xmlns="http://schemas.microsoft.com/office/infopath/2007/PartnerControls">6c05ed35-0979-4876-a5d5-54cd0ae731e6</TermId>
        </TermInfo>
      </Terms>
    </d22229a14cba4c45b75955f9fd950afc>
  </documentManagement>
</p:properties>
</file>

<file path=customXml/itemProps1.xml><?xml version="1.0" encoding="utf-8"?>
<ds:datastoreItem xmlns:ds="http://schemas.openxmlformats.org/officeDocument/2006/customXml" ds:itemID="{8B6259F5-9EEA-410B-B086-948ADC968EEA}"/>
</file>

<file path=customXml/itemProps2.xml><?xml version="1.0" encoding="utf-8"?>
<ds:datastoreItem xmlns:ds="http://schemas.openxmlformats.org/officeDocument/2006/customXml" ds:itemID="{C65E2BAE-73F6-48B9-BCDC-7458106457E9}"/>
</file>

<file path=customXml/itemProps3.xml><?xml version="1.0" encoding="utf-8"?>
<ds:datastoreItem xmlns:ds="http://schemas.openxmlformats.org/officeDocument/2006/customXml" ds:itemID="{84177765-F9D9-4C89-B927-FCD2375F70A4}"/>
</file>

<file path=docProps/app.xml><?xml version="1.0" encoding="utf-8"?>
<Properties xmlns="http://schemas.openxmlformats.org/officeDocument/2006/extended-properties" xmlns:vt="http://schemas.openxmlformats.org/officeDocument/2006/docPropsVTypes">
  <TotalTime>26802</TotalTime>
  <Words>3001</Words>
  <Application>Microsoft Office PowerPoint</Application>
  <PresentationFormat>Widescreen</PresentationFormat>
  <Paragraphs>437</Paragraphs>
  <Slides>33</Slides>
  <Notes>12</Notes>
  <HiddenSlides>0</HiddenSlides>
  <MMClips>1</MMClips>
  <ScaleCrop>false</ScaleCrop>
  <HeadingPairs>
    <vt:vector size="6" baseType="variant">
      <vt:variant>
        <vt:lpstr>Brukte skrifter</vt:lpstr>
      </vt:variant>
      <vt:variant>
        <vt:i4>12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33</vt:i4>
      </vt:variant>
    </vt:vector>
  </HeadingPairs>
  <TitlesOfParts>
    <vt:vector size="46" baseType="lpstr">
      <vt:lpstr>Amiri</vt:lpstr>
      <vt:lpstr>Arial</vt:lpstr>
      <vt:lpstr>Arial</vt:lpstr>
      <vt:lpstr>Bradley Hand ITC</vt:lpstr>
      <vt:lpstr>Calibri</vt:lpstr>
      <vt:lpstr>Cambria</vt:lpstr>
      <vt:lpstr>Courier New</vt:lpstr>
      <vt:lpstr>Georgia</vt:lpstr>
      <vt:lpstr>Roboto</vt:lpstr>
      <vt:lpstr>Source Sans Pro</vt:lpstr>
      <vt:lpstr>Times New Roman</vt:lpstr>
      <vt:lpstr>Trebuchet MS</vt:lpstr>
      <vt:lpstr>Office-tema</vt:lpstr>
      <vt:lpstr>Impulser til motiverende rekrutteringstiltak  Enkle grep med snø, for å skape terrengvariasjoner til skileik/ langrennscross/ variert trening og attraktive arrangementer/ konkurranser</vt:lpstr>
      <vt:lpstr>BREDDE </vt:lpstr>
      <vt:lpstr>Det sosiale er Nr.1 Å se alle, gruppedynamikk: samhold i gruppa, å ta bort alvoret Aktivitetsprinsippet  Variasjonsprinsippet  Prinsipp om allsidig- spesifikk aktivitet  Hands off Inspirasjonsprinsippet</vt:lpstr>
      <vt:lpstr>Rekruttering </vt:lpstr>
      <vt:lpstr>Rekruttering  – hvordan trenger klubben å prioritere?</vt:lpstr>
      <vt:lpstr>Flere barn og unge ut på ski, hva skal til ?</vt:lpstr>
      <vt:lpstr>Markedsføring og kommunikasjon Hvordan «treffer» kommunikasjonen de ulike målgruppene? </vt:lpstr>
      <vt:lpstr>TRENING tips og aktiviteter</vt:lpstr>
      <vt:lpstr>Rekruttering (foreldre og dugnad)</vt:lpstr>
      <vt:lpstr>Rekruttering (familier og barn)</vt:lpstr>
      <vt:lpstr>Rekruttering (arrangementer)</vt:lpstr>
      <vt:lpstr>Rekruttering</vt:lpstr>
      <vt:lpstr>UngLEDELSE</vt:lpstr>
      <vt:lpstr>Foreldrewebinar</vt:lpstr>
      <vt:lpstr>Rekruttering </vt:lpstr>
      <vt:lpstr>Basisanlegg  hvorfor  hvordan</vt:lpstr>
      <vt:lpstr>Hvorfor og hvordan skape gode basisanlegg?  Undervisnings- og læringsprinsipper (Utviklingstrappa langrenn)</vt:lpstr>
      <vt:lpstr>Etableringsalternativer</vt:lpstr>
      <vt:lpstr>Rekrutteringsanlegg langrenn Drømmeanlegget for barn og ungdom</vt:lpstr>
      <vt:lpstr>Langrennscrosselementer</vt:lpstr>
      <vt:lpstr>Enkle grep med snø, for å skape terrengvariasjoner til skileik/ langrennscross/ variert trening</vt:lpstr>
      <vt:lpstr>Aktivitet Konkurranser</vt:lpstr>
      <vt:lpstr>Utforming av langrennscross-trasé permanente løsninger</vt:lpstr>
      <vt:lpstr>PowerPoint-presentasjon</vt:lpstr>
      <vt:lpstr>IDESKISSE</vt:lpstr>
      <vt:lpstr>PowerPoint-presentasjon</vt:lpstr>
      <vt:lpstr>PowerPoint-presentasjon</vt:lpstr>
      <vt:lpstr>NSF Ski-TV for inspirasjon og ytterligere tips  </vt:lpstr>
      <vt:lpstr>Innspill og spørsmål</vt:lpstr>
      <vt:lpstr>Enkle veiledere</vt:lpstr>
      <vt:lpstr>PowerPoint-presentasjon</vt:lpstr>
      <vt:lpstr>Innovasjon og fremtiden – inspirasjon!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Rekruttering</dc:title>
  <dc:creator>Marianne Myklebust</dc:creator>
  <cp:lastModifiedBy>Marianne Myklebust</cp:lastModifiedBy>
  <cp:revision>116</cp:revision>
  <dcterms:created xsi:type="dcterms:W3CDTF">2020-10-18T13:11:03Z</dcterms:created>
  <dcterms:modified xsi:type="dcterms:W3CDTF">2021-11-19T07:48:02Z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kumenttype">
    <vt:lpwstr/>
  </property>
  <property fmtid="{D5CDD505-2E9C-101B-9397-08002B2CF9AE}" pid="3" name="NSF_kategori">
    <vt:lpwstr/>
  </property>
  <property fmtid="{D5CDD505-2E9C-101B-9397-08002B2CF9AE}" pid="4" name="ContentTypeId">
    <vt:lpwstr>0x0101000D46013002724B4FACCD55B3385171E6</vt:lpwstr>
  </property>
  <property fmtid="{D5CDD505-2E9C-101B-9397-08002B2CF9AE}" pid="5" name="Krets">
    <vt:lpwstr>31;#Møre og Romsdal Skikrets|6c05ed35-0979-4876-a5d5-54cd0ae731e6</vt:lpwstr>
  </property>
  <property fmtid="{D5CDD505-2E9C-101B-9397-08002B2CF9AE}" pid="6" name="arGren">
    <vt:lpwstr>4;#Langrenn|7c6c92da-8793-4550-bbb9-8642f79ac364</vt:lpwstr>
  </property>
</Properties>
</file>