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0" r:id="rId3"/>
    <p:sldId id="259" r:id="rId4"/>
    <p:sldId id="27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0"/>
    <p:restoredTop sz="94599"/>
  </p:normalViewPr>
  <p:slideViewPr>
    <p:cSldViewPr snapToGrid="0" snapToObjects="1">
      <p:cViewPr varScale="1">
        <p:scale>
          <a:sx n="82" d="100"/>
          <a:sy n="82" d="100"/>
        </p:scale>
        <p:origin x="9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44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97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73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84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39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4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59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00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56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5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0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C81A-A1C0-DF48-ABF9-396F130C6E3E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BEDA-2B80-D343-8F9B-A356B8121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06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Samlinger 2023/24</a:t>
            </a:r>
            <a:br>
              <a:rPr lang="nb-NO" dirty="0"/>
            </a:br>
            <a:r>
              <a:rPr lang="nb-NO" dirty="0"/>
              <a:t>Hedmark Skikrets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Junior/Senior</a:t>
            </a: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1094720" cy="1450757"/>
          </a:xfrm>
        </p:spPr>
        <p:txBody>
          <a:bodyPr/>
          <a:lstStyle/>
          <a:p>
            <a:r>
              <a:rPr lang="nb-NO" dirty="0"/>
              <a:t>Forslag samlinger 2022/23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Elverum eller Rena 12.6. 3000m lø 3.6.</a:t>
            </a:r>
          </a:p>
          <a:p>
            <a:r>
              <a:rPr lang="nb-NO" dirty="0"/>
              <a:t>Samling Trysil 24.-27.8.  to-sø. </a:t>
            </a:r>
          </a:p>
          <a:p>
            <a:r>
              <a:rPr lang="nb-NO" dirty="0"/>
              <a:t>Samling Trysil 14.-17.9.  to-</a:t>
            </a:r>
            <a:r>
              <a:rPr lang="nb-NO" dirty="0" err="1"/>
              <a:t>sø</a:t>
            </a:r>
            <a:endParaRPr lang="nb-NO" dirty="0"/>
          </a:p>
          <a:p>
            <a:r>
              <a:rPr lang="nb-NO" dirty="0"/>
              <a:t>Samling Torsby 21.-24.10.   lø-ti</a:t>
            </a:r>
          </a:p>
          <a:p>
            <a:r>
              <a:rPr lang="nb-NO" dirty="0"/>
              <a:t>Samling Trysil </a:t>
            </a:r>
            <a:r>
              <a:rPr lang="nb-NO" dirty="0" err="1"/>
              <a:t>tidligsnø</a:t>
            </a:r>
            <a:r>
              <a:rPr lang="nb-NO" dirty="0"/>
              <a:t> 11.-14.11.    lø-ti </a:t>
            </a:r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1094720" cy="1450757"/>
          </a:xfrm>
        </p:spPr>
        <p:txBody>
          <a:bodyPr/>
          <a:lstStyle/>
          <a:p>
            <a:r>
              <a:rPr lang="nb-NO" dirty="0"/>
              <a:t>03.06. </a:t>
            </a:r>
            <a:r>
              <a:rPr lang="de-DE" dirty="0" err="1"/>
              <a:t>Elverum</a:t>
            </a:r>
            <a:r>
              <a:rPr lang="de-DE" dirty="0"/>
              <a:t>: </a:t>
            </a:r>
            <a:r>
              <a:rPr lang="de-DE" dirty="0" err="1"/>
              <a:t>dagssamling</a:t>
            </a:r>
            <a:r>
              <a:rPr lang="de-DE" dirty="0"/>
              <a:t> ELLER Rena </a:t>
            </a:r>
            <a:r>
              <a:rPr lang="de-DE" dirty="0" err="1"/>
              <a:t>leir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3000m</a:t>
            </a:r>
          </a:p>
          <a:p>
            <a:r>
              <a:rPr lang="nb-NO" dirty="0"/>
              <a:t>Lunsj</a:t>
            </a:r>
          </a:p>
          <a:p>
            <a:r>
              <a:rPr lang="nb-NO" dirty="0"/>
              <a:t>Presentasjon</a:t>
            </a:r>
          </a:p>
          <a:p>
            <a:pPr marL="0" indent="0">
              <a:buNone/>
            </a:pPr>
            <a:r>
              <a:rPr lang="nb-NO" dirty="0"/>
              <a:t>samlingsopplegget</a:t>
            </a:r>
          </a:p>
        </p:txBody>
      </p:sp>
      <p:graphicFrame>
        <p:nvGraphicFramePr>
          <p:cNvPr id="4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589080"/>
              </p:ext>
            </p:extLst>
          </p:nvPr>
        </p:nvGraphicFramePr>
        <p:xfrm>
          <a:off x="4339055" y="1878838"/>
          <a:ext cx="5800258" cy="3389884"/>
        </p:xfrm>
        <a:graphic>
          <a:graphicData uri="http://schemas.openxmlformats.org/drawingml/2006/table">
            <a:tbl>
              <a:tblPr firstRow="1" firstCol="1" bandRow="1"/>
              <a:tblGrid>
                <a:gridCol w="1099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Økt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Calibri" charset="0"/>
                        </a:rPr>
                        <a:t>Hva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Tid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3000m  Terningen Arena + kontrollerte drag + rolig løp til/fra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</a:t>
                      </a:r>
                      <a:r>
                        <a:rPr lang="nb-NO" sz="1200" b="1" dirty="0" err="1">
                          <a:effectLst/>
                          <a:latin typeface="Times New Roman" charset="0"/>
                          <a:ea typeface="Calibri" charset="0"/>
                        </a:rPr>
                        <a:t>ca.kl</a:t>
                      </a: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. 14:30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Rolig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langgtur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RS KL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2:30-3:00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Bil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6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40720" cy="1450757"/>
          </a:xfrm>
        </p:spPr>
        <p:txBody>
          <a:bodyPr/>
          <a:lstStyle/>
          <a:p>
            <a:r>
              <a:rPr lang="nb-NO" dirty="0"/>
              <a:t>Samling Trysil 24.-27.8.: barmark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graphicFrame>
        <p:nvGraphicFramePr>
          <p:cNvPr id="4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61135"/>
              </p:ext>
            </p:extLst>
          </p:nvPr>
        </p:nvGraphicFramePr>
        <p:xfrm>
          <a:off x="3314700" y="1845734"/>
          <a:ext cx="6266621" cy="3918961"/>
        </p:xfrm>
        <a:graphic>
          <a:graphicData uri="http://schemas.openxmlformats.org/drawingml/2006/table">
            <a:tbl>
              <a:tblPr firstRow="1" firstCol="1" bandRow="1"/>
              <a:tblGrid>
                <a:gridCol w="1188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>
                          <a:effectLst/>
                          <a:latin typeface="Times New Roman" charset="0"/>
                          <a:ea typeface="Calibri" charset="0"/>
                        </a:rPr>
                        <a:t>Økt</a:t>
                      </a:r>
                      <a:endParaRPr lang="de-DE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Calibri" charset="0"/>
                        </a:rPr>
                        <a:t>Hva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Tid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Torsdag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10:00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Løp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staver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på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Knettseterveien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,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pyramide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i4 ((5),5,4,4,3,3,2,2,1), 2 min pause (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vestsiden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)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1:45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Torsdag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Langtur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RS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klassisk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 – 2:00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Fredag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Langtur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løp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i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fjellet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Times New Roman" charset="0"/>
                          <a:ea typeface="Calibri" charset="0"/>
                        </a:rPr>
                        <a:t>2:30 – 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Fredag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Styrkeøkt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skolen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Full </a:t>
                      </a:r>
                      <a:r>
                        <a:rPr lang="nb-NO" sz="1200" dirty="0" err="1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sprintøkt</a:t>
                      </a:r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skate (16- åringer)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latin typeface="Times New Roman" charset="0"/>
                          <a:cs typeface="Times New Roman" charset="0"/>
                        </a:rPr>
                        <a:t>2:30</a:t>
                      </a:r>
                      <a:endParaRPr lang="nb-NO" sz="12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Rolig løpetur &amp; spenst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5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Langtur RS skate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2:00-3:00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Bil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82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14.-17.9. </a:t>
            </a:r>
            <a:r>
              <a:rPr lang="de-DE" dirty="0" err="1"/>
              <a:t>Trysil</a:t>
            </a:r>
            <a:r>
              <a:rPr lang="de-DE" dirty="0"/>
              <a:t>: </a:t>
            </a:r>
            <a:r>
              <a:rPr lang="de-DE" dirty="0" err="1"/>
              <a:t>barmark</a:t>
            </a:r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31972"/>
              </p:ext>
            </p:extLst>
          </p:nvPr>
        </p:nvGraphicFramePr>
        <p:xfrm>
          <a:off x="2691020" y="1690688"/>
          <a:ext cx="7195103" cy="2797407"/>
        </p:xfrm>
        <a:graphic>
          <a:graphicData uri="http://schemas.openxmlformats.org/drawingml/2006/table">
            <a:tbl>
              <a:tblPr firstRow="1" firstCol="1" bandRow="1"/>
              <a:tblGrid>
                <a:gridCol w="13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Økt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Calibri" charset="0"/>
                        </a:rPr>
                        <a:t>Hva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>
                          <a:effectLst/>
                          <a:latin typeface="Times New Roman" charset="0"/>
                          <a:ea typeface="Calibri" charset="0"/>
                        </a:rPr>
                        <a:t>Tid</a:t>
                      </a:r>
                      <a:endParaRPr lang="de-DE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Torsdag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10:00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Motbakke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i4 5-7 x 4min RS KL &amp;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løp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ned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(3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drag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i RS-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løypa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Torsdag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 løp &amp; spenst i Ole 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1:20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Fredag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Langtur </a:t>
                      </a: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løp i fjellet vestsiden</a:t>
                      </a:r>
                      <a:endParaRPr lang="nb-NO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2:30 og 3:30</a:t>
                      </a:r>
                      <a:endParaRPr lang="nb-NO" sz="12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Fredag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Restøkt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sykkel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eller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løp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og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styrke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de-DE" sz="1200" dirty="0" err="1"/>
                        <a:t>Løp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med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staver</a:t>
                      </a:r>
                      <a:r>
                        <a:rPr lang="de-DE" sz="1200" dirty="0"/>
                        <a:t> i </a:t>
                      </a:r>
                      <a:r>
                        <a:rPr lang="de-DE" sz="1200" dirty="0" err="1"/>
                        <a:t>alpinbakken</a:t>
                      </a:r>
                      <a:r>
                        <a:rPr lang="de-DE" sz="1200" dirty="0"/>
                        <a:t>/</a:t>
                      </a:r>
                      <a:r>
                        <a:rPr lang="de-DE" sz="1200" dirty="0" err="1"/>
                        <a:t>Knettseterveien</a:t>
                      </a:r>
                      <a:r>
                        <a:rPr lang="de-DE" sz="1200" dirty="0"/>
                        <a:t>, 5-6x4 min. i4 m/ 2 min pause (</a:t>
                      </a:r>
                      <a:r>
                        <a:rPr lang="de-DE" sz="1200" dirty="0" err="1"/>
                        <a:t>vestsiden</a:t>
                      </a:r>
                      <a:r>
                        <a:rPr lang="de-DE" sz="1200" dirty="0"/>
                        <a:t>)</a:t>
                      </a:r>
                      <a:endParaRPr lang="de-NO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/>
                        <a:t>1:45-2:30</a:t>
                      </a:r>
                      <a:endParaRPr lang="de-NO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17:00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RS</a:t>
                      </a:r>
                      <a:r>
                        <a:rPr lang="nb-NO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Skate</a:t>
                      </a: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. Hurtighet på stadion/ uten staver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1:45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Langtur RS klassisk &amp; kort hurtighet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/>
                        <a:t>2:30-3:30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Bild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1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57156" cy="1450757"/>
          </a:xfrm>
        </p:spPr>
        <p:txBody>
          <a:bodyPr/>
          <a:lstStyle/>
          <a:p>
            <a:r>
              <a:rPr lang="nb-NO" dirty="0"/>
              <a:t>21.-24.10. </a:t>
            </a:r>
            <a:r>
              <a:rPr lang="de-DE" dirty="0" err="1"/>
              <a:t>Torsby</a:t>
            </a:r>
            <a:r>
              <a:rPr lang="de-DE" dirty="0"/>
              <a:t>: </a:t>
            </a:r>
            <a:r>
              <a:rPr lang="de-DE" dirty="0" err="1"/>
              <a:t>barmark</a:t>
            </a:r>
            <a:r>
              <a:rPr lang="de-DE" dirty="0"/>
              <a:t> &amp; </a:t>
            </a:r>
            <a:r>
              <a:rPr lang="de-DE" dirty="0" err="1"/>
              <a:t>tunnel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756640"/>
              </p:ext>
            </p:extLst>
          </p:nvPr>
        </p:nvGraphicFramePr>
        <p:xfrm>
          <a:off x="2661036" y="1573756"/>
          <a:ext cx="7333864" cy="3950614"/>
        </p:xfrm>
        <a:graphic>
          <a:graphicData uri="http://schemas.openxmlformats.org/drawingml/2006/table">
            <a:tbl>
              <a:tblPr firstRow="1" firstCol="1" bandRow="1"/>
              <a:tblGrid>
                <a:gridCol w="1390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Dag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>
                          <a:effectLst/>
                          <a:latin typeface="Times New Roman" charset="0"/>
                          <a:ea typeface="Calibri" charset="0"/>
                        </a:rPr>
                        <a:t>Økt</a:t>
                      </a:r>
                      <a:endParaRPr lang="de-DE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Calibri" charset="0"/>
                        </a:rPr>
                        <a:t>Hva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>
                          <a:effectLst/>
                          <a:latin typeface="Times New Roman" charset="0"/>
                          <a:ea typeface="Calibri" charset="0"/>
                        </a:rPr>
                        <a:t>Tid</a:t>
                      </a:r>
                      <a:endParaRPr lang="de-DE" sz="12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10:00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Intervall med staver i kupert terreng 4-6 x 5 min i4-5 2 min p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Times New Roman" charset="0"/>
                          <a:ea typeface="Calibri" charset="0"/>
                        </a:rPr>
                        <a:t>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16:00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Rolig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ski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klassisk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1:30-2:00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Ski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klassisk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2:00-2:30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16:00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Ski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skøyting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.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Uten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staver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,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2:00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09:00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err="1">
                          <a:latin typeface="Times New Roman" charset="0"/>
                          <a:ea typeface="Calibri" charset="0"/>
                        </a:rPr>
                        <a:t>Sprintøkt</a:t>
                      </a:r>
                      <a:r>
                        <a:rPr lang="de-DE" sz="1200" dirty="0">
                          <a:latin typeface="Times New Roman" charset="0"/>
                          <a:ea typeface="Calibri" charset="0"/>
                        </a:rPr>
                        <a:t> RS KL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latin typeface="Times New Roman" charset="0"/>
                          <a:cs typeface="Times New Roman" charset="0"/>
                        </a:rPr>
                        <a:t>2:00</a:t>
                      </a:r>
                      <a:endParaRPr lang="nb-NO" sz="12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16:00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Ski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skøyting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,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teknikk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med</a:t>
                      </a:r>
                      <a:r>
                        <a:rPr lang="de-DE" sz="1200" dirty="0">
                          <a:effectLst/>
                          <a:latin typeface="Times New Roman" charset="0"/>
                          <a:ea typeface="Calibri" charset="0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charset="0"/>
                          <a:ea typeface="Calibri" charset="0"/>
                        </a:rPr>
                        <a:t>hurtighet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1:45-2:30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Tirsdag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10:00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Ski </a:t>
                      </a:r>
                      <a:r>
                        <a:rPr lang="nb-NO" sz="1200" dirty="0" err="1">
                          <a:effectLst/>
                          <a:latin typeface="Times New Roman" charset="0"/>
                          <a:ea typeface="Calibri" charset="0"/>
                        </a:rPr>
                        <a:t>kombi</a:t>
                      </a:r>
                      <a:r>
                        <a:rPr lang="nb-NO" sz="1200" dirty="0">
                          <a:effectLst/>
                          <a:latin typeface="Times New Roman" charset="0"/>
                          <a:ea typeface="Calibri" charset="0"/>
                        </a:rPr>
                        <a:t> (lunsj 13:00)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2:30</a:t>
                      </a:r>
                      <a:endParaRPr lang="de-DE" sz="1200" b="1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8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1193333" cy="1450757"/>
          </a:xfrm>
        </p:spPr>
        <p:txBody>
          <a:bodyPr/>
          <a:lstStyle/>
          <a:p>
            <a:r>
              <a:rPr lang="nb-NO" dirty="0"/>
              <a:t>11.-14.11. </a:t>
            </a:r>
            <a:r>
              <a:rPr lang="de-DE" dirty="0" err="1"/>
              <a:t>Trysil</a:t>
            </a:r>
            <a:r>
              <a:rPr lang="de-DE" dirty="0"/>
              <a:t>: </a:t>
            </a:r>
            <a:r>
              <a:rPr lang="de-DE" dirty="0" err="1"/>
              <a:t>snø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52925"/>
              </p:ext>
            </p:extLst>
          </p:nvPr>
        </p:nvGraphicFramePr>
        <p:xfrm>
          <a:off x="2157454" y="1535779"/>
          <a:ext cx="8351520" cy="4715020"/>
        </p:xfrm>
        <a:graphic>
          <a:graphicData uri="http://schemas.openxmlformats.org/drawingml/2006/table">
            <a:tbl>
              <a:tblPr firstRow="1" firstCol="1" bandRow="1"/>
              <a:tblGrid>
                <a:gridCol w="1583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7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Økt</a:t>
                      </a:r>
                      <a:endParaRPr lang="de-DE" sz="12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Hva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Tid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n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10:00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I4-intervall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løp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med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staver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Fjelltesten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de-DE" sz="1200" baseline="0" dirty="0" err="1">
                          <a:effectLst/>
                          <a:latin typeface="Times New Roman" charset="0"/>
                          <a:ea typeface="Calibri" charset="0"/>
                        </a:rPr>
                        <a:t>pyramide</a:t>
                      </a:r>
                      <a:r>
                        <a:rPr lang="de-DE" sz="1200" baseline="0" dirty="0">
                          <a:effectLst/>
                          <a:latin typeface="Times New Roman" charset="0"/>
                          <a:ea typeface="Calibri" charset="0"/>
                        </a:rPr>
                        <a:t> ((5),5,4,4,3,3,2,2,1), 2 min pause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1:30-2:00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Lørdag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15:00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langtur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skate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m/ </a:t>
                      </a:r>
                      <a:r>
                        <a:rPr lang="de-DE" sz="1200" dirty="0" err="1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hurtighet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de-DE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1:30-2:00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08:00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langtur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klassisk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hurtighet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1:30-2:00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Søndag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15:00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Hurtighetsøkt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skate.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1:30-2:00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08:00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Distanse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skate m/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timing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3-5 runder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Mandag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15:00 (16:30 om mulig)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klassisk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evtl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løp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-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restøkt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1:30- 1:45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Tirsdag</a:t>
                      </a:r>
                      <a:endParaRPr lang="de-DE" sz="12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Times New Roman" charset="0"/>
                          <a:ea typeface="Calibri" charset="0"/>
                        </a:rPr>
                        <a:t>1    kl. 08:00</a:t>
                      </a:r>
                      <a:endParaRPr lang="de-DE" sz="12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langtur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valgfri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stilart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filming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2:30-3:30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9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Tirsdag</a:t>
                      </a:r>
                      <a:endParaRPr lang="de-DE" sz="1200" b="1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Times New Roman" charset="0"/>
                          <a:ea typeface="Calibri" charset="0"/>
                        </a:rPr>
                        <a:t>2    kl. 14:30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err="1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Rolig</a:t>
                      </a:r>
                      <a:r>
                        <a:rPr lang="de-DE" sz="12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skate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1:00-2:00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22589"/>
                  </a:ext>
                </a:extLst>
              </a:tr>
            </a:tbl>
          </a:graphicData>
        </a:graphic>
      </p:graphicFrame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0" y="5410200"/>
            <a:ext cx="13589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7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5ECC28716FD0479FFE78B275E926D7" ma:contentTypeVersion="20" ma:contentTypeDescription="Opprett et nytt dokument." ma:contentTypeScope="" ma:versionID="c10bf34099c56085ab2828b3ce120cd6">
  <xsd:schema xmlns:xsd="http://www.w3.org/2001/XMLSchema" xmlns:xs="http://www.w3.org/2001/XMLSchema" xmlns:p="http://schemas.microsoft.com/office/2006/metadata/properties" xmlns:ns2="ea08695c-71a6-424d-b494-0382f1cd8949" xmlns:ns4="712f3002-266e-4d4e-9ea1-b15283d2fba1" xmlns:ns5="e26f5b38-49e7-4ba5-b8fc-91d46bfb9bb6" targetNamespace="http://schemas.microsoft.com/office/2006/metadata/properties" ma:root="true" ma:fieldsID="bd265dfe0fe728792ff27519a7a74e7f" ns2:_="" ns4:_="" ns5:_="">
    <xsd:import namespace="ea08695c-71a6-424d-b494-0382f1cd8949"/>
    <xsd:import namespace="712f3002-266e-4d4e-9ea1-b15283d2fba1"/>
    <xsd:import namespace="e26f5b38-49e7-4ba5-b8fc-91d46bfb9bb6"/>
    <xsd:element name="properties">
      <xsd:complexType>
        <xsd:sequence>
          <xsd:element name="documentManagement">
            <xsd:complexType>
              <xsd:all>
                <xsd:element ref="ns2:gb40dc7f2b9d47e88655990f6f9f4134" minOccurs="0"/>
                <xsd:element ref="ns2:TaxCatchAll" minOccurs="0"/>
                <xsd:element ref="ns2:d22229a14cba4c45b75955f9fd950afc" minOccurs="0"/>
                <xsd:element ref="ns2:p44d28c9d0b145379ee8c43e22284413" minOccurs="0"/>
                <xsd:element ref="ns4:SharedWithUsers" minOccurs="0"/>
                <xsd:element ref="ns4:SharedWithDetails" minOccurs="0"/>
                <xsd:element ref="ns2:d03e5549500345819f98d8dbc49daa6e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DateTaken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gb40dc7f2b9d47e88655990f6f9f4134" ma:index="9" nillable="true" ma:taxonomy="true" ma:internalName="gb40dc7f2b9d47e88655990f6f9f4134" ma:taxonomyFieldName="NSF_kategori" ma:displayName="NSF_kategori" ma:default="" ma:fieldId="{0b40dc7f-2b9d-47e8-8655-990f6f9f4134}" ma:taxonomyMulti="true" ma:sspId="e15a6db1-ea0c-4764-8265-6093ad78fa3b" ma:termSetId="7db4c022-b818-4a34-995b-7967bb781f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30d7da7a-4337-4844-a259-4cde6cf259eb}" ma:internalName="TaxCatchAll" ma:showField="CatchAllData" ma:web="712f3002-266e-4d4e-9ea1-b15283d2fb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22229a14cba4c45b75955f9fd950afc" ma:index="12" nillable="true" ma:taxonomy="true" ma:internalName="d22229a14cba4c45b75955f9fd950afc" ma:taxonomyFieldName="Krets" ma:displayName="Krets" ma:default="" ma:fieldId="{d22229a1-4cba-4c45-b759-55f9fd950afc}" ma:sspId="e15a6db1-ea0c-4764-8265-6093ad78fa3b" ma:termSetId="95c76912-6bc2-4bc8-98a3-93f53b943d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44d28c9d0b145379ee8c43e22284413" ma:index="14" nillable="true" ma:taxonomy="true" ma:internalName="p44d28c9d0b145379ee8c43e22284413" ma:taxonomyFieldName="Dokumenttype" ma:displayName="Dokumenttype" ma:fieldId="{944d28c9-d0b1-4537-9ee8-c43e22284413}" ma:sspId="e15a6db1-ea0c-4764-8265-6093ad78fa3b" ma:termSetId="1046c103-6001-4432-88af-8ce40aab6d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3e5549500345819f98d8dbc49daa6e" ma:index="18" nillable="true" ma:taxonomy="true" ma:internalName="d03e5549500345819f98d8dbc49daa6e" ma:taxonomyFieldName="arGren" ma:displayName="Gren" ma:default="" ma:fieldId="{d03e5549-5003-4581-9f98-d8dbc49daa6e}" ma:taxonomyMulti="true" ma:sspId="e15a6db1-ea0c-4764-8265-6093ad78fa3b" ma:termSetId="df29e7b6-830d-4142-a885-97c0b83f6b8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f3002-266e-4d4e-9ea1-b15283d2f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6f5b38-49e7-4ba5-b8fc-91d46bfb9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Bildemerkelapper" ma:readOnly="false" ma:fieldId="{5cf76f15-5ced-4ddc-b409-7134ff3c332f}" ma:taxonomyMulti="true" ma:sspId="e15a6db1-ea0c-4764-8265-6093ad78fa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4d28c9d0b145379ee8c43e22284413 xmlns="ea08695c-71a6-424d-b494-0382f1cd8949">
      <Terms xmlns="http://schemas.microsoft.com/office/infopath/2007/PartnerControls"/>
    </p44d28c9d0b145379ee8c43e22284413>
    <d22229a14cba4c45b75955f9fd950afc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Hedmark Skikrets</TermName>
          <TermId xmlns="http://schemas.microsoft.com/office/infopath/2007/PartnerControls">96958456-eeb8-42f9-a6a6-c84c774cbffb</TermId>
        </TermInfo>
      </Terms>
    </d22229a14cba4c45b75955f9fd950afc>
    <TaxCatchAll xmlns="ea08695c-71a6-424d-b494-0382f1cd8949">
      <Value>4</Value>
      <Value>18</Value>
    </TaxCatchAll>
    <gb40dc7f2b9d47e88655990f6f9f4134 xmlns="ea08695c-71a6-424d-b494-0382f1cd8949">
      <Terms xmlns="http://schemas.microsoft.com/office/infopath/2007/PartnerControls"/>
    </gb40dc7f2b9d47e88655990f6f9f4134>
    <d03e5549500345819f98d8dbc49daa6e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Langrenn</TermName>
          <TermId xmlns="http://schemas.microsoft.com/office/infopath/2007/PartnerControls">7c6c92da-8793-4550-bbb9-8642f79ac364</TermId>
        </TermInfo>
      </Terms>
    </d03e5549500345819f98d8dbc49daa6e>
    <lcf76f155ced4ddcb4097134ff3c332f xmlns="e26f5b38-49e7-4ba5-b8fc-91d46bfb9b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F82FE1-4EAF-4CDD-8EC9-357879FC85D9}"/>
</file>

<file path=customXml/itemProps2.xml><?xml version="1.0" encoding="utf-8"?>
<ds:datastoreItem xmlns:ds="http://schemas.openxmlformats.org/officeDocument/2006/customXml" ds:itemID="{0F100972-91F3-4F7B-B5B2-0B342A62A305}"/>
</file>

<file path=customXml/itemProps3.xml><?xml version="1.0" encoding="utf-8"?>
<ds:datastoreItem xmlns:ds="http://schemas.openxmlformats.org/officeDocument/2006/customXml" ds:itemID="{11A91F79-658E-4D06-8C5C-2A896DB278E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Widescreen</PresentationFormat>
  <Paragraphs>169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Office-Design</vt:lpstr>
      <vt:lpstr>Samlinger 2023/24 Hedmark Skikrets</vt:lpstr>
      <vt:lpstr>Forslag samlinger 2022/23</vt:lpstr>
      <vt:lpstr>03.06. Elverum: dagssamling ELLER Rena leir</vt:lpstr>
      <vt:lpstr>Samling Trysil 24.-27.8.: barmark</vt:lpstr>
      <vt:lpstr>14.-17.9. Trysil: barmark</vt:lpstr>
      <vt:lpstr>21.-24.10. Torsby: barmark &amp; tunnel</vt:lpstr>
      <vt:lpstr>11.-14.11. Trysil: snø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Samlinger 2017/18 Hedmark Skikrets</dc:title>
  <dc:creator>Ilsemann, Björn</dc:creator>
  <cp:lastModifiedBy>Hallgeir Garmo</cp:lastModifiedBy>
  <cp:revision>75</cp:revision>
  <cp:lastPrinted>2018-04-16T07:01:23Z</cp:lastPrinted>
  <dcterms:created xsi:type="dcterms:W3CDTF">2017-04-21T06:53:33Z</dcterms:created>
  <dcterms:modified xsi:type="dcterms:W3CDTF">2023-06-01T08:21:51Z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0x010100275ECC28716FD0479FFE78B275E926D7</vt:lpwstr>
  </property>
  <property fmtid="{D5CDD505-2E9C-101B-9397-08002B2CF9AE}" pid="3" name="MediaServiceImageTags">
    <vt:lpwstr/>
  </property>
  <property fmtid="{D5CDD505-2E9C-101B-9397-08002B2CF9AE}" pid="4" name="NSF_kategori">
    <vt:lpwstr/>
  </property>
  <property fmtid="{D5CDD505-2E9C-101B-9397-08002B2CF9AE}" pid="5" name="Krets">
    <vt:lpwstr>18;#Hedmark Skikrets|96958456-eeb8-42f9-a6a6-c84c774cbffb</vt:lpwstr>
  </property>
  <property fmtid="{D5CDD505-2E9C-101B-9397-08002B2CF9AE}" pid="6" name="arGren">
    <vt:lpwstr>4;#Langrenn|7c6c92da-8793-4550-bbb9-8642f79ac364</vt:lpwstr>
  </property>
  <property fmtid="{D5CDD505-2E9C-101B-9397-08002B2CF9AE}" pid="7" name="Dokumenttype">
    <vt:lpwstr/>
  </property>
</Properties>
</file>