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79" r:id="rId3"/>
    <p:sldId id="273" r:id="rId4"/>
    <p:sldId id="275" r:id="rId5"/>
    <p:sldId id="276" r:id="rId6"/>
    <p:sldId id="277" r:id="rId7"/>
    <p:sldId id="278" r:id="rId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232711-2CD8-4410-B407-BEDE8CCB86C0}" type="datetimeFigureOut">
              <a:rPr lang="nb-NO" smtClean="0"/>
              <a:t>04.11.2016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B284-6795-4CA9-A094-3D6AB7702B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55955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Knut </a:t>
            </a:r>
            <a:r>
              <a:rPr lang="nb-NO" dirty="0" err="1"/>
              <a:t>Vågeland</a:t>
            </a:r>
            <a:r>
              <a:rPr lang="nb-NO" dirty="0"/>
              <a:t> - Ringkollen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46B284-6795-4CA9-A094-3D6AB7702BF3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7323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46B284-6795-4CA9-A094-3D6AB7702BF3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36946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04.11.2016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04.11.2016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04.11.2016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04.11.2016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04.11.2016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04.11.2016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04.11.2016</a:t>
            </a:fld>
            <a:endParaRPr lang="nb-N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04.11.2016</a:t>
            </a:fld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04.11.2016</a:t>
            </a:fld>
            <a:endParaRPr lang="nb-N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04.11.2016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04.11.2016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0CD22-B138-47B0-B49E-75AEA142B230}" type="datetimeFigureOut">
              <a:rPr lang="nb-NO" smtClean="0"/>
              <a:pPr/>
              <a:t>04.11.2016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700808"/>
            <a:ext cx="8496944" cy="1326009"/>
          </a:xfrm>
        </p:spPr>
        <p:txBody>
          <a:bodyPr>
            <a:normAutofit/>
          </a:bodyPr>
          <a:lstStyle/>
          <a:p>
            <a:pPr algn="ctr"/>
            <a:r>
              <a:rPr lang="nb-NO" sz="3200" dirty="0"/>
              <a:t>SpareBank 1 cup </a:t>
            </a:r>
            <a:br>
              <a:rPr lang="nb-NO" sz="3200" dirty="0"/>
            </a:br>
            <a:r>
              <a:rPr lang="nb-NO" sz="3200" dirty="0"/>
              <a:t>i samarbeid med Buskerud Skikrets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918718"/>
            <a:ext cx="8208912" cy="2520280"/>
          </a:xfrm>
        </p:spPr>
        <p:txBody>
          <a:bodyPr>
            <a:normAutofit/>
          </a:bodyPr>
          <a:lstStyle/>
          <a:p>
            <a:r>
              <a:rPr lang="nb-NO" sz="2800" dirty="0">
                <a:solidFill>
                  <a:schemeClr val="tx1"/>
                </a:solidFill>
              </a:rPr>
              <a:t>Sesongen 2016 / 2017 </a:t>
            </a:r>
          </a:p>
          <a:p>
            <a:pPr algn="l"/>
            <a:endParaRPr lang="nb-NO" sz="2400" dirty="0">
              <a:solidFill>
                <a:schemeClr val="tx1"/>
              </a:solidFill>
            </a:endParaRPr>
          </a:p>
          <a:p>
            <a:pPr algn="l"/>
            <a:endParaRPr lang="nb-NO" sz="2300" dirty="0">
              <a:solidFill>
                <a:schemeClr val="tx1"/>
              </a:solidFill>
            </a:endParaRPr>
          </a:p>
          <a:p>
            <a:pPr algn="l"/>
            <a:endParaRPr lang="nb-NO" sz="2000" dirty="0"/>
          </a:p>
          <a:p>
            <a:pPr algn="l">
              <a:buFont typeface="Arial" pitchFamily="34" charset="0"/>
              <a:buChar char="•"/>
            </a:pPr>
            <a:endParaRPr lang="nb-NO" sz="2800" dirty="0"/>
          </a:p>
          <a:p>
            <a:pPr algn="l">
              <a:buFont typeface="Arial" pitchFamily="34" charset="0"/>
              <a:buChar char="•"/>
            </a:pPr>
            <a:endParaRPr lang="nb-NO" sz="2800" dirty="0"/>
          </a:p>
        </p:txBody>
      </p:sp>
      <p:pic>
        <p:nvPicPr>
          <p:cNvPr id="4" name="Picture 2" descr="http://www.skiforbundet.no/Kretser/buskerud/PublishingImages/Sparebank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0"/>
            <a:ext cx="2411760" cy="669935"/>
          </a:xfrm>
          <a:prstGeom prst="rect">
            <a:avLst/>
          </a:prstGeom>
          <a:noFill/>
        </p:spPr>
      </p:pic>
      <p:pic>
        <p:nvPicPr>
          <p:cNvPr id="6" name="Picture 9" descr="http://www2.skiforbundet.no/buskerud/gfx/buskerud_skikrets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7" y="0"/>
            <a:ext cx="42862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496944" cy="1326009"/>
          </a:xfrm>
        </p:spPr>
        <p:txBody>
          <a:bodyPr>
            <a:normAutofit/>
          </a:bodyPr>
          <a:lstStyle/>
          <a:p>
            <a:pPr algn="ctr"/>
            <a:r>
              <a:rPr lang="nb-NO" sz="3100" dirty="0"/>
              <a:t>SpareBank 1 cup </a:t>
            </a:r>
            <a:br>
              <a:rPr lang="nb-NO" sz="3100" dirty="0"/>
            </a:br>
            <a:r>
              <a:rPr lang="nb-NO" sz="3100" dirty="0"/>
              <a:t>i samarbeid med Buskerud Skikrets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2858" y="1658665"/>
            <a:ext cx="8208912" cy="3744416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2300" dirty="0">
                <a:solidFill>
                  <a:schemeClr val="tx1"/>
                </a:solidFill>
              </a:rPr>
              <a:t>SpareBank 1 ledertrøye til alle klasser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2300" dirty="0">
                <a:solidFill>
                  <a:schemeClr val="tx1"/>
                </a:solidFill>
              </a:rPr>
              <a:t>SpareBank 1 stiller med uttrekkspremier i alle rennene / alle klasser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2300" dirty="0">
                <a:solidFill>
                  <a:schemeClr val="tx1"/>
                </a:solidFill>
              </a:rPr>
              <a:t>#sparebank1cup er etablert på </a:t>
            </a:r>
            <a:r>
              <a:rPr lang="nb-NO" sz="2300" dirty="0" err="1">
                <a:solidFill>
                  <a:schemeClr val="tx1"/>
                </a:solidFill>
              </a:rPr>
              <a:t>Instagram</a:t>
            </a:r>
            <a:r>
              <a:rPr lang="nb-NO" sz="2300" dirty="0">
                <a:solidFill>
                  <a:schemeClr val="tx1"/>
                </a:solidFill>
              </a:rPr>
              <a:t> og vi oppfordrer utøvere / ledere / foresatte til å dele video og bilder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2300" dirty="0">
                <a:solidFill>
                  <a:schemeClr val="tx1"/>
                </a:solidFill>
              </a:rPr>
              <a:t>Etter hvert renn kårer Sparebank 1 beste bilde eller video og vinneren får signert effekt fra Landslaget</a:t>
            </a:r>
            <a:endParaRPr lang="nb-NO" sz="2800" dirty="0"/>
          </a:p>
          <a:p>
            <a:pPr algn="l">
              <a:buFont typeface="Arial" pitchFamily="34" charset="0"/>
              <a:buChar char="•"/>
            </a:pPr>
            <a:endParaRPr lang="nb-NO" sz="2800" dirty="0"/>
          </a:p>
        </p:txBody>
      </p:sp>
      <p:pic>
        <p:nvPicPr>
          <p:cNvPr id="4" name="Picture 2" descr="http://www.skiforbundet.no/Kretser/buskerud/PublishingImages/Sparebank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332656"/>
            <a:ext cx="1714500" cy="476251"/>
          </a:xfrm>
          <a:prstGeom prst="rect">
            <a:avLst/>
          </a:prstGeom>
          <a:noFill/>
        </p:spPr>
      </p:pic>
      <p:pic>
        <p:nvPicPr>
          <p:cNvPr id="5" name="Picture 2" descr="http://www.skiforbundet.no/Kretser/buskerud/PublishingImages/Sparebank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1714500" cy="476251"/>
          </a:xfrm>
          <a:prstGeom prst="rect">
            <a:avLst/>
          </a:prstGeom>
          <a:noFill/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4400572"/>
            <a:ext cx="5400600" cy="2457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803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496944" cy="1326009"/>
          </a:xfrm>
        </p:spPr>
        <p:txBody>
          <a:bodyPr>
            <a:normAutofit/>
          </a:bodyPr>
          <a:lstStyle/>
          <a:p>
            <a:pPr algn="ctr"/>
            <a:r>
              <a:rPr lang="nb-NO" sz="3100" dirty="0"/>
              <a:t>SpareBank 1 cup </a:t>
            </a:r>
            <a:br>
              <a:rPr lang="nb-NO" sz="3100" dirty="0"/>
            </a:br>
            <a:r>
              <a:rPr lang="nb-NO" sz="3100" dirty="0"/>
              <a:t>i samarbeid med Buskerud Skikrets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916832"/>
            <a:ext cx="8208912" cy="396044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nb-NO" sz="2400" dirty="0">
                <a:solidFill>
                  <a:schemeClr val="tx1"/>
                </a:solidFill>
              </a:rPr>
              <a:t>Cupen gjelder for klasse 13 år til og med eldre junior</a:t>
            </a:r>
          </a:p>
          <a:p>
            <a:pPr algn="l"/>
            <a:endParaRPr lang="nb-NO" sz="2400" dirty="0">
              <a:solidFill>
                <a:schemeClr val="tx1"/>
              </a:solidFill>
            </a:endParaRPr>
          </a:p>
          <a:p>
            <a:pPr algn="l"/>
            <a:r>
              <a:rPr lang="nb-NO" sz="2800" dirty="0">
                <a:solidFill>
                  <a:schemeClr val="tx1"/>
                </a:solidFill>
              </a:rPr>
              <a:t>Renn som inngår i Sparebank 1 cup:</a:t>
            </a:r>
          </a:p>
          <a:p>
            <a:pPr algn="l">
              <a:buFont typeface="Arial" pitchFamily="34" charset="0"/>
              <a:buChar char="•"/>
            </a:pPr>
            <a:r>
              <a:rPr lang="nb-NO" sz="2400" dirty="0">
                <a:solidFill>
                  <a:schemeClr val="tx1"/>
                </a:solidFill>
              </a:rPr>
              <a:t> lørdag 21. jan – </a:t>
            </a:r>
            <a:r>
              <a:rPr lang="nb-NO" sz="2400" dirty="0" err="1">
                <a:solidFill>
                  <a:schemeClr val="tx1"/>
                </a:solidFill>
              </a:rPr>
              <a:t>Årbogenrennet</a:t>
            </a:r>
            <a:r>
              <a:rPr lang="nb-NO" sz="2400" dirty="0">
                <a:solidFill>
                  <a:schemeClr val="tx1"/>
                </a:solidFill>
              </a:rPr>
              <a:t>, klassisk </a:t>
            </a:r>
            <a:r>
              <a:rPr lang="nb-NO" sz="1700" dirty="0">
                <a:solidFill>
                  <a:schemeClr val="tx1"/>
                </a:solidFill>
              </a:rPr>
              <a:t>(renndato kan bli endret til 22. jan.)</a:t>
            </a:r>
          </a:p>
          <a:p>
            <a:pPr algn="l">
              <a:buFont typeface="Arial" pitchFamily="34" charset="0"/>
              <a:buChar char="•"/>
            </a:pPr>
            <a:r>
              <a:rPr lang="nb-NO" sz="2400" dirty="0">
                <a:solidFill>
                  <a:schemeClr val="tx1"/>
                </a:solidFill>
              </a:rPr>
              <a:t> søndag 29. jan – KM Hemsedal, fristil</a:t>
            </a:r>
          </a:p>
          <a:p>
            <a:pPr algn="l">
              <a:buFont typeface="Arial" pitchFamily="34" charset="0"/>
              <a:buChar char="•"/>
            </a:pPr>
            <a:r>
              <a:rPr lang="nb-NO" sz="2400" dirty="0">
                <a:solidFill>
                  <a:schemeClr val="tx1"/>
                </a:solidFill>
              </a:rPr>
              <a:t> lørdag 4. feb – ROS rennet, </a:t>
            </a:r>
            <a:r>
              <a:rPr lang="nb-NO" sz="2400" dirty="0" err="1">
                <a:solidFill>
                  <a:schemeClr val="tx1"/>
                </a:solidFill>
              </a:rPr>
              <a:t>Skiathlon</a:t>
            </a:r>
            <a:endParaRPr lang="nb-NO" sz="2400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nb-NO" sz="2400" dirty="0">
                <a:solidFill>
                  <a:schemeClr val="tx1"/>
                </a:solidFill>
              </a:rPr>
              <a:t> lørdag 18. mars – Brommarennet, klassisk</a:t>
            </a:r>
          </a:p>
          <a:p>
            <a:pPr algn="l">
              <a:buFont typeface="Arial" pitchFamily="34" charset="0"/>
              <a:buChar char="•"/>
            </a:pPr>
            <a:r>
              <a:rPr lang="nb-NO" sz="2400" dirty="0">
                <a:solidFill>
                  <a:schemeClr val="tx1"/>
                </a:solidFill>
              </a:rPr>
              <a:t> søndag 26. mars – KM Sprint/Ringkollrennet, klassisk</a:t>
            </a:r>
          </a:p>
          <a:p>
            <a:pPr algn="l">
              <a:buFont typeface="Arial" pitchFamily="34" charset="0"/>
              <a:buChar char="•"/>
            </a:pPr>
            <a:r>
              <a:rPr lang="nb-NO" sz="2400" dirty="0">
                <a:solidFill>
                  <a:schemeClr val="tx1"/>
                </a:solidFill>
              </a:rPr>
              <a:t> 8. og 9. april – Geilo skifestival, fristil og klassisk </a:t>
            </a:r>
            <a:br>
              <a:rPr lang="nb-NO" sz="2400" dirty="0">
                <a:solidFill>
                  <a:schemeClr val="tx1"/>
                </a:solidFill>
              </a:rPr>
            </a:br>
            <a:r>
              <a:rPr lang="nb-NO" sz="2400" dirty="0">
                <a:solidFill>
                  <a:schemeClr val="tx1"/>
                </a:solidFill>
              </a:rPr>
              <a:t>(avslutningen teller som ett renn)</a:t>
            </a:r>
          </a:p>
          <a:p>
            <a:pPr algn="l"/>
            <a:endParaRPr lang="nb-NO" sz="2800" dirty="0"/>
          </a:p>
          <a:p>
            <a:pPr algn="l">
              <a:buFont typeface="Arial" pitchFamily="34" charset="0"/>
              <a:buChar char="•"/>
            </a:pPr>
            <a:endParaRPr lang="nb-NO" sz="2800" dirty="0"/>
          </a:p>
        </p:txBody>
      </p:sp>
      <p:pic>
        <p:nvPicPr>
          <p:cNvPr id="4" name="Picture 2" descr="http://www.skiforbundet.no/Kretser/buskerud/PublishingImages/Sparebank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332656"/>
            <a:ext cx="1714500" cy="476251"/>
          </a:xfrm>
          <a:prstGeom prst="rect">
            <a:avLst/>
          </a:prstGeom>
          <a:noFill/>
        </p:spPr>
      </p:pic>
      <p:pic>
        <p:nvPicPr>
          <p:cNvPr id="5" name="Picture 2" descr="http://www.skiforbundet.no/Kretser/buskerud/PublishingImages/Sparebank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656"/>
            <a:ext cx="1714500" cy="4762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50395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8715" y="1484784"/>
            <a:ext cx="8208912" cy="4464496"/>
          </a:xfrm>
        </p:spPr>
        <p:txBody>
          <a:bodyPr>
            <a:normAutofit/>
          </a:bodyPr>
          <a:lstStyle/>
          <a:p>
            <a:pPr algn="l"/>
            <a:r>
              <a:rPr lang="nb-NO" sz="2400" b="1" dirty="0">
                <a:solidFill>
                  <a:schemeClr val="tx1"/>
                </a:solidFill>
              </a:rPr>
              <a:t>Cup regler: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2400" dirty="0">
                <a:solidFill>
                  <a:schemeClr val="tx1"/>
                </a:solidFill>
              </a:rPr>
              <a:t>Alle renn i cupen teller med i beregningen av samlet poengsum. I sammendraget beregnes beste plassering i 5 av 6 renn. Dårligste plassering strykes.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2400" dirty="0">
                <a:solidFill>
                  <a:schemeClr val="tx1"/>
                </a:solidFill>
              </a:rPr>
              <a:t>De 10 beste i klasse 13-16 år og tre beste løperne i hver juniorklasse premieres.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2400" dirty="0">
                <a:solidFill>
                  <a:schemeClr val="tx1"/>
                </a:solidFill>
              </a:rPr>
              <a:t>Dersom to deltakere har like poeng, får den som har deltatt i flest starter beste plassering.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2400" dirty="0">
                <a:solidFill>
                  <a:schemeClr val="tx1"/>
                </a:solidFill>
              </a:rPr>
              <a:t>Cupen er også åpen for løpere fra andre skikretser.</a:t>
            </a:r>
          </a:p>
          <a:p>
            <a:pPr algn="l"/>
            <a:endParaRPr lang="nb-NO" sz="2100" dirty="0"/>
          </a:p>
          <a:p>
            <a:pPr algn="l"/>
            <a:endParaRPr lang="nb-NO" sz="28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332656"/>
            <a:ext cx="8496944" cy="1326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SpareBank 1 cup </a:t>
            </a:r>
            <a:br>
              <a:rPr kumimoji="0" lang="nb-NO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b-NO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 samarbeid med Buskerud Skikrets</a:t>
            </a:r>
          </a:p>
        </p:txBody>
      </p:sp>
      <p:pic>
        <p:nvPicPr>
          <p:cNvPr id="9" name="Picture 2" descr="http://www.skiforbundet.no/Kretser/buskerud/PublishingImages/Sparebank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1714500" cy="476251"/>
          </a:xfrm>
          <a:prstGeom prst="rect">
            <a:avLst/>
          </a:prstGeom>
          <a:noFill/>
        </p:spPr>
      </p:pic>
      <p:pic>
        <p:nvPicPr>
          <p:cNvPr id="10" name="Picture 2" descr="http://www.skiforbundet.no/Kretser/buskerud/PublishingImages/Sparebank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332656"/>
            <a:ext cx="1714500" cy="476251"/>
          </a:xfrm>
          <a:prstGeom prst="rect">
            <a:avLst/>
          </a:prstGeom>
          <a:noFill/>
        </p:spPr>
      </p:pic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442014"/>
              </p:ext>
            </p:extLst>
          </p:nvPr>
        </p:nvGraphicFramePr>
        <p:xfrm>
          <a:off x="788125" y="5805264"/>
          <a:ext cx="7089397" cy="8198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8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55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5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62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55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55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55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623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0551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0551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0551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0623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0551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0551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0264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5663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5663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56634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56634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92577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0551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09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Plass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1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2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3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4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5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6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7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8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9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10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11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12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13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14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15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16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17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18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19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20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21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22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Poeng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100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80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60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50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45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40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36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32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29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26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24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22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20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18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16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14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12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10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8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6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4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b-NO" sz="900" dirty="0">
                          <a:effectLst/>
                        </a:rPr>
                        <a:t>2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88125" y="5301208"/>
            <a:ext cx="103589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1" i="0" u="none" strike="noStrike" cap="none" normalizeH="0" baseline="0" dirty="0">
                <a:ln>
                  <a:noFill/>
                </a:ln>
                <a:solidFill>
                  <a:srgbClr val="65656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Poengberegning</a:t>
            </a:r>
            <a:r>
              <a:rPr kumimoji="0" lang="nb-NO" sz="1200" b="0" i="0" u="none" strike="noStrike" cap="none" normalizeH="0" baseline="0" dirty="0">
                <a:ln>
                  <a:noFill/>
                </a:ln>
                <a:solidFill>
                  <a:srgbClr val="65656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kumimoji="0" lang="nb-N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201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8942" y="1679129"/>
            <a:ext cx="8208912" cy="4464496"/>
          </a:xfrm>
        </p:spPr>
        <p:txBody>
          <a:bodyPr>
            <a:normAutofit/>
          </a:bodyPr>
          <a:lstStyle/>
          <a:p>
            <a:pPr algn="l"/>
            <a:r>
              <a:rPr lang="nb-NO" sz="2400" b="1" dirty="0">
                <a:solidFill>
                  <a:schemeClr val="tx1"/>
                </a:solidFill>
              </a:rPr>
              <a:t>Stipender:</a:t>
            </a:r>
          </a:p>
          <a:p>
            <a:pPr algn="l"/>
            <a:endParaRPr lang="nb-NO" sz="2400" dirty="0"/>
          </a:p>
          <a:p>
            <a:pPr algn="l">
              <a:buFont typeface="Arial" pitchFamily="34" charset="0"/>
              <a:buChar char="•"/>
            </a:pPr>
            <a:endParaRPr lang="nb-NO" sz="2100" dirty="0"/>
          </a:p>
          <a:p>
            <a:pPr algn="l">
              <a:buFont typeface="Arial" pitchFamily="34" charset="0"/>
              <a:buChar char="•"/>
            </a:pPr>
            <a:endParaRPr lang="nb-NO" sz="28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332656"/>
            <a:ext cx="8496944" cy="1326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SpareBank 1 cup </a:t>
            </a:r>
            <a:br>
              <a:rPr kumimoji="0" lang="nb-NO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b-NO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 samarbeid med Buskerud Skikrets</a:t>
            </a:r>
          </a:p>
        </p:txBody>
      </p:sp>
      <p:pic>
        <p:nvPicPr>
          <p:cNvPr id="9" name="Picture 2" descr="http://www.skiforbundet.no/Kretser/buskerud/PublishingImages/Sparebank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1714500" cy="476251"/>
          </a:xfrm>
          <a:prstGeom prst="rect">
            <a:avLst/>
          </a:prstGeom>
          <a:noFill/>
        </p:spPr>
      </p:pic>
      <p:pic>
        <p:nvPicPr>
          <p:cNvPr id="10" name="Picture 2" descr="http://www.skiforbundet.no/Kretser/buskerud/PublishingImages/Sparebank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332656"/>
            <a:ext cx="1714500" cy="476251"/>
          </a:xfrm>
          <a:prstGeom prst="rect">
            <a:avLst/>
          </a:prstGeom>
          <a:noFill/>
        </p:spPr>
      </p:pic>
      <p:graphicFrame>
        <p:nvGraphicFramePr>
          <p:cNvPr id="2" name="Tabell 1"/>
          <p:cNvGraphicFramePr>
            <a:graphicFrameLocks noGrp="1"/>
          </p:cNvGraphicFramePr>
          <p:nvPr>
            <p:extLst/>
          </p:nvPr>
        </p:nvGraphicFramePr>
        <p:xfrm>
          <a:off x="601433" y="2206179"/>
          <a:ext cx="7344818" cy="34563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08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0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39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39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39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39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3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39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>
                          <a:effectLst/>
                        </a:rPr>
                        <a:t>Klasse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19/20 år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18 år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17 år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16 år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15 år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14 år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13 år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K/M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K/M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K/M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K/M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K/M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K/M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K/M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>
                          <a:effectLst/>
                        </a:rPr>
                        <a:t>1. pr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3000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2000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2000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1500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1500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1500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1500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>
                          <a:effectLst/>
                        </a:rPr>
                        <a:t>2. pr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1500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1000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1000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1000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1000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1000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1000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>
                          <a:effectLst/>
                        </a:rPr>
                        <a:t>3. pr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750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500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500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500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500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500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500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>
                          <a:effectLst/>
                        </a:rPr>
                        <a:t>4. pr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400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400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400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400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>
                          <a:effectLst/>
                        </a:rPr>
                        <a:t>5. pr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300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300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300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300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>
                          <a:effectLst/>
                        </a:rPr>
                        <a:t>6. pr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200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200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200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200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>
                          <a:effectLst/>
                        </a:rPr>
                        <a:t>7. pr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200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200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200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200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>
                          <a:effectLst/>
                        </a:rPr>
                        <a:t>8. pr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200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200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200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200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>
                          <a:effectLst/>
                        </a:rPr>
                        <a:t>9. pr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200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200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200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200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>
                          <a:effectLst/>
                        </a:rPr>
                        <a:t>10. pr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200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200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200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u="none" strike="noStrike" dirty="0">
                          <a:effectLst/>
                        </a:rPr>
                        <a:t>200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TekstSylinder 3"/>
          <p:cNvSpPr txBox="1"/>
          <p:nvPr/>
        </p:nvSpPr>
        <p:spPr>
          <a:xfrm>
            <a:off x="589214" y="6021288"/>
            <a:ext cx="82156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Det forutsettes at utøvere er til stede på avslutningen for at de skal få utdelt stipender </a:t>
            </a:r>
          </a:p>
          <a:p>
            <a:r>
              <a:rPr lang="nb-NO" dirty="0"/>
              <a:t>for plassene 4 til 10! Det vil ikke bli ettersendt stipendier på disse plassene.</a:t>
            </a:r>
          </a:p>
        </p:txBody>
      </p:sp>
    </p:spTree>
    <p:extLst>
      <p:ext uri="{BB962C8B-B14F-4D97-AF65-F5344CB8AC3E}">
        <p14:creationId xmlns:p14="http://schemas.microsoft.com/office/powerpoint/2010/main" val="2760072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496944" cy="1326009"/>
          </a:xfrm>
        </p:spPr>
        <p:txBody>
          <a:bodyPr>
            <a:normAutofit/>
          </a:bodyPr>
          <a:lstStyle/>
          <a:p>
            <a:pPr algn="ctr"/>
            <a:r>
              <a:rPr lang="nb-NO" sz="3100" dirty="0"/>
              <a:t>SpareBank 1 cup </a:t>
            </a:r>
            <a:br>
              <a:rPr lang="nb-NO" sz="3100" dirty="0"/>
            </a:br>
            <a:r>
              <a:rPr lang="nb-NO" sz="3100" dirty="0"/>
              <a:t>i samarbeid med Buskerud Skikrets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132856"/>
            <a:ext cx="8208912" cy="3744416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nb-NO" sz="2000" b="1" dirty="0">
                <a:solidFill>
                  <a:schemeClr val="tx1"/>
                </a:solidFill>
              </a:rPr>
              <a:t>Langrennskomiteen, SpareBank 1 og arrangørklubb</a:t>
            </a:r>
            <a:r>
              <a:rPr lang="nb-NO" sz="2000" dirty="0">
                <a:solidFill>
                  <a:schemeClr val="tx1"/>
                </a:solidFill>
              </a:rPr>
              <a:t>  er ansvarlige for gjennomføringen av cup’en med følgende ansvarsfordeling:</a:t>
            </a:r>
          </a:p>
          <a:p>
            <a:pPr algn="l"/>
            <a:endParaRPr lang="nb-NO" sz="2000" dirty="0">
              <a:solidFill>
                <a:schemeClr val="tx1"/>
              </a:solidFill>
            </a:endParaRPr>
          </a:p>
          <a:p>
            <a:pPr algn="l"/>
            <a:r>
              <a:rPr lang="nb-NO" sz="2200" b="1" dirty="0">
                <a:solidFill>
                  <a:schemeClr val="tx1"/>
                </a:solidFill>
              </a:rPr>
              <a:t>Arrangørklubb:</a:t>
            </a:r>
          </a:p>
          <a:p>
            <a:pPr algn="l">
              <a:buFont typeface="Arial" pitchFamily="34" charset="0"/>
              <a:buChar char="•"/>
            </a:pPr>
            <a:r>
              <a:rPr lang="nb-NO" sz="1900" dirty="0">
                <a:solidFill>
                  <a:schemeClr val="tx1"/>
                </a:solidFill>
              </a:rPr>
              <a:t>Gjennomføring av arrangement iht NSF’s reglement</a:t>
            </a:r>
          </a:p>
          <a:p>
            <a:pPr marL="88900" indent="-88900" algn="l">
              <a:buFont typeface="Arial" pitchFamily="34" charset="0"/>
              <a:buChar char="•"/>
            </a:pPr>
            <a:r>
              <a:rPr lang="nb-NO" sz="1900" dirty="0">
                <a:solidFill>
                  <a:schemeClr val="tx1"/>
                </a:solidFill>
              </a:rPr>
              <a:t>Plikter å benytte navnet på cup’en i all kommunikasjon med klubber, presse </a:t>
            </a:r>
            <a:r>
              <a:rPr lang="nb-NO" sz="1900" dirty="0" err="1">
                <a:solidFill>
                  <a:schemeClr val="tx1"/>
                </a:solidFill>
              </a:rPr>
              <a:t>etc</a:t>
            </a:r>
            <a:r>
              <a:rPr lang="nb-NO" sz="1900" dirty="0">
                <a:solidFill>
                  <a:schemeClr val="tx1"/>
                </a:solidFill>
              </a:rPr>
              <a:t>, startlister, resultatlister, hjemmeside. Navn og logo til sponsor skal benyttes sammen.</a:t>
            </a:r>
          </a:p>
          <a:p>
            <a:pPr algn="l">
              <a:buFont typeface="Arial" pitchFamily="34" charset="0"/>
              <a:buChar char="•"/>
            </a:pPr>
            <a:r>
              <a:rPr lang="nb-NO" sz="1900" dirty="0">
                <a:solidFill>
                  <a:schemeClr val="tx1"/>
                </a:solidFill>
              </a:rPr>
              <a:t>Hente startnummer hos den aktuelle SpareBank 1-bank</a:t>
            </a:r>
          </a:p>
          <a:p>
            <a:pPr algn="l">
              <a:buFont typeface="Arial" pitchFamily="34" charset="0"/>
              <a:buChar char="•"/>
            </a:pPr>
            <a:r>
              <a:rPr lang="nb-NO" sz="1900" dirty="0">
                <a:solidFill>
                  <a:schemeClr val="tx1"/>
                </a:solidFill>
              </a:rPr>
              <a:t>Levere ferdig vasket og sortert startnummer / ledertrøye tilbake til bank innen 5 dager</a:t>
            </a:r>
          </a:p>
          <a:p>
            <a:pPr algn="l">
              <a:buFont typeface="Arial" pitchFamily="34" charset="0"/>
              <a:buChar char="•"/>
            </a:pPr>
            <a:r>
              <a:rPr lang="nb-NO" sz="1900" dirty="0">
                <a:solidFill>
                  <a:schemeClr val="tx1"/>
                </a:solidFill>
              </a:rPr>
              <a:t>Hente uttrekkspremier og ledertrøye hos lokal SpareBank 1</a:t>
            </a:r>
          </a:p>
          <a:p>
            <a:pPr algn="l">
              <a:buFont typeface="Arial" pitchFamily="34" charset="0"/>
              <a:buChar char="•"/>
            </a:pPr>
            <a:r>
              <a:rPr lang="nb-NO" sz="1900" dirty="0">
                <a:solidFill>
                  <a:schemeClr val="tx1"/>
                </a:solidFill>
              </a:rPr>
              <a:t>Sette opp SpareBank 1 reklameseil / annen relevant reklame</a:t>
            </a:r>
          </a:p>
          <a:p>
            <a:pPr algn="l">
              <a:buFont typeface="Arial" pitchFamily="34" charset="0"/>
              <a:buChar char="•"/>
            </a:pPr>
            <a:r>
              <a:rPr lang="nb-NO" sz="1900" dirty="0">
                <a:solidFill>
                  <a:schemeClr val="tx1"/>
                </a:solidFill>
              </a:rPr>
              <a:t>Sende resultatet umiddelbart i excel-format til LK</a:t>
            </a:r>
          </a:p>
          <a:p>
            <a:pPr algn="l">
              <a:buFont typeface="Arial" pitchFamily="34" charset="0"/>
              <a:buChar char="•"/>
            </a:pPr>
            <a:r>
              <a:rPr lang="nb-NO" sz="1900" dirty="0">
                <a:solidFill>
                  <a:schemeClr val="tx1"/>
                </a:solidFill>
              </a:rPr>
              <a:t>Legge ut bilder på #sparebank1cup</a:t>
            </a:r>
          </a:p>
          <a:p>
            <a:pPr algn="l"/>
            <a:endParaRPr lang="nb-NO" sz="2300" dirty="0"/>
          </a:p>
          <a:p>
            <a:pPr algn="l"/>
            <a:endParaRPr lang="nb-NO" sz="2000" dirty="0"/>
          </a:p>
          <a:p>
            <a:pPr algn="l">
              <a:buFont typeface="Arial" pitchFamily="34" charset="0"/>
              <a:buChar char="•"/>
            </a:pPr>
            <a:endParaRPr lang="nb-NO" sz="2800" dirty="0"/>
          </a:p>
          <a:p>
            <a:pPr algn="l">
              <a:buFont typeface="Arial" pitchFamily="34" charset="0"/>
              <a:buChar char="•"/>
            </a:pPr>
            <a:endParaRPr lang="nb-NO" sz="2800" dirty="0"/>
          </a:p>
        </p:txBody>
      </p:sp>
      <p:pic>
        <p:nvPicPr>
          <p:cNvPr id="4" name="Picture 2" descr="http://www.skiforbundet.no/Kretser/buskerud/PublishingImages/Sparebank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332656"/>
            <a:ext cx="1714500" cy="476251"/>
          </a:xfrm>
          <a:prstGeom prst="rect">
            <a:avLst/>
          </a:prstGeom>
          <a:noFill/>
        </p:spPr>
      </p:pic>
      <p:pic>
        <p:nvPicPr>
          <p:cNvPr id="5" name="Picture 2" descr="http://www.skiforbundet.no/Kretser/buskerud/PublishingImages/Sparebank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1714500" cy="4762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51834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844824"/>
            <a:ext cx="8208912" cy="4464496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nb-NO" sz="2400" b="1" dirty="0">
                <a:solidFill>
                  <a:schemeClr val="tx1"/>
                </a:solidFill>
              </a:rPr>
              <a:t>SpareBank 1:</a:t>
            </a:r>
          </a:p>
          <a:p>
            <a:pPr algn="l">
              <a:buFont typeface="Arial" pitchFamily="34" charset="0"/>
              <a:buChar char="•"/>
            </a:pPr>
            <a:r>
              <a:rPr lang="nb-NO" sz="2100" dirty="0">
                <a:solidFill>
                  <a:schemeClr val="tx1"/>
                </a:solidFill>
              </a:rPr>
              <a:t>Fremskaffe SpareBank 1 startnummer (1-500)</a:t>
            </a:r>
          </a:p>
          <a:p>
            <a:pPr algn="l">
              <a:buFont typeface="Arial" pitchFamily="34" charset="0"/>
              <a:buChar char="•"/>
            </a:pPr>
            <a:r>
              <a:rPr lang="nb-NO" sz="2100" dirty="0">
                <a:solidFill>
                  <a:schemeClr val="tx1"/>
                </a:solidFill>
              </a:rPr>
              <a:t>Fremskaffe reklameseil og levere til arrangørklubb senest 3 dager før rennet</a:t>
            </a:r>
          </a:p>
          <a:p>
            <a:pPr marL="88900" indent="-88900" algn="l">
              <a:buFont typeface="Arial" pitchFamily="34" charset="0"/>
              <a:buChar char="•"/>
            </a:pPr>
            <a:r>
              <a:rPr lang="nb-NO" sz="2100" dirty="0">
                <a:solidFill>
                  <a:schemeClr val="tx1"/>
                </a:solidFill>
              </a:rPr>
              <a:t>Vurdere 1/1 side reklame i arrangørens program og eventuelt ta kontakt med arrangørklubb</a:t>
            </a:r>
          </a:p>
          <a:p>
            <a:pPr algn="l">
              <a:buFont typeface="Arial" pitchFamily="34" charset="0"/>
              <a:buChar char="•"/>
            </a:pPr>
            <a:r>
              <a:rPr lang="nb-NO" sz="2100" dirty="0">
                <a:solidFill>
                  <a:schemeClr val="tx1"/>
                </a:solidFill>
              </a:rPr>
              <a:t>Levere annonse til arrangerende klubb i henhold til avtale</a:t>
            </a:r>
          </a:p>
          <a:p>
            <a:pPr algn="l">
              <a:buFont typeface="Arial" pitchFamily="34" charset="0"/>
              <a:buChar char="•"/>
            </a:pPr>
            <a:r>
              <a:rPr lang="nb-NO" sz="2100" dirty="0">
                <a:solidFill>
                  <a:schemeClr val="tx1"/>
                </a:solidFill>
              </a:rPr>
              <a:t>Utdeling av SpareBank 1 lue på første rennet</a:t>
            </a:r>
          </a:p>
          <a:p>
            <a:pPr algn="l">
              <a:buFont typeface="Arial" pitchFamily="34" charset="0"/>
              <a:buChar char="•"/>
            </a:pPr>
            <a:r>
              <a:rPr lang="nb-NO" sz="2100" dirty="0">
                <a:solidFill>
                  <a:schemeClr val="tx1"/>
                </a:solidFill>
              </a:rPr>
              <a:t>Stille med uttrekkspremier</a:t>
            </a:r>
          </a:p>
          <a:p>
            <a:pPr algn="l">
              <a:buFont typeface="Arial" pitchFamily="34" charset="0"/>
              <a:buChar char="•"/>
            </a:pPr>
            <a:r>
              <a:rPr lang="nb-NO" sz="2100" dirty="0">
                <a:solidFill>
                  <a:schemeClr val="tx1"/>
                </a:solidFill>
              </a:rPr>
              <a:t>Levere ut premier umiddelbart etter siste renn, alternativt avtale med LK</a:t>
            </a:r>
          </a:p>
          <a:p>
            <a:pPr algn="l">
              <a:buFont typeface="Arial" pitchFamily="34" charset="0"/>
              <a:buChar char="•"/>
            </a:pPr>
            <a:r>
              <a:rPr lang="nb-NO" sz="2100" dirty="0">
                <a:solidFill>
                  <a:schemeClr val="tx1"/>
                </a:solidFill>
              </a:rPr>
              <a:t>Dele ut idrettsstipend i samarbeid med LK</a:t>
            </a:r>
          </a:p>
          <a:p>
            <a:pPr algn="l">
              <a:buFont typeface="Arial" pitchFamily="34" charset="0"/>
              <a:buChar char="•"/>
            </a:pPr>
            <a:endParaRPr lang="nb-NO" sz="2100" dirty="0">
              <a:solidFill>
                <a:schemeClr val="tx1"/>
              </a:solidFill>
            </a:endParaRPr>
          </a:p>
          <a:p>
            <a:pPr algn="l"/>
            <a:r>
              <a:rPr lang="nb-NO" sz="2400" b="1" dirty="0">
                <a:solidFill>
                  <a:schemeClr val="tx1"/>
                </a:solidFill>
              </a:rPr>
              <a:t>Langrennskomiteen:</a:t>
            </a:r>
          </a:p>
          <a:p>
            <a:pPr algn="l">
              <a:buFont typeface="Arial" pitchFamily="34" charset="0"/>
              <a:buChar char="•"/>
            </a:pPr>
            <a:r>
              <a:rPr lang="nb-NO" sz="2100" dirty="0">
                <a:solidFill>
                  <a:schemeClr val="tx1"/>
                </a:solidFill>
              </a:rPr>
              <a:t>Oppdaterer stillingen i cup’en etter hvert renn (innen 3 dager)</a:t>
            </a:r>
          </a:p>
          <a:p>
            <a:pPr marL="88900" indent="-88900" algn="l">
              <a:buFont typeface="Arial" pitchFamily="34" charset="0"/>
              <a:buChar char="•"/>
            </a:pPr>
            <a:r>
              <a:rPr lang="nb-NO" sz="2100" dirty="0">
                <a:solidFill>
                  <a:schemeClr val="tx1"/>
                </a:solidFill>
              </a:rPr>
              <a:t>Sender oppdatert resultatliste til Buskerud Skikrets som publiserer på kretsens internett sider, samt sendes dagsaviser i Buskerud</a:t>
            </a:r>
          </a:p>
          <a:p>
            <a:pPr algn="l">
              <a:buFont typeface="Arial" pitchFamily="34" charset="0"/>
              <a:buChar char="•"/>
            </a:pPr>
            <a:r>
              <a:rPr lang="nb-NO" sz="2100" dirty="0">
                <a:solidFill>
                  <a:schemeClr val="tx1"/>
                </a:solidFill>
              </a:rPr>
              <a:t>Avtale fakturering  av sponsor med Buskerud Skikrets</a:t>
            </a:r>
          </a:p>
          <a:p>
            <a:pPr algn="l">
              <a:buFont typeface="Arial" pitchFamily="34" charset="0"/>
              <a:buChar char="•"/>
            </a:pPr>
            <a:r>
              <a:rPr lang="nb-NO" sz="2100" dirty="0">
                <a:solidFill>
                  <a:schemeClr val="tx1"/>
                </a:solidFill>
              </a:rPr>
              <a:t>Ansvarlig for arrangement i forbindelse med utdeling av idrettsstipend under avslutningsrennet</a:t>
            </a:r>
          </a:p>
          <a:p>
            <a:pPr algn="l">
              <a:buFont typeface="Arial" pitchFamily="34" charset="0"/>
              <a:buChar char="•"/>
            </a:pPr>
            <a:endParaRPr lang="nb-NO" sz="28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332656"/>
            <a:ext cx="8496944" cy="1326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SpareBank 1 cup </a:t>
            </a:r>
            <a:br>
              <a:rPr kumimoji="0" lang="nb-NO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b-NO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 samarbeid med Buskerud Skikrets</a:t>
            </a:r>
          </a:p>
        </p:txBody>
      </p:sp>
      <p:pic>
        <p:nvPicPr>
          <p:cNvPr id="9" name="Picture 2" descr="http://www.skiforbundet.no/Kretser/buskerud/PublishingImages/Sparebank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1714500" cy="476251"/>
          </a:xfrm>
          <a:prstGeom prst="rect">
            <a:avLst/>
          </a:prstGeom>
          <a:noFill/>
        </p:spPr>
      </p:pic>
      <p:pic>
        <p:nvPicPr>
          <p:cNvPr id="10" name="Picture 2" descr="http://www.skiforbundet.no/Kretser/buskerud/PublishingImages/Sparebank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332656"/>
            <a:ext cx="1714500" cy="4762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86862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85A5009B511FD46BAB58BDFC7763C66" ma:contentTypeVersion="13" ma:contentTypeDescription="Opprett et nytt dokument." ma:contentTypeScope="" ma:versionID="02baba6c204a05108edc75e33b4acd2b">
  <xsd:schema xmlns:xsd="http://www.w3.org/2001/XMLSchema" xmlns:xs="http://www.w3.org/2001/XMLSchema" xmlns:p="http://schemas.microsoft.com/office/2006/metadata/properties" xmlns:ns2="ea08695c-71a6-424d-b494-0382f1cd8949" xmlns:ns4="712f3002-266e-4d4e-9ea1-b15283d2fba1" targetNamespace="http://schemas.microsoft.com/office/2006/metadata/properties" ma:root="true" ma:fieldsID="15a666ba799766e754a9727c9129b4e6" ns2:_="" ns4:_="">
    <xsd:import namespace="ea08695c-71a6-424d-b494-0382f1cd8949"/>
    <xsd:import namespace="712f3002-266e-4d4e-9ea1-b15283d2fba1"/>
    <xsd:element name="properties">
      <xsd:complexType>
        <xsd:sequence>
          <xsd:element name="documentManagement">
            <xsd:complexType>
              <xsd:all>
                <xsd:element ref="ns2:gb40dc7f2b9d47e88655990f6f9f4134" minOccurs="0"/>
                <xsd:element ref="ns2:TaxCatchAll" minOccurs="0"/>
                <xsd:element ref="ns2:d22229a14cba4c45b75955f9fd950afc" minOccurs="0"/>
                <xsd:element ref="ns2:p44d28c9d0b145379ee8c43e22284413" minOccurs="0"/>
                <xsd:element ref="ns4:SharedWithUsers" minOccurs="0"/>
                <xsd:element ref="ns4:SharedWithDetails" minOccurs="0"/>
                <xsd:element ref="ns2:d03e5549500345819f98d8dbc49daa6e" minOccurs="0"/>
                <xsd:element ref="ns4:LastSharedByUser" minOccurs="0"/>
                <xsd:element ref="ns4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08695c-71a6-424d-b494-0382f1cd8949" elementFormDefault="qualified">
    <xsd:import namespace="http://schemas.microsoft.com/office/2006/documentManagement/types"/>
    <xsd:import namespace="http://schemas.microsoft.com/office/infopath/2007/PartnerControls"/>
    <xsd:element name="gb40dc7f2b9d47e88655990f6f9f4134" ma:index="9" nillable="true" ma:taxonomy="true" ma:internalName="gb40dc7f2b9d47e88655990f6f9f4134" ma:taxonomyFieldName="NSF_kategori" ma:displayName="NSF_kategori" ma:default="" ma:fieldId="{0b40dc7f-2b9d-47e8-8655-990f6f9f4134}" ma:taxonomyMulti="true" ma:sspId="e15a6db1-ea0c-4764-8265-6093ad78fa3b" ma:termSetId="7db4c022-b818-4a34-995b-7967bb781f5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description="" ma:hidden="true" ma:list="{30d7da7a-4337-4844-a259-4cde6cf259eb}" ma:internalName="TaxCatchAll" ma:showField="CatchAllData" ma:web="712f3002-266e-4d4e-9ea1-b15283d2fb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22229a14cba4c45b75955f9fd950afc" ma:index="12" nillable="true" ma:taxonomy="true" ma:internalName="d22229a14cba4c45b75955f9fd950afc" ma:taxonomyFieldName="Krets" ma:displayName="Krets" ma:default="" ma:fieldId="{d22229a1-4cba-4c45-b759-55f9fd950afc}" ma:sspId="e15a6db1-ea0c-4764-8265-6093ad78fa3b" ma:termSetId="95c76912-6bc2-4bc8-98a3-93f53b943dd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44d28c9d0b145379ee8c43e22284413" ma:index="14" nillable="true" ma:taxonomy="true" ma:internalName="p44d28c9d0b145379ee8c43e22284413" ma:taxonomyFieldName="Dokumenttype" ma:displayName="Dokumenttype" ma:fieldId="{944d28c9-d0b1-4537-9ee8-c43e22284413}" ma:sspId="e15a6db1-ea0c-4764-8265-6093ad78fa3b" ma:termSetId="1046c103-6001-4432-88af-8ce40aab6d0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03e5549500345819f98d8dbc49daa6e" ma:index="18" nillable="true" ma:taxonomy="true" ma:internalName="d03e5549500345819f98d8dbc49daa6e" ma:taxonomyFieldName="arGren" ma:displayName="Gren" ma:default="" ma:fieldId="{d03e5549-5003-4581-9f98-d8dbc49daa6e}" ma:taxonomyMulti="true" ma:sspId="e15a6db1-ea0c-4764-8265-6093ad78fa3b" ma:termSetId="df29e7b6-830d-4142-a885-97c0b83f6b82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2f3002-266e-4d4e-9ea1-b15283d2fba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Del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9" nillable="true" ma:displayName="Sist delt etter bruk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20" nillable="true" ma:displayName="Sist delt etter klokkeslett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44d28c9d0b145379ee8c43e22284413 xmlns="ea08695c-71a6-424d-b494-0382f1cd8949">
      <Terms xmlns="http://schemas.microsoft.com/office/infopath/2007/PartnerControls"/>
    </p44d28c9d0b145379ee8c43e22284413>
    <d22229a14cba4c45b75955f9fd950afc xmlns="ea08695c-71a6-424d-b494-0382f1cd8949">
      <Terms xmlns="http://schemas.microsoft.com/office/infopath/2007/PartnerControls">
        <TermInfo xmlns="http://schemas.microsoft.com/office/infopath/2007/PartnerControls">
          <TermName xmlns="http://schemas.microsoft.com/office/infopath/2007/PartnerControls">Buskerud Skikrets</TermName>
          <TermId xmlns="http://schemas.microsoft.com/office/infopath/2007/PartnerControls">069f2409-1eb8-4735-aaa9-2674725dd1b3</TermId>
        </TermInfo>
      </Terms>
    </d22229a14cba4c45b75955f9fd950afc>
    <TaxCatchAll xmlns="ea08695c-71a6-424d-b494-0382f1cd8949">
      <Value>35</Value>
      <Value>4</Value>
    </TaxCatchAll>
    <gb40dc7f2b9d47e88655990f6f9f4134 xmlns="ea08695c-71a6-424d-b494-0382f1cd8949">
      <Terms xmlns="http://schemas.microsoft.com/office/infopath/2007/PartnerControls"/>
    </gb40dc7f2b9d47e88655990f6f9f4134>
    <d03e5549500345819f98d8dbc49daa6e xmlns="ea08695c-71a6-424d-b494-0382f1cd8949">
      <Terms xmlns="http://schemas.microsoft.com/office/infopath/2007/PartnerControls">
        <TermInfo xmlns="http://schemas.microsoft.com/office/infopath/2007/PartnerControls">
          <TermName xmlns="http://schemas.microsoft.com/office/infopath/2007/PartnerControls">Langrenn</TermName>
          <TermId xmlns="http://schemas.microsoft.com/office/infopath/2007/PartnerControls">7c6c92da-8793-4550-bbb9-8642f79ac364</TermId>
        </TermInfo>
      </Terms>
    </d03e5549500345819f98d8dbc49daa6e>
  </documentManagement>
</p:properties>
</file>

<file path=customXml/itemProps1.xml><?xml version="1.0" encoding="utf-8"?>
<ds:datastoreItem xmlns:ds="http://schemas.openxmlformats.org/officeDocument/2006/customXml" ds:itemID="{29ABBE42-7E95-45CC-A46B-ABF5791CB8C4}"/>
</file>

<file path=customXml/itemProps2.xml><?xml version="1.0" encoding="utf-8"?>
<ds:datastoreItem xmlns:ds="http://schemas.openxmlformats.org/officeDocument/2006/customXml" ds:itemID="{15089129-0FFF-45FF-85EF-5501A0650D96}"/>
</file>

<file path=customXml/itemProps3.xml><?xml version="1.0" encoding="utf-8"?>
<ds:datastoreItem xmlns:ds="http://schemas.openxmlformats.org/officeDocument/2006/customXml" ds:itemID="{5122790E-05CA-4E66-90A3-8D3C76B68B3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1817</TotalTime>
  <Words>622</Words>
  <Application>Microsoft Office PowerPoint</Application>
  <PresentationFormat>Skjermfremvisning (4:3)</PresentationFormat>
  <Paragraphs>185</Paragraphs>
  <Slides>7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SpareBank 1 cup  i samarbeid med Buskerud Skikrets</vt:lpstr>
      <vt:lpstr>SpareBank 1 cup  i samarbeid med Buskerud Skikrets</vt:lpstr>
      <vt:lpstr>SpareBank 1 cup  i samarbeid med Buskerud Skikrets</vt:lpstr>
      <vt:lpstr>PowerPoint-presentasjon</vt:lpstr>
      <vt:lpstr>PowerPoint-presentasjon</vt:lpstr>
      <vt:lpstr>SpareBank 1 cup  i samarbeid med Buskerud Skikrets</vt:lpstr>
      <vt:lpstr>PowerPoint-presentasjon</vt:lpstr>
    </vt:vector>
  </TitlesOfParts>
  <Company>Trelleborg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”SpareBank1 cup  i samarbeid med Buskerud Skikrets”</dc:title>
  <dc:creator>christin.nordgar</dc:creator>
  <cp:lastModifiedBy>Liv Høgli</cp:lastModifiedBy>
  <cp:revision>58</cp:revision>
  <dcterms:created xsi:type="dcterms:W3CDTF">2012-10-24T12:13:14Z</dcterms:created>
  <dcterms:modified xsi:type="dcterms:W3CDTF">2016-11-04T16:53:16Z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0x010100F85A5009B511FD46BAB58BDFC7763C66</vt:lpwstr>
  </property>
  <property fmtid="{D5CDD505-2E9C-101B-9397-08002B2CF9AE}" pid="3" name="Dokumenttype">
    <vt:lpwstr/>
  </property>
  <property fmtid="{D5CDD505-2E9C-101B-9397-08002B2CF9AE}" pid="4" name="NSF_kategori">
    <vt:lpwstr/>
  </property>
  <property fmtid="{D5CDD505-2E9C-101B-9397-08002B2CF9AE}" pid="5" name="Krets">
    <vt:lpwstr>35;#Buskerud Skikrets|069f2409-1eb8-4735-aaa9-2674725dd1b3</vt:lpwstr>
  </property>
  <property fmtid="{D5CDD505-2E9C-101B-9397-08002B2CF9AE}" pid="6" name="arGren">
    <vt:lpwstr>4;#Langrenn|7c6c92da-8793-4550-bbb9-8642f79ac364</vt:lpwstr>
  </property>
</Properties>
</file>