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91" r:id="rId5"/>
    <p:sldId id="394" r:id="rId6"/>
    <p:sldId id="395" r:id="rId7"/>
    <p:sldId id="396" r:id="rId8"/>
    <p:sldId id="398" r:id="rId9"/>
    <p:sldId id="399" r:id="rId10"/>
  </p:sldIdLst>
  <p:sldSz cx="9144000" cy="6858000" type="screen4x3"/>
  <p:notesSz cx="7099300" cy="102346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geir Moberg" initials="AM" lastIdx="2" clrIdx="0">
    <p:extLst>
      <p:ext uri="{19B8F6BF-5375-455C-9EA6-DF929625EA0E}">
        <p15:presenceInfo xmlns:p15="http://schemas.microsoft.com/office/powerpoint/2012/main" userId="35ff2350-09ce-46b0-b7bd-e153e03d764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C00"/>
    <a:srgbClr val="85878A"/>
    <a:srgbClr val="BCBEC3"/>
    <a:srgbClr val="5F5F5F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emastil 1 - uthevingsfarg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emastil 1 - uthevingsfarg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46"/>
    <p:restoredTop sz="94556"/>
  </p:normalViewPr>
  <p:slideViewPr>
    <p:cSldViewPr snapToObjects="1">
      <p:cViewPr varScale="1">
        <p:scale>
          <a:sx n="123" d="100"/>
          <a:sy n="123" d="100"/>
        </p:scale>
        <p:origin x="8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07T14:59:05.613" idx="1">
    <p:pos x="5472" y="336"/>
    <p:text/>
    <p:extLst>
      <p:ext uri="{C676402C-5697-4E1C-873F-D02D1690AC5C}">
        <p15:threadingInfo xmlns:p15="http://schemas.microsoft.com/office/powerpoint/2012/main" timeZoneBias="-60"/>
      </p:ext>
    </p:extLst>
  </p:cm>
  <p:cm authorId="1" dt="2018-03-07T14:59:14.447" idx="2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495300">
              <a:defRPr sz="1300"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nb-NO"/>
              <a:t>Arrangement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495300">
              <a:defRPr sz="1300"/>
            </a:lvl1pPr>
          </a:lstStyle>
          <a:p>
            <a:fld id="{970219BC-CAE4-594C-B5D1-2D022F93B424}" type="datetime1">
              <a:rPr lang="nb-NO" altLang="nb-NO"/>
              <a:pPr/>
              <a:t>04.09.2018</a:t>
            </a:fld>
            <a:endParaRPr lang="nb-NO" altLang="nb-NO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495300">
              <a:defRPr sz="1300"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495300">
              <a:defRPr sz="1300"/>
            </a:lvl1pPr>
          </a:lstStyle>
          <a:p>
            <a:fld id="{7A1FD315-836E-EB44-8FDD-8DFFD6BB330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8995679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495300">
              <a:defRPr sz="1300"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nb-NO"/>
              <a:t>Arrangement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495300">
              <a:defRPr sz="1300"/>
            </a:lvl1pPr>
          </a:lstStyle>
          <a:p>
            <a:fld id="{C50FF4FE-32F9-5D4C-8912-853FE52F824D}" type="datetime1">
              <a:rPr lang="nb-NO" altLang="nb-NO"/>
              <a:pPr/>
              <a:t>04.09.2018</a:t>
            </a:fld>
            <a:endParaRPr lang="nb-NO" altLang="nb-NO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495300">
              <a:defRPr sz="1300"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495300">
              <a:defRPr sz="1300"/>
            </a:lvl1pPr>
          </a:lstStyle>
          <a:p>
            <a:fld id="{F96AC49E-C36D-9C4D-A7DF-5FE096122B6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96485029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top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Arrangement</a:t>
            </a:r>
          </a:p>
        </p:txBody>
      </p:sp>
    </p:spTree>
    <p:extLst>
      <p:ext uri="{BB962C8B-B14F-4D97-AF65-F5344CB8AC3E}">
        <p14:creationId xmlns:p14="http://schemas.microsoft.com/office/powerpoint/2010/main" val="158181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/>
          <p:nvPr/>
        </p:nvCxnSpPr>
        <p:spPr>
          <a:xfrm flipV="1">
            <a:off x="457200" y="6473825"/>
            <a:ext cx="8229600" cy="1905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Picture 18" descr="nsf_flaggstripe_powerpoi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663" y="0"/>
            <a:ext cx="155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nsf_logo_stor_powerpoin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0425"/>
            <a:ext cx="12842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13"/>
          <p:cNvCxnSpPr/>
          <p:nvPr/>
        </p:nvCxnSpPr>
        <p:spPr>
          <a:xfrm>
            <a:off x="1981200" y="2130425"/>
            <a:ext cx="6858000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14"/>
          <p:cNvCxnSpPr/>
          <p:nvPr/>
        </p:nvCxnSpPr>
        <p:spPr>
          <a:xfrm>
            <a:off x="1981200" y="2493963"/>
            <a:ext cx="6858000" cy="1587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15"/>
          <p:cNvCxnSpPr/>
          <p:nvPr/>
        </p:nvCxnSpPr>
        <p:spPr>
          <a:xfrm>
            <a:off x="1981200" y="2871788"/>
            <a:ext cx="6858000" cy="1587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554" name="Title Placeholder 1"/>
          <p:cNvSpPr>
            <a:spLocks noGrp="1"/>
          </p:cNvSpPr>
          <p:nvPr>
            <p:ph type="ctrTitle"/>
          </p:nvPr>
        </p:nvSpPr>
        <p:spPr>
          <a:xfrm>
            <a:off x="1981200" y="2130425"/>
            <a:ext cx="6477000" cy="9080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subTitle" idx="1"/>
          </p:nvPr>
        </p:nvSpPr>
        <p:spPr>
          <a:xfrm>
            <a:off x="1981200" y="3038475"/>
            <a:ext cx="6494463" cy="606425"/>
          </a:xfrm>
        </p:spPr>
        <p:txBody>
          <a:bodyPr/>
          <a:lstStyle>
            <a:lvl1pPr marL="0" indent="0">
              <a:buFont typeface="Arial" charset="0"/>
              <a:buNone/>
              <a:defRPr sz="1400" smtClean="0"/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549D4-C22E-A241-9C88-10A91B88EB8E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B31E8-B4EB-8D40-9F7C-9889E03C85C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85435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B6C64-6A84-2341-ACDC-B649E7CBEB09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B559F-3631-D045-9DE5-97958A5061B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8607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52600"/>
            <a:ext cx="2057400" cy="4373563"/>
          </a:xfrm>
        </p:spPr>
        <p:txBody>
          <a:bodyPr vert="eaVert"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752600"/>
            <a:ext cx="4648200" cy="4373563"/>
          </a:xfrm>
        </p:spPr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67768-D78F-EF42-98A4-AC809A6ADE96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A6D06-FC4F-A44F-8FFF-CB2009712F9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922558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828800" y="533400"/>
            <a:ext cx="6858000" cy="884238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828800" y="1600200"/>
            <a:ext cx="3352800" cy="452596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3CA752-5399-1440-9FB1-5A5D996E753F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00D82-BD54-0641-ABDB-37EB57CA513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40693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FC7343-CD0C-B640-8424-2193CA069F37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620CA-BA55-BD40-B62B-5B6FE4B5FAB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9850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799" y="4406900"/>
            <a:ext cx="6665914" cy="1362075"/>
          </a:xfrm>
        </p:spPr>
        <p:txBody>
          <a:bodyPr/>
          <a:lstStyle>
            <a:lvl1pPr algn="l">
              <a:defRPr sz="2400" b="1" cap="all"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</a:t>
            </a:r>
            <a:r>
              <a:rPr lang="nb-NO" dirty="0" err="1"/>
              <a:t>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9" y="2906713"/>
            <a:ext cx="6665913" cy="1500187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</a:t>
            </a:r>
            <a:r>
              <a:rPr lang="nb-NO" dirty="0" err="1"/>
              <a:t>styles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12E24-5F57-574D-A22E-468FC99A43B7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C9839-B0F5-2240-83B8-625ABFE33C80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98154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0" y="1600200"/>
            <a:ext cx="3200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600200"/>
            <a:ext cx="3200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</a:t>
            </a:r>
            <a:r>
              <a:rPr lang="nb-NO" dirty="0" err="1"/>
              <a:t>styles</a:t>
            </a:r>
            <a:endParaRPr lang="nb-NO" dirty="0"/>
          </a:p>
          <a:p>
            <a:pPr lvl="1"/>
            <a:r>
              <a:rPr lang="nb-NO" dirty="0" err="1"/>
              <a:t>Second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 err="1"/>
              <a:t>Third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 err="1"/>
              <a:t>Fifth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0C9620-F225-B347-87B0-2F5F2F98D6F0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4E34F-8E68-BA44-A079-4779EE7B1C9D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7545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</a:t>
            </a:r>
            <a:r>
              <a:rPr lang="nb-NO" dirty="0" err="1"/>
              <a:t>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535113"/>
            <a:ext cx="32004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</a:t>
            </a:r>
            <a:r>
              <a:rPr lang="nb-NO" dirty="0" err="1"/>
              <a:t>styles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74875"/>
            <a:ext cx="3200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</a:t>
            </a:r>
            <a:r>
              <a:rPr lang="nb-NO" dirty="0" err="1"/>
              <a:t>styles</a:t>
            </a:r>
            <a:endParaRPr lang="nb-NO" dirty="0"/>
          </a:p>
          <a:p>
            <a:pPr lvl="1"/>
            <a:r>
              <a:rPr lang="nb-NO" dirty="0" err="1"/>
              <a:t>Second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 err="1"/>
              <a:t>Third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 err="1"/>
              <a:t>Fifth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1535113"/>
            <a:ext cx="32004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</a:t>
            </a:r>
            <a:r>
              <a:rPr lang="nb-NO" dirty="0" err="1"/>
              <a:t>styles</a:t>
            </a:r>
            <a:endParaRPr lang="nb-NO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8800" y="2174875"/>
            <a:ext cx="3200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</a:t>
            </a:r>
            <a:r>
              <a:rPr lang="nb-NO" dirty="0" err="1"/>
              <a:t>styles</a:t>
            </a:r>
            <a:endParaRPr lang="nb-NO" dirty="0"/>
          </a:p>
          <a:p>
            <a:pPr lvl="1"/>
            <a:r>
              <a:rPr lang="nb-NO" dirty="0" err="1"/>
              <a:t>Second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 err="1"/>
              <a:t>Third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 err="1"/>
              <a:t>Fifth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F6921A-99D8-1448-AEA5-CC7EE1378CCA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0BDF7-1179-4141-B095-B64B2412A620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5352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</a:t>
            </a:r>
            <a:r>
              <a:rPr lang="nb-NO" dirty="0" err="1"/>
              <a:t>style</a:t>
            </a:r>
            <a:endParaRPr lang="nb-NO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07C080-7E65-E844-A126-B515D4A4B6C1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E3AB6-A2C7-F541-850B-FEA65A7A252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485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CA325C-845B-C645-BA35-7DDFF178D074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0A615-6797-D948-9824-DC39D0584F6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940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1752600"/>
            <a:ext cx="25908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752600"/>
            <a:ext cx="3962400" cy="4373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</a:t>
            </a:r>
            <a:r>
              <a:rPr lang="nb-NO" dirty="0" err="1"/>
              <a:t>styles</a:t>
            </a:r>
            <a:endParaRPr lang="nb-NO" dirty="0"/>
          </a:p>
          <a:p>
            <a:pPr lvl="1"/>
            <a:r>
              <a:rPr lang="nb-NO" dirty="0" err="1"/>
              <a:t>Second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 err="1"/>
              <a:t>Third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 err="1"/>
              <a:t>Fifth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2" y="3124200"/>
            <a:ext cx="2590800" cy="3001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</a:t>
            </a:r>
            <a:r>
              <a:rPr lang="nb-NO" dirty="0" err="1"/>
              <a:t>styles</a:t>
            </a:r>
            <a:endParaRPr lang="nb-NO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E9329B-429D-E245-B9FC-BAAC73B3B341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53836-2EDA-F74B-A36F-58058FB482C0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0361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9451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76399"/>
            <a:ext cx="6894512" cy="30511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9451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398CF9-F549-EA40-8311-ECD40E26B117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01A93-ED12-7640-A0A9-B3DDE008A43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61313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533400"/>
            <a:ext cx="68580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/>
              <a:t>Click to </a:t>
            </a:r>
            <a:br>
              <a:rPr lang="nb-NO" altLang="nb-NO"/>
            </a:br>
            <a:r>
              <a:rPr lang="en-US" altLang="nb-NO"/>
              <a:t>edit Master title style</a:t>
            </a:r>
            <a:endParaRPr lang="nb-NO" altLang="nb-NO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00200"/>
            <a:ext cx="6858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/>
              <a:t>Click to edit Master text styles</a:t>
            </a:r>
          </a:p>
          <a:p>
            <a:pPr lvl="1"/>
            <a:r>
              <a:rPr lang="en-US" altLang="nb-NO"/>
              <a:t>Second level</a:t>
            </a:r>
          </a:p>
          <a:p>
            <a:pPr lvl="2"/>
            <a:r>
              <a:rPr lang="en-US" altLang="nb-NO"/>
              <a:t>Third level</a:t>
            </a:r>
          </a:p>
          <a:p>
            <a:pPr lvl="3"/>
            <a:r>
              <a:rPr lang="en-US" altLang="nb-NO"/>
              <a:t>Fourth level</a:t>
            </a:r>
          </a:p>
          <a:p>
            <a:pPr lvl="4"/>
            <a:r>
              <a:rPr lang="en-US" altLang="nb-NO"/>
              <a:t>Fifth level</a:t>
            </a:r>
            <a:endParaRPr lang="nb-NO" alt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B6E3"/>
                </a:solidFill>
                <a:latin typeface="Georgia" charset="0"/>
              </a:defRPr>
            </a:lvl1pPr>
          </a:lstStyle>
          <a:p>
            <a:fld id="{D9E769E1-6D97-7048-9170-2B8AD77B24E5}" type="datetime1">
              <a:rPr lang="en-US" altLang="nb-NO"/>
              <a:pPr/>
              <a:t>9/4/2018</a:t>
            </a:fld>
            <a:endParaRPr lang="nb-NO" alt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tx2"/>
                </a:solidFill>
                <a:latin typeface="Georgia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B6E3"/>
                </a:solidFill>
                <a:latin typeface="Georgia" charset="0"/>
              </a:defRPr>
            </a:lvl1pPr>
          </a:lstStyle>
          <a:p>
            <a:fld id="{847B8F78-48B3-1C4E-A27B-365D6FD7BCCA}" type="slidenum">
              <a:rPr lang="nb-NO" altLang="nb-NO"/>
              <a:pPr/>
              <a:t>‹#›</a:t>
            </a:fld>
            <a:endParaRPr lang="nb-NO" altLang="nb-NO"/>
          </a:p>
        </p:txBody>
      </p:sp>
      <p:cxnSp>
        <p:nvCxnSpPr>
          <p:cNvPr id="9" name="Straight Connector 8"/>
          <p:cNvCxnSpPr/>
          <p:nvPr/>
        </p:nvCxnSpPr>
        <p:spPr>
          <a:xfrm>
            <a:off x="1828800" y="608013"/>
            <a:ext cx="6858000" cy="1587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28800" y="971550"/>
            <a:ext cx="6858000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28800" y="1349375"/>
            <a:ext cx="6858000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57200" y="6473825"/>
            <a:ext cx="8229600" cy="1905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35" name="Picture 18" descr="nsf_flaggstripe_powerpoint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663" y="0"/>
            <a:ext cx="155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9" descr="nsf_logo_liten_powerpoint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609600"/>
            <a:ext cx="898525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folHlink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folHlink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folHlink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folHlink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folHlink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altLang="nb-NO" dirty="0">
                <a:ea typeface="MS PGothic" charset="-128"/>
              </a:rPr>
              <a:t>Hotellbooking på nye arrangørsteder…..</a:t>
            </a:r>
          </a:p>
        </p:txBody>
      </p:sp>
      <p:sp>
        <p:nvSpPr>
          <p:cNvPr id="16386" name="Undertittel 2"/>
          <p:cNvSpPr>
            <a:spLocks noGrp="1"/>
          </p:cNvSpPr>
          <p:nvPr>
            <p:ph type="subTitle" idx="1"/>
          </p:nvPr>
        </p:nvSpPr>
        <p:spPr>
          <a:xfrm>
            <a:off x="1981200" y="2565400"/>
            <a:ext cx="6494463" cy="606425"/>
          </a:xfrm>
        </p:spPr>
        <p:txBody>
          <a:bodyPr/>
          <a:lstStyle/>
          <a:p>
            <a:r>
              <a:rPr lang="nb-NO" altLang="nb-NO" dirty="0">
                <a:ea typeface="MS PGothic" charset="-128"/>
              </a:rPr>
              <a:t>Regler vedtatt på høstmøtet 2015 </a:t>
            </a:r>
            <a:r>
              <a:rPr lang="mr-IN" altLang="nb-NO" dirty="0">
                <a:ea typeface="MS PGothic" charset="-128"/>
              </a:rPr>
              <a:t>–</a:t>
            </a:r>
            <a:r>
              <a:rPr lang="nb-NO" altLang="nb-NO" dirty="0">
                <a:ea typeface="MS PGothic" charset="-128"/>
              </a:rPr>
              <a:t> </a:t>
            </a:r>
            <a:r>
              <a:rPr lang="nb-NO" altLang="nb-NO" dirty="0">
                <a:solidFill>
                  <a:srgbClr val="000000"/>
                </a:solidFill>
                <a:ea typeface="MS PGothic" charset="-128"/>
              </a:rPr>
              <a:t>oppdatert juni 2018</a:t>
            </a:r>
            <a:endParaRPr lang="nb-NO" altLang="nb-NO" strike="sngStrike" dirty="0">
              <a:solidFill>
                <a:srgbClr val="000000"/>
              </a:solidFill>
              <a:ea typeface="MS PGothic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Booking-rutiner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r>
              <a:rPr lang="nb-NO" dirty="0">
                <a:solidFill>
                  <a:srgbClr val="000000"/>
                </a:solidFill>
              </a:rPr>
              <a:t>Gjelder Hovedlandsrenn, NC Junior og NM </a:t>
            </a:r>
            <a:r>
              <a:rPr lang="nb-NO" dirty="0" err="1">
                <a:solidFill>
                  <a:srgbClr val="000000"/>
                </a:solidFill>
              </a:rPr>
              <a:t>jr</a:t>
            </a:r>
            <a:endParaRPr lang="nb-NO" dirty="0">
              <a:solidFill>
                <a:srgbClr val="000000"/>
              </a:solidFill>
            </a:endParaRPr>
          </a:p>
          <a:p>
            <a:r>
              <a:rPr lang="nb-NO" dirty="0">
                <a:solidFill>
                  <a:srgbClr val="000000"/>
                </a:solidFill>
              </a:rPr>
              <a:t>Arrangør reserverer/booker et gitt antall senger på </a:t>
            </a:r>
            <a:r>
              <a:rPr lang="nb-NO" strike="sngStrike" dirty="0">
                <a:solidFill>
                  <a:srgbClr val="000000"/>
                </a:solidFill>
              </a:rPr>
              <a:t>et</a:t>
            </a:r>
            <a:r>
              <a:rPr lang="nb-NO" dirty="0">
                <a:solidFill>
                  <a:srgbClr val="000000"/>
                </a:solidFill>
              </a:rPr>
              <a:t> passende overnattingssteder etter utregnet behov. </a:t>
            </a:r>
            <a:br>
              <a:rPr lang="nb-NO" dirty="0">
                <a:solidFill>
                  <a:srgbClr val="000000"/>
                </a:solidFill>
              </a:rPr>
            </a:br>
            <a:r>
              <a:rPr lang="nb-NO" dirty="0" err="1">
                <a:solidFill>
                  <a:srgbClr val="000000"/>
                </a:solidFill>
              </a:rPr>
              <a:t>Evt</a:t>
            </a:r>
            <a:r>
              <a:rPr lang="nb-NO" dirty="0">
                <a:solidFill>
                  <a:srgbClr val="000000"/>
                </a:solidFill>
              </a:rPr>
              <a:t> avvik må meldes </a:t>
            </a:r>
          </a:p>
          <a:p>
            <a:r>
              <a:rPr lang="nb-NO" dirty="0">
                <a:solidFill>
                  <a:srgbClr val="000000"/>
                </a:solidFill>
              </a:rPr>
              <a:t>Statistiske tall for deltakelse de to-tre siste sesongene brukes</a:t>
            </a:r>
          </a:p>
          <a:p>
            <a:r>
              <a:rPr lang="nb-NO" dirty="0">
                <a:solidFill>
                  <a:srgbClr val="000000"/>
                </a:solidFill>
              </a:rPr>
              <a:t>NSF utarbeider statistikk på deltakelse</a:t>
            </a:r>
          </a:p>
          <a:p>
            <a:r>
              <a:rPr lang="nb-NO" dirty="0">
                <a:solidFill>
                  <a:srgbClr val="000000"/>
                </a:solidFill>
              </a:rPr>
              <a:t>For sesongen 2018/2019 beregnes 1 leder pr 3 utøvere</a:t>
            </a:r>
          </a:p>
          <a:p>
            <a:pPr marL="57150" indent="0">
              <a:buNone/>
            </a:pPr>
            <a:endParaRPr lang="nb-NO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35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Bookings-regler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/>
          <a:lstStyle/>
          <a:p>
            <a:r>
              <a:rPr lang="nb-NO" sz="2000" dirty="0">
                <a:solidFill>
                  <a:srgbClr val="000000"/>
                </a:solidFill>
              </a:rPr>
              <a:t>Fremtidige arrangører gjøres kjent med våre nye rutiner</a:t>
            </a:r>
          </a:p>
          <a:p>
            <a:r>
              <a:rPr lang="nb-NO" sz="2000" dirty="0">
                <a:solidFill>
                  <a:srgbClr val="000000"/>
                </a:solidFill>
              </a:rPr>
              <a:t>Arrangører fremskaffer en fullstendig oversikt overnattingskapasiteten</a:t>
            </a:r>
          </a:p>
          <a:p>
            <a:r>
              <a:rPr lang="nb-NO" sz="2000" dirty="0">
                <a:solidFill>
                  <a:srgbClr val="000000"/>
                </a:solidFill>
              </a:rPr>
              <a:t>Arrangørene booker hoteller/overnattingssteder straks de får tildelt arrangementet</a:t>
            </a:r>
          </a:p>
          <a:p>
            <a:r>
              <a:rPr lang="nb-NO" sz="2000" dirty="0">
                <a:solidFill>
                  <a:srgbClr val="000000"/>
                </a:solidFill>
              </a:rPr>
              <a:t>Innen 30. september skal hver krets melde inn sine overnattingstall fordelt på </a:t>
            </a:r>
            <a:r>
              <a:rPr lang="nb-NO" sz="2000" b="1" dirty="0">
                <a:solidFill>
                  <a:srgbClr val="000000"/>
                </a:solidFill>
              </a:rPr>
              <a:t>løpere</a:t>
            </a:r>
            <a:r>
              <a:rPr lang="nb-NO" sz="2000" dirty="0">
                <a:solidFill>
                  <a:srgbClr val="000000"/>
                </a:solidFill>
              </a:rPr>
              <a:t> og </a:t>
            </a:r>
            <a:r>
              <a:rPr lang="nb-NO" sz="2000" b="1" dirty="0">
                <a:solidFill>
                  <a:srgbClr val="000000"/>
                </a:solidFill>
              </a:rPr>
              <a:t>ledere</a:t>
            </a:r>
            <a:r>
              <a:rPr lang="nb-NO" sz="2000" dirty="0">
                <a:solidFill>
                  <a:srgbClr val="000000"/>
                </a:solidFill>
              </a:rPr>
              <a:t> til NSFs bookinggruppe v/Jan Olav Andersen</a:t>
            </a:r>
          </a:p>
          <a:p>
            <a:r>
              <a:rPr lang="nb-NO" sz="2000" dirty="0">
                <a:solidFill>
                  <a:srgbClr val="000000"/>
                </a:solidFill>
              </a:rPr>
              <a:t>Innen 5. oktober skal overnatting fordeles mellom kretser og meddeles arrangør/det enkelte overnattingsted/kretser</a:t>
            </a:r>
          </a:p>
          <a:p>
            <a:r>
              <a:rPr lang="nb-NO" sz="2000" dirty="0">
                <a:solidFill>
                  <a:srgbClr val="000000"/>
                </a:solidFill>
              </a:rPr>
              <a:t>Innen 10. oktober skal krets bekrefte ovenfor overnattingssted «med kopi» bookinggruppen</a:t>
            </a:r>
          </a:p>
          <a:p>
            <a:r>
              <a:rPr lang="nb-NO" sz="2000" dirty="0">
                <a:solidFill>
                  <a:srgbClr val="000000"/>
                </a:solidFill>
              </a:rPr>
              <a:t>11. oktober slippes ubekreftede og ledige plasser på det åpne marked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13041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Bookings-regler forts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600200"/>
            <a:ext cx="8568952" cy="4925144"/>
          </a:xfrm>
        </p:spPr>
        <p:txBody>
          <a:bodyPr/>
          <a:lstStyle/>
          <a:p>
            <a:r>
              <a:rPr lang="nb-NO" dirty="0">
                <a:solidFill>
                  <a:srgbClr val="000000"/>
                </a:solidFill>
              </a:rPr>
              <a:t>Heretter er kretsene selv økonomisk ansvarlig for de bookingene de har avtalt.</a:t>
            </a:r>
          </a:p>
          <a:p>
            <a:r>
              <a:rPr lang="nb-NO" dirty="0">
                <a:solidFill>
                  <a:srgbClr val="000000"/>
                </a:solidFill>
              </a:rPr>
              <a:t>Hvert skigymnas eller team inngår i overnattingskvotene til sin ”</a:t>
            </a:r>
            <a:r>
              <a:rPr lang="nb-NO" dirty="0" err="1">
                <a:solidFill>
                  <a:srgbClr val="000000"/>
                </a:solidFill>
              </a:rPr>
              <a:t>hjemmekrets</a:t>
            </a:r>
            <a:r>
              <a:rPr lang="nb-NO" dirty="0">
                <a:solidFill>
                  <a:srgbClr val="000000"/>
                </a:solidFill>
              </a:rPr>
              <a:t>”</a:t>
            </a:r>
          </a:p>
          <a:p>
            <a:r>
              <a:rPr lang="nb-NO" dirty="0">
                <a:solidFill>
                  <a:srgbClr val="000000"/>
                </a:solidFill>
              </a:rPr>
              <a:t>Det sportslige opplegget på arrangørstedet berøres ikke av dette ordningen</a:t>
            </a:r>
          </a:p>
          <a:p>
            <a:r>
              <a:rPr lang="nb-NO" dirty="0">
                <a:solidFill>
                  <a:srgbClr val="000000"/>
                </a:solidFill>
              </a:rPr>
              <a:t>Skjønn kan benyttes for å minimalisere reisetiden for utøverne. Les: De som kjører med bil kan ha lenger avstand til stadion, enn de som må kjøpe busstransport</a:t>
            </a:r>
          </a:p>
          <a:p>
            <a:r>
              <a:rPr lang="nb-NO" dirty="0">
                <a:solidFill>
                  <a:srgbClr val="000000"/>
                </a:solidFill>
              </a:rPr>
              <a:t>Tabellen nedenfor gjelder Junior-arrangement 2018-2019, og er utregnet snitt på junior NM 2016,2017 og 2018 og brukes for å finne et </a:t>
            </a:r>
            <a:r>
              <a:rPr lang="nb-NO" dirty="0" err="1">
                <a:solidFill>
                  <a:srgbClr val="000000"/>
                </a:solidFill>
              </a:rPr>
              <a:t>ca</a:t>
            </a:r>
            <a:r>
              <a:rPr lang="nb-NO" dirty="0">
                <a:solidFill>
                  <a:srgbClr val="000000"/>
                </a:solidFill>
              </a:rPr>
              <a:t> totalantall:</a:t>
            </a:r>
          </a:p>
        </p:txBody>
      </p:sp>
    </p:spTree>
    <p:extLst>
      <p:ext uri="{BB962C8B-B14F-4D97-AF65-F5344CB8AC3E}">
        <p14:creationId xmlns:p14="http://schemas.microsoft.com/office/powerpoint/2010/main" val="119508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828800" y="168498"/>
            <a:ext cx="6858000" cy="884238"/>
          </a:xfrm>
        </p:spPr>
        <p:txBody>
          <a:bodyPr/>
          <a:lstStyle/>
          <a:p>
            <a:r>
              <a:rPr lang="nb-NO" dirty="0"/>
              <a:t>Kretsvise tall, junior-renn 2017-2018 og forslag 2019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247" y="1056782"/>
            <a:ext cx="2160240" cy="5703035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009A418D-3BC2-C64D-8B6D-3094491CC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236" y="1903170"/>
            <a:ext cx="3279147" cy="4666797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6F4AA61C-07D9-D44C-ABCA-7662C57C1FB6}"/>
              </a:ext>
            </a:extLst>
          </p:cNvPr>
          <p:cNvSpPr txBox="1"/>
          <p:nvPr/>
        </p:nvSpPr>
        <p:spPr>
          <a:xfrm>
            <a:off x="4355976" y="702842"/>
            <a:ext cx="4330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>
                <a:solidFill>
                  <a:srgbClr val="000000"/>
                </a:solidFill>
              </a:rPr>
              <a:t>Jeg tenker at vi bruker denne tabellen på beregningene foran neste sesong. Den er hentet fra lørdagens fristilkonkurranse på Steinkjer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1AD31CD6-304E-B64B-AE08-5F46E7D298C1}"/>
              </a:ext>
            </a:extLst>
          </p:cNvPr>
          <p:cNvSpPr txBox="1"/>
          <p:nvPr/>
        </p:nvSpPr>
        <p:spPr>
          <a:xfrm>
            <a:off x="251520" y="1628800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>
                <a:solidFill>
                  <a:srgbClr val="000000"/>
                </a:solidFill>
              </a:rPr>
              <a:t>Denne brukte vi i fjor:</a:t>
            </a:r>
          </a:p>
        </p:txBody>
      </p:sp>
    </p:spTree>
    <p:extLst>
      <p:ext uri="{BB962C8B-B14F-4D97-AF65-F5344CB8AC3E}">
        <p14:creationId xmlns:p14="http://schemas.microsoft.com/office/powerpoint/2010/main" val="2052915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BB9EB0-28DA-4BD8-81B8-2B45C226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533400"/>
            <a:ext cx="6858000" cy="884238"/>
          </a:xfrm>
        </p:spPr>
        <p:txBody>
          <a:bodyPr/>
          <a:lstStyle/>
          <a:p>
            <a:r>
              <a:rPr lang="nb-NO" dirty="0"/>
              <a:t>Kretsvise tall</a:t>
            </a:r>
            <a:r>
              <a:rPr lang="nb-NO"/>
              <a:t>, HL 2018 og </a:t>
            </a:r>
            <a:r>
              <a:rPr lang="nb-NO" dirty="0"/>
              <a:t>forslag 2019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DA27C9E-7084-421A-BBCC-0C4743870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Tilsvarende </a:t>
            </a:r>
            <a:r>
              <a:rPr lang="nb-NO" dirty="0" err="1"/>
              <a:t>jr</a:t>
            </a:r>
            <a:r>
              <a:rPr lang="nb-NO" dirty="0"/>
              <a:t> for HL:</a:t>
            </a:r>
          </a:p>
          <a:p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1708752-5357-40C5-8EA5-CCC4EA2F8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1627177"/>
            <a:ext cx="2467319" cy="490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976763"/>
      </p:ext>
    </p:extLst>
  </p:cSld>
  <p:clrMapOvr>
    <a:masterClrMapping/>
  </p:clrMapOvr>
</p:sld>
</file>

<file path=ppt/theme/theme1.xml><?xml version="1.0" encoding="utf-8"?>
<a:theme xmlns:a="http://schemas.openxmlformats.org/drawingml/2006/main" name="nsf_powerpoint">
  <a:themeElements>
    <a:clrScheme name="Custom 3">
      <a:dk1>
        <a:srgbClr val="ACADAE"/>
      </a:dk1>
      <a:lt1>
        <a:sysClr val="window" lastClr="FFFFFF"/>
      </a:lt1>
      <a:dk2>
        <a:srgbClr val="00B6E3"/>
      </a:dk2>
      <a:lt2>
        <a:srgbClr val="FFFFFF"/>
      </a:lt2>
      <a:accent1>
        <a:srgbClr val="00B6E3"/>
      </a:accent1>
      <a:accent2>
        <a:srgbClr val="ACADAE"/>
      </a:accent2>
      <a:accent3>
        <a:srgbClr val="DE5C51"/>
      </a:accent3>
      <a:accent4>
        <a:srgbClr val="404965"/>
      </a:accent4>
      <a:accent5>
        <a:srgbClr val="AE946F"/>
      </a:accent5>
      <a:accent6>
        <a:srgbClr val="B4B6B9"/>
      </a:accent6>
      <a:hlink>
        <a:srgbClr val="00B6E3"/>
      </a:hlink>
      <a:folHlink>
        <a:srgbClr val="85878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5ECC28716FD0479FFE78B275E926D7" ma:contentTypeVersion="15" ma:contentTypeDescription="Opprett et nytt dokument." ma:contentTypeScope="" ma:versionID="3816373b16364a0c123a88580b9efb5e">
  <xsd:schema xmlns:xsd="http://www.w3.org/2001/XMLSchema" xmlns:xs="http://www.w3.org/2001/XMLSchema" xmlns:p="http://schemas.microsoft.com/office/2006/metadata/properties" xmlns:ns2="ea08695c-71a6-424d-b494-0382f1cd8949" xmlns:ns4="712f3002-266e-4d4e-9ea1-b15283d2fba1" xmlns:ns5="e26f5b38-49e7-4ba5-b8fc-91d46bfb9bb6" targetNamespace="http://schemas.microsoft.com/office/2006/metadata/properties" ma:root="true" ma:fieldsID="2ce2991b730fba1cf5947e167c032e85" ns2:_="" ns4:_="" ns5:_="">
    <xsd:import namespace="ea08695c-71a6-424d-b494-0382f1cd8949"/>
    <xsd:import namespace="712f3002-266e-4d4e-9ea1-b15283d2fba1"/>
    <xsd:import namespace="e26f5b38-49e7-4ba5-b8fc-91d46bfb9bb6"/>
    <xsd:element name="properties">
      <xsd:complexType>
        <xsd:sequence>
          <xsd:element name="documentManagement">
            <xsd:complexType>
              <xsd:all>
                <xsd:element ref="ns2:gb40dc7f2b9d47e88655990f6f9f4134" minOccurs="0"/>
                <xsd:element ref="ns2:TaxCatchAll" minOccurs="0"/>
                <xsd:element ref="ns2:d22229a14cba4c45b75955f9fd950afc" minOccurs="0"/>
                <xsd:element ref="ns2:p44d28c9d0b145379ee8c43e22284413" minOccurs="0"/>
                <xsd:element ref="ns4:SharedWithUsers" minOccurs="0"/>
                <xsd:element ref="ns4:SharedWithDetails" minOccurs="0"/>
                <xsd:element ref="ns2:d03e5549500345819f98d8dbc49daa6e" minOccurs="0"/>
                <xsd:element ref="ns5:MediaServiceMetadata" minOccurs="0"/>
                <xsd:element ref="ns5:MediaServiceFastMetadata" minOccurs="0"/>
                <xsd:element ref="ns5:MediaServiceAutoTags" minOccurs="0"/>
                <xsd:element ref="ns5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08695c-71a6-424d-b494-0382f1cd8949" elementFormDefault="qualified">
    <xsd:import namespace="http://schemas.microsoft.com/office/2006/documentManagement/types"/>
    <xsd:import namespace="http://schemas.microsoft.com/office/infopath/2007/PartnerControls"/>
    <xsd:element name="gb40dc7f2b9d47e88655990f6f9f4134" ma:index="9" nillable="true" ma:taxonomy="true" ma:internalName="gb40dc7f2b9d47e88655990f6f9f4134" ma:taxonomyFieldName="NSF_kategori" ma:displayName="NSF_kategori" ma:default="" ma:fieldId="{0b40dc7f-2b9d-47e8-8655-990f6f9f4134}" ma:taxonomyMulti="true" ma:sspId="e15a6db1-ea0c-4764-8265-6093ad78fa3b" ma:termSetId="7db4c022-b818-4a34-995b-7967bb781f5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30d7da7a-4337-4844-a259-4cde6cf259eb}" ma:internalName="TaxCatchAll" ma:showField="CatchAllData" ma:web="712f3002-266e-4d4e-9ea1-b15283d2fb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22229a14cba4c45b75955f9fd950afc" ma:index="12" nillable="true" ma:taxonomy="true" ma:internalName="d22229a14cba4c45b75955f9fd950afc" ma:taxonomyFieldName="Krets" ma:displayName="Krets" ma:default="" ma:fieldId="{d22229a1-4cba-4c45-b759-55f9fd950afc}" ma:sspId="e15a6db1-ea0c-4764-8265-6093ad78fa3b" ma:termSetId="95c76912-6bc2-4bc8-98a3-93f53b943dd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44d28c9d0b145379ee8c43e22284413" ma:index="14" nillable="true" ma:taxonomy="true" ma:internalName="p44d28c9d0b145379ee8c43e22284413" ma:taxonomyFieldName="Dokumenttype" ma:displayName="Dokumenttype" ma:fieldId="{944d28c9-d0b1-4537-9ee8-c43e22284413}" ma:sspId="e15a6db1-ea0c-4764-8265-6093ad78fa3b" ma:termSetId="1046c103-6001-4432-88af-8ce40aab6d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3e5549500345819f98d8dbc49daa6e" ma:index="18" nillable="true" ma:taxonomy="true" ma:internalName="d03e5549500345819f98d8dbc49daa6e" ma:taxonomyFieldName="arGren" ma:displayName="Gren" ma:default="" ma:fieldId="{d03e5549-5003-4581-9f98-d8dbc49daa6e}" ma:taxonomyMulti="true" ma:sspId="e15a6db1-ea0c-4764-8265-6093ad78fa3b" ma:termSetId="df29e7b6-830d-4142-a885-97c0b83f6b8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2f3002-266e-4d4e-9ea1-b15283d2fba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6f5b38-49e7-4ba5-b8fc-91d46bfb9b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1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2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44d28c9d0b145379ee8c43e22284413 xmlns="ea08695c-71a6-424d-b494-0382f1cd8949">
      <Terms xmlns="http://schemas.microsoft.com/office/infopath/2007/PartnerControls"/>
    </p44d28c9d0b145379ee8c43e22284413>
    <d22229a14cba4c45b75955f9fd950afc xmlns="ea08695c-71a6-424d-b494-0382f1cd89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Hedmark Skikrets</TermName>
          <TermId xmlns="http://schemas.microsoft.com/office/infopath/2007/PartnerControls">96958456-eeb8-42f9-a6a6-c84c774cbffb</TermId>
        </TermInfo>
      </Terms>
    </d22229a14cba4c45b75955f9fd950afc>
    <TaxCatchAll xmlns="ea08695c-71a6-424d-b494-0382f1cd8949">
      <Value>4</Value>
      <Value>18</Value>
    </TaxCatchAll>
    <gb40dc7f2b9d47e88655990f6f9f4134 xmlns="ea08695c-71a6-424d-b494-0382f1cd8949">
      <Terms xmlns="http://schemas.microsoft.com/office/infopath/2007/PartnerControls"/>
    </gb40dc7f2b9d47e88655990f6f9f4134>
    <d03e5549500345819f98d8dbc49daa6e xmlns="ea08695c-71a6-424d-b494-0382f1cd89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Langrenn</TermName>
          <TermId xmlns="http://schemas.microsoft.com/office/infopath/2007/PartnerControls">7c6c92da-8793-4550-bbb9-8642f79ac364</TermId>
        </TermInfo>
      </Terms>
    </d03e5549500345819f98d8dbc49daa6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F01627-FF38-48C7-98B1-9B9068DBD9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08695c-71a6-424d-b494-0382f1cd8949"/>
    <ds:schemaRef ds:uri="712f3002-266e-4d4e-9ea1-b15283d2fba1"/>
    <ds:schemaRef ds:uri="e26f5b38-49e7-4ba5-b8fc-91d46bfb9b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EA3E5C-A9FE-449F-8C71-F8402E48EB5F}">
  <ds:schemaRefs>
    <ds:schemaRef ds:uri="e26f5b38-49e7-4ba5-b8fc-91d46bfb9bb6"/>
    <ds:schemaRef ds:uri="http://purl.org/dc/elements/1.1/"/>
    <ds:schemaRef ds:uri="http://purl.org/dc/terms/"/>
    <ds:schemaRef ds:uri="ea08695c-71a6-424d-b494-0382f1cd8949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12f3002-266e-4d4e-9ea1-b15283d2fba1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127876C-4735-465D-8891-BF65E3D528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nsf_powerpoint</Template>
  <TotalTime>6084</TotalTime>
  <Words>273</Words>
  <Application>Microsoft Office PowerPoint</Application>
  <PresentationFormat>On-screen Show (4:3)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PGothic</vt:lpstr>
      <vt:lpstr>Arial</vt:lpstr>
      <vt:lpstr>Calibri</vt:lpstr>
      <vt:lpstr>Georgia</vt:lpstr>
      <vt:lpstr>nsf_powerpoint</vt:lpstr>
      <vt:lpstr>Hotellbooking på nye arrangørsteder…..</vt:lpstr>
      <vt:lpstr>Booking-rutiner </vt:lpstr>
      <vt:lpstr>Bookings-regler</vt:lpstr>
      <vt:lpstr>Bookings-regler forts</vt:lpstr>
      <vt:lpstr>Kretsvise tall, junior-renn 2017-2018 og forslag 2019</vt:lpstr>
      <vt:lpstr>Kretsvise tall, HL 2018 og forslag 2019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PRESENTASJONER VÅRMØTET 2015</dc:title>
  <dc:creator>Asgeir M</dc:creator>
  <cp:lastModifiedBy>Ingvar Sperstad</cp:lastModifiedBy>
  <cp:revision>47</cp:revision>
  <cp:lastPrinted>2016-04-08T11:53:13Z</cp:lastPrinted>
  <dcterms:created xsi:type="dcterms:W3CDTF">2015-10-12T10:19:36Z</dcterms:created>
  <dcterms:modified xsi:type="dcterms:W3CDTF">2018-09-04T07:20:48Z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0x010100275ECC28716FD0479FFE78B275E926D7</vt:lpwstr>
  </property>
  <property fmtid="{D5CDD505-2E9C-101B-9397-08002B2CF9AE}" pid="3" name="Dokumenttype">
    <vt:lpwstr/>
  </property>
  <property fmtid="{D5CDD505-2E9C-101B-9397-08002B2CF9AE}" pid="4" name="NSF_kategori">
    <vt:lpwstr/>
  </property>
  <property fmtid="{D5CDD505-2E9C-101B-9397-08002B2CF9AE}" pid="5" name="Krets">
    <vt:lpwstr>18;#Hedmark Skikrets|96958456-eeb8-42f9-a6a6-c84c774cbffb</vt:lpwstr>
  </property>
  <property fmtid="{D5CDD505-2E9C-101B-9397-08002B2CF9AE}" pid="6" name="arGren">
    <vt:lpwstr>4;#Langrenn|7c6c92da-8793-4550-bbb9-8642f79ac364</vt:lpwstr>
  </property>
</Properties>
</file>