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8"/>
  </p:notesMasterIdLst>
  <p:sldIdLst>
    <p:sldId id="282" r:id="rId6"/>
    <p:sldId id="308" r:id="rId7"/>
    <p:sldId id="309" r:id="rId8"/>
    <p:sldId id="319" r:id="rId9"/>
    <p:sldId id="328" r:id="rId10"/>
    <p:sldId id="313" r:id="rId11"/>
    <p:sldId id="320" r:id="rId12"/>
    <p:sldId id="314" r:id="rId13"/>
    <p:sldId id="315" r:id="rId14"/>
    <p:sldId id="312" r:id="rId15"/>
    <p:sldId id="311" r:id="rId16"/>
    <p:sldId id="316" r:id="rId17"/>
    <p:sldId id="317" r:id="rId18"/>
    <p:sldId id="323" r:id="rId19"/>
    <p:sldId id="327" r:id="rId20"/>
    <p:sldId id="287" r:id="rId21"/>
    <p:sldId id="279" r:id="rId22"/>
    <p:sldId id="310" r:id="rId23"/>
    <p:sldId id="329" r:id="rId24"/>
    <p:sldId id="322" r:id="rId25"/>
    <p:sldId id="325" r:id="rId26"/>
    <p:sldId id="326" r:id="rId27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te Gustavsen" initials="BG" lastIdx="1" clrIdx="0">
    <p:extLst>
      <p:ext uri="{19B8F6BF-5375-455C-9EA6-DF929625EA0E}">
        <p15:presenceInfo xmlns:p15="http://schemas.microsoft.com/office/powerpoint/2012/main" userId="S::Birgitte.Gustavsen@skiforbundet.no::e8e42ff5-d17e-4774-b865-39d5cf4cfc36" providerId="AD"/>
      </p:ext>
    </p:extLst>
  </p:cmAuthor>
  <p:cmAuthor id="2" name="Hanne Kristine Kroken" initials="HKK" lastIdx="11" clrIdx="1">
    <p:extLst>
      <p:ext uri="{19B8F6BF-5375-455C-9EA6-DF929625EA0E}">
        <p15:presenceInfo xmlns:p15="http://schemas.microsoft.com/office/powerpoint/2012/main" userId="S::hanne.kroken@skiforbundet.no::5aae582b-9ece-4df3-84f6-7bd3c2f1db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0" autoAdjust="0"/>
    <p:restoredTop sz="86351"/>
  </p:normalViewPr>
  <p:slideViewPr>
    <p:cSldViewPr snapToGrid="0">
      <p:cViewPr varScale="1">
        <p:scale>
          <a:sx n="90" d="100"/>
          <a:sy n="90" d="100"/>
        </p:scale>
        <p:origin x="208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15231-A6B7-8E4E-8420-FAA788CBA828}" type="datetimeFigureOut">
              <a:rPr lang="nb-NO" smtClean="0"/>
              <a:t>20.11.2021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77ECD-D02A-2F4F-A5BF-D13457073E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774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D0638-E6AF-4AD5-903B-7919FD93E9F2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5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D0638-E6AF-4AD5-903B-7919FD93E9F2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3 bilder over hverandre.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7241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Be arrangører til å legge inn i </a:t>
            </a:r>
            <a:r>
              <a:rPr lang="nb-NO" dirty="0" err="1"/>
              <a:t>sportsadmin</a:t>
            </a: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/>
              <a:t>Mangler arrangører på </a:t>
            </a:r>
            <a:r>
              <a:rPr lang="nb-NO" dirty="0" err="1"/>
              <a:t>sonerenn</a:t>
            </a:r>
            <a:endParaRPr lang="nb-NO" dirty="0"/>
          </a:p>
          <a:p>
            <a:pPr marL="171450" indent="-171450">
              <a:buFontTx/>
              <a:buChar char="-"/>
            </a:pPr>
            <a:r>
              <a:rPr lang="nb-NO" sz="1200" b="0" dirty="0" err="1">
                <a:solidFill>
                  <a:schemeClr val="accent4">
                    <a:lumMod val="75000"/>
                  </a:schemeClr>
                </a:solidFill>
              </a:rPr>
              <a:t>https</a:t>
            </a:r>
            <a:r>
              <a:rPr lang="nb-NO" sz="1200" b="0" dirty="0">
                <a:solidFill>
                  <a:schemeClr val="accent4">
                    <a:lumMod val="75000"/>
                  </a:schemeClr>
                </a:solidFill>
              </a:rPr>
              <a:t>://</a:t>
            </a:r>
            <a:r>
              <a:rPr lang="nb-NO" sz="1200" b="0" dirty="0" err="1">
                <a:solidFill>
                  <a:schemeClr val="accent4">
                    <a:lumMod val="75000"/>
                  </a:schemeClr>
                </a:solidFill>
              </a:rPr>
              <a:t>www.skiforbundet.no</a:t>
            </a:r>
            <a:r>
              <a:rPr lang="nb-NO" sz="1200" b="0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nb-NO" sz="1200" b="0" dirty="0" err="1">
                <a:solidFill>
                  <a:schemeClr val="accent4">
                    <a:lumMod val="75000"/>
                  </a:schemeClr>
                </a:solidFill>
              </a:rPr>
              <a:t>troms</a:t>
            </a:r>
            <a:r>
              <a:rPr lang="nb-NO" sz="1200" b="0" dirty="0">
                <a:solidFill>
                  <a:schemeClr val="accent4">
                    <a:lumMod val="75000"/>
                  </a:schemeClr>
                </a:solidFill>
              </a:rPr>
              <a:t>/langrenn/skirenn/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D0638-E6AF-4AD5-903B-7919FD93E9F2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835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983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D0638-E6AF-4AD5-903B-7919FD93E9F2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41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D0638-E6AF-4AD5-903B-7919FD93E9F2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15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>
                <a:solidFill>
                  <a:schemeClr val="accent4"/>
                </a:solidFill>
                <a:sym typeface="Wingdings" pitchFamily="2" charset="2"/>
              </a:rPr>
              <a:t>Sesonginformasjon 21/22</a:t>
            </a:r>
          </a:p>
          <a:p>
            <a:pPr lvl="1"/>
            <a:r>
              <a:rPr lang="nb-NO" sz="1600" dirty="0">
                <a:solidFill>
                  <a:schemeClr val="accent4"/>
                </a:solidFill>
                <a:sym typeface="Wingdings" pitchFamily="2" charset="2"/>
              </a:rPr>
              <a:t>FIS-kode</a:t>
            </a:r>
          </a:p>
          <a:p>
            <a:pPr lvl="1"/>
            <a:r>
              <a:rPr lang="nb-NO" sz="1600" dirty="0">
                <a:solidFill>
                  <a:schemeClr val="accent4"/>
                </a:solidFill>
                <a:sym typeface="Wingdings" pitchFamily="2" charset="2"/>
              </a:rPr>
              <a:t>Fluor</a:t>
            </a:r>
          </a:p>
          <a:p>
            <a:pPr lvl="1"/>
            <a:r>
              <a:rPr lang="nb-NO" sz="1600" dirty="0">
                <a:solidFill>
                  <a:schemeClr val="accent4"/>
                </a:solidFill>
                <a:sym typeface="Wingdings" pitchFamily="2" charset="2"/>
              </a:rPr>
              <a:t>Hvor man finner dokumentene  På nettside</a:t>
            </a:r>
          </a:p>
          <a:p>
            <a:r>
              <a:rPr lang="nb-NO" sz="2000" dirty="0">
                <a:solidFill>
                  <a:schemeClr val="accent4"/>
                </a:solidFill>
                <a:sym typeface="Wingdings" pitchFamily="2" charset="2"/>
              </a:rPr>
              <a:t>Dersom tid: «Utvikling og utdanning»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D0638-E6AF-4AD5-903B-7919FD93E9F2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7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20.11.2021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82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20.11.2021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05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20.11.2021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315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 flipV="1">
            <a:off x="609600" y="6473825"/>
            <a:ext cx="10972800" cy="1905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/>
        </p:nvCxnSpPr>
        <p:spPr>
          <a:xfrm>
            <a:off x="2641600" y="2130425"/>
            <a:ext cx="9144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2641600" y="2493964"/>
            <a:ext cx="9144000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15"/>
          <p:cNvCxnSpPr/>
          <p:nvPr/>
        </p:nvCxnSpPr>
        <p:spPr>
          <a:xfrm>
            <a:off x="2641600" y="2871789"/>
            <a:ext cx="9144000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J:\Felles foto og logo NSF\Logo\NSF design ny\SKIKRETSER\nsf_kretslogo_troms_jpg-filer\nsf_kretslogo_01_tro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5" y="1989138"/>
            <a:ext cx="178223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Placeholder 1"/>
          <p:cNvSpPr>
            <a:spLocks noGrp="1"/>
          </p:cNvSpPr>
          <p:nvPr>
            <p:ph type="ctrTitle"/>
          </p:nvPr>
        </p:nvSpPr>
        <p:spPr>
          <a:xfrm>
            <a:off x="2641600" y="2130425"/>
            <a:ext cx="8636000" cy="9080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subTitle" idx="1"/>
          </p:nvPr>
        </p:nvSpPr>
        <p:spPr>
          <a:xfrm>
            <a:off x="2641601" y="3038476"/>
            <a:ext cx="8657167" cy="606425"/>
          </a:xfrm>
        </p:spPr>
        <p:txBody>
          <a:bodyPr/>
          <a:lstStyle>
            <a:lvl1pPr marL="0" indent="0">
              <a:buFont typeface="Arial" charset="0"/>
              <a:buNone/>
              <a:defRPr sz="1400" smtClean="0"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0057-B77A-43C8-8008-3FB43389740A}" type="datetime1">
              <a:rPr lang="en-US" altLang="nb-NO"/>
              <a:pPr>
                <a:defRPr/>
              </a:pPr>
              <a:t>11/20/21</a:t>
            </a:fld>
            <a:endParaRPr lang="nb-NO" alt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56DC-E580-4E6B-8842-0EB7648AEB9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69987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9A43-0BC3-4D6D-9D51-5E8549AF0562}" type="datetime1">
              <a:rPr lang="en-US" altLang="nb-NO"/>
              <a:pPr>
                <a:defRPr/>
              </a:pPr>
              <a:t>11/20/21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A220-9246-4D8A-87A1-FFDC78B9E30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94284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9" y="4406901"/>
            <a:ext cx="8887885" cy="1362075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</a:t>
            </a:r>
            <a:r>
              <a:rPr lang="nb-NO" err="1"/>
              <a:t>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399" y="2906713"/>
            <a:ext cx="8887884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3765-A009-4C3C-AD66-F5A70C41570F}" type="datetime1">
              <a:rPr lang="en-US" altLang="nb-NO"/>
              <a:pPr>
                <a:defRPr/>
              </a:pPr>
              <a:t>11/20/21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9E48-1FAA-4A65-BAC4-A2EBC3B9A6F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340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600201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1600201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  <a:p>
            <a:pPr lvl="1"/>
            <a:r>
              <a:rPr lang="nb-NO" err="1"/>
              <a:t>Second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 err="1"/>
              <a:t>Third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 err="1"/>
              <a:t>Fifth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B9B1-0A56-4C7A-9A39-ADFC48F55F55}" type="datetime1">
              <a:rPr lang="en-US" altLang="nb-NO"/>
              <a:pPr>
                <a:defRPr/>
              </a:pPr>
              <a:t>11/20/21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FA37-D70C-4E62-AE73-E9B32A0FC4F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31837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</a:t>
            </a:r>
            <a:r>
              <a:rPr lang="nb-NO" err="1"/>
              <a:t>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535113"/>
            <a:ext cx="42672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2174875"/>
            <a:ext cx="4267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  <a:p>
            <a:pPr lvl="1"/>
            <a:r>
              <a:rPr lang="nb-NO" err="1"/>
              <a:t>Second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 err="1"/>
              <a:t>Third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 err="1"/>
              <a:t>Fifth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200" y="1535113"/>
            <a:ext cx="42672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38400" y="2174875"/>
            <a:ext cx="4267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  <a:p>
            <a:pPr lvl="1"/>
            <a:r>
              <a:rPr lang="nb-NO" err="1"/>
              <a:t>Second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 err="1"/>
              <a:t>Third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 err="1"/>
              <a:t>Fifth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CEDD-3C88-4B44-8D55-58686E7AADCE}" type="datetime1">
              <a:rPr lang="en-US" altLang="nb-NO"/>
              <a:pPr>
                <a:defRPr/>
              </a:pPr>
              <a:t>11/20/21</a:t>
            </a:fld>
            <a:endParaRPr lang="nb-NO" alt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7F677-4211-4B84-B2FE-D02B21844B3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6974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</a:t>
            </a:r>
            <a:r>
              <a:rPr lang="nb-NO" err="1"/>
              <a:t>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6B64-F4AF-4624-92C5-644071275EF4}" type="datetime1">
              <a:rPr lang="en-US" altLang="nb-NO"/>
              <a:pPr>
                <a:defRPr/>
              </a:pPr>
              <a:t>11/20/21</a:t>
            </a:fld>
            <a:endParaRPr lang="nb-NO" alt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24193-16EF-4383-849B-7356BB34747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38072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A7BF-2BD6-4EC5-9322-0845CC1445FF}" type="datetime1">
              <a:rPr lang="en-US" altLang="nb-NO"/>
              <a:pPr>
                <a:defRPr/>
              </a:pPr>
              <a:t>11/20/21</a:t>
            </a:fld>
            <a:endParaRPr lang="nb-NO" alt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7942-E548-4A4A-AE51-65801845451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74694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1752600"/>
            <a:ext cx="3454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9200" y="1752601"/>
            <a:ext cx="5283200" cy="4373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  <a:p>
            <a:pPr lvl="1"/>
            <a:r>
              <a:rPr lang="nb-NO" err="1"/>
              <a:t>Second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 err="1"/>
              <a:t>Third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 err="1"/>
              <a:t>Fifth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3" y="3124201"/>
            <a:ext cx="3454400" cy="3001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25EB-8915-479F-9F23-4B475947F955}" type="datetime1">
              <a:rPr lang="en-US" altLang="nb-NO"/>
              <a:pPr>
                <a:defRPr/>
              </a:pPr>
              <a:t>11/20/21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1DA6-C61B-4953-9995-BD8A2B5A2E6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4294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20.11.2021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696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919268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76400"/>
            <a:ext cx="9192683" cy="3051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919268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5C690-7AF7-49E4-AF18-7C8C0602FECD}" type="datetime1">
              <a:rPr lang="en-US" altLang="nb-NO"/>
              <a:pPr>
                <a:defRPr/>
              </a:pPr>
              <a:t>11/20/21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BD21-6400-436E-B48D-407DD911724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86274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3CB52-E3A6-4E4F-96EE-B05FDC185E7E}" type="datetime1">
              <a:rPr lang="en-US" altLang="nb-NO"/>
              <a:pPr>
                <a:defRPr/>
              </a:pPr>
              <a:t>11/20/21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120F-E212-49B1-8D2E-8F363181001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26428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752601"/>
            <a:ext cx="2743200" cy="4373563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1752601"/>
            <a:ext cx="6197600" cy="4373563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D5559-C78E-4171-A13D-9F22BCDDCD4D}" type="datetime1">
              <a:rPr lang="en-US" altLang="nb-NO"/>
              <a:pPr>
                <a:defRPr/>
              </a:pPr>
              <a:t>11/20/21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1D2D-86D7-4155-802E-B1F77F84D8D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7415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20.11.2021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602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20.11.2021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41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20.11.2021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53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20.11.2021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89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20.11.2021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80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20.11.2021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48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20.11.2021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09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A39C2-55D9-4114-9178-DD62C525E1E9}" type="datetimeFigureOut">
              <a:rPr lang="nb-NO" smtClean="0"/>
              <a:t>20.11.2021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799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38400" y="533400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</a:t>
            </a:r>
            <a:br>
              <a:rPr lang="nb-NO" altLang="nb-NO"/>
            </a:br>
            <a:r>
              <a:rPr lang="en-US" altLang="nb-NO"/>
              <a:t>edit Master title style</a:t>
            </a:r>
            <a:endParaRPr lang="nb-NO" altLang="nb-N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1600201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  <a:endParaRPr lang="nb-NO" alt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4166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B6E3"/>
                </a:solidFill>
                <a:latin typeface="Georgia" pitchFamily="-107" charset="0"/>
                <a:ea typeface="ＭＳ Ｐゴシック" pitchFamily="-107" charset="-128"/>
                <a:cs typeface="Arial" charset="0"/>
              </a:defRPr>
            </a:lvl1pPr>
          </a:lstStyle>
          <a:p>
            <a:pPr>
              <a:defRPr/>
            </a:pPr>
            <a:fld id="{73333A7A-DF5D-4AFF-9B46-2557E6A74268}" type="datetime1">
              <a:rPr lang="en-US" altLang="nb-NO"/>
              <a:pPr>
                <a:defRPr/>
              </a:pPr>
              <a:t>11/20/21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416676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tx2"/>
                </a:solidFill>
                <a:latin typeface="Georgia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0800" y="6416676"/>
            <a:ext cx="111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B6E3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A3F8981-DAA5-4110-A299-80552CC8199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cxnSp>
        <p:nvCxnSpPr>
          <p:cNvPr id="9" name="Straight Connector 8"/>
          <p:cNvCxnSpPr/>
          <p:nvPr/>
        </p:nvCxnSpPr>
        <p:spPr>
          <a:xfrm>
            <a:off x="2438400" y="608014"/>
            <a:ext cx="9144000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8400" y="971550"/>
            <a:ext cx="9144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38400" y="1349375"/>
            <a:ext cx="9144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9600" y="6473825"/>
            <a:ext cx="10972800" cy="1905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5" name="Picture 2" descr="J:\Felles foto og logo NSF\Logo\NSF design ny\SKIKRETSER\nsf_kretslogo_troms_jpg-filer\nsf_kretslogo_01_troms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439738"/>
            <a:ext cx="1458384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57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107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folHlink"/>
          </a:solidFill>
          <a:latin typeface="+mn-lt"/>
          <a:ea typeface="ＭＳ Ｐゴシック" pitchFamily="-65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forbundet.no/langrenn/skirenn/terminlisten-og-hovedpunkter/" TargetMode="External"/><Relationship Id="rId2" Type="http://schemas.openxmlformats.org/officeDocument/2006/relationships/hyperlink" Target="https://www.skiforbundet.no/langrenn/langrennskomiteen/motedokumenter/hostmote-2021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skiforbundet.no/globalassets/04-gren---medier/langrenn/dokumenter/02-var--og-hostmoter/2021-host/vedlegg/informasjon-utdanning-utvikling-para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troms@skiforbundet.no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forbundet.no/troms/langrenn/skiren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5400" dirty="0">
                <a:latin typeface="Arial" panose="020B0604020202020204" pitchFamily="34" charset="0"/>
                <a:cs typeface="Arial" panose="020B0604020202020204" pitchFamily="34" charset="0"/>
              </a:rPr>
              <a:t>Høstmøte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Troms Skikrets Langrenn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920358"/>
            <a:ext cx="9144000" cy="1337441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Lørdag 20.november 2021</a:t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Bardufosstun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9" y="402974"/>
            <a:ext cx="3792041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9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437F08-EFFF-405B-A353-E5585CB8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Terminliste 2021/2022</a:t>
            </a: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BBF1334D-A33C-4FAA-8ECB-08EB40345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dertittel 2">
            <a:extLst>
              <a:ext uri="{FF2B5EF4-FFF2-40B4-BE49-F238E27FC236}">
                <a16:creationId xmlns:a16="http://schemas.microsoft.com/office/drawing/2014/main" id="{5B041407-08A0-7944-BE58-126063564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988" y="1417638"/>
            <a:ext cx="9144000" cy="501045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nb-NO" sz="2600" b="1" dirty="0">
                <a:solidFill>
                  <a:schemeClr val="accent4"/>
                </a:solidFill>
              </a:rPr>
              <a:t>Hovedpunkter Norges Skiforbund</a:t>
            </a:r>
          </a:p>
          <a:p>
            <a:pPr algn="l"/>
            <a:r>
              <a:rPr lang="nb-NO" b="1" dirty="0">
                <a:solidFill>
                  <a:schemeClr val="accent4"/>
                </a:solidFill>
              </a:rPr>
              <a:t>15-16 år</a:t>
            </a: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accent4"/>
                </a:solidFill>
              </a:rPr>
              <a:t> </a:t>
            </a:r>
            <a:r>
              <a:rPr lang="nb-NO" sz="2400" dirty="0">
                <a:solidFill>
                  <a:schemeClr val="accent4"/>
                </a:solidFill>
              </a:rPr>
              <a:t>Hovedlandsrennet					</a:t>
            </a:r>
            <a:r>
              <a:rPr lang="nb-NO" sz="2400" b="1" dirty="0">
                <a:solidFill>
                  <a:schemeClr val="accent4"/>
                </a:solidFill>
              </a:rPr>
              <a:t>HOLMENKOLLEN		25.-27. feb.</a:t>
            </a:r>
            <a:endParaRPr lang="nb-NO" sz="2400" dirty="0">
              <a:solidFill>
                <a:schemeClr val="accent4"/>
              </a:solidFill>
            </a:endParaRP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accent4"/>
                </a:solidFill>
              </a:rPr>
              <a:t> Ungdomsstafetten		 			</a:t>
            </a:r>
            <a:r>
              <a:rPr lang="nb-NO" sz="2400" b="1" dirty="0">
                <a:solidFill>
                  <a:schemeClr val="accent4"/>
                </a:solidFill>
              </a:rPr>
              <a:t>HOLMENKOLLEN 	6. mars</a:t>
            </a:r>
            <a:endParaRPr lang="nb-NO" sz="2400" dirty="0">
              <a:solidFill>
                <a:schemeClr val="accent4"/>
              </a:solidFill>
            </a:endParaRPr>
          </a:p>
          <a:p>
            <a:pPr algn="l"/>
            <a:r>
              <a:rPr lang="nb-NO" b="1" dirty="0">
                <a:solidFill>
                  <a:schemeClr val="accent4"/>
                </a:solidFill>
              </a:rPr>
              <a:t>Juniorer</a:t>
            </a:r>
            <a:r>
              <a:rPr lang="nb-NO" sz="2400" dirty="0">
                <a:solidFill>
                  <a:schemeClr val="accent4"/>
                </a:solidFill>
              </a:rPr>
              <a:t>		</a:t>
            </a: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nb-NO" sz="2400" dirty="0" err="1">
                <a:solidFill>
                  <a:schemeClr val="accent4"/>
                </a:solidFill>
              </a:rPr>
              <a:t>Equinor</a:t>
            </a:r>
            <a:r>
              <a:rPr lang="nb-NO" sz="2400" dirty="0">
                <a:solidFill>
                  <a:schemeClr val="accent4"/>
                </a:solidFill>
              </a:rPr>
              <a:t> Norges Cup (1-2-3)			</a:t>
            </a:r>
            <a:r>
              <a:rPr lang="nb-NO" sz="2400" b="1" dirty="0">
                <a:solidFill>
                  <a:schemeClr val="accent4"/>
                </a:solidFill>
              </a:rPr>
              <a:t>VOSS	 			14.-16. jan</a:t>
            </a: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nb-NO" sz="2400" dirty="0" err="1">
                <a:solidFill>
                  <a:schemeClr val="accent4"/>
                </a:solidFill>
              </a:rPr>
              <a:t>Equinor</a:t>
            </a:r>
            <a:r>
              <a:rPr lang="nb-NO" sz="2400" dirty="0">
                <a:solidFill>
                  <a:schemeClr val="accent4"/>
                </a:solidFill>
              </a:rPr>
              <a:t> Norges Cup, NM (4-5)		</a:t>
            </a:r>
            <a:r>
              <a:rPr lang="nb-NO" sz="2400" b="1" dirty="0">
                <a:solidFill>
                  <a:schemeClr val="accent4"/>
                </a:solidFill>
              </a:rPr>
              <a:t>NES	 				11.-13. feb.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400" dirty="0" err="1">
                <a:solidFill>
                  <a:schemeClr val="accent4"/>
                </a:solidFill>
              </a:rPr>
              <a:t>Equinor</a:t>
            </a:r>
            <a:r>
              <a:rPr lang="nb-NO" sz="2400" dirty="0">
                <a:solidFill>
                  <a:schemeClr val="accent4"/>
                </a:solidFill>
              </a:rPr>
              <a:t> Norges Cup 17-18 (6-7-8)		</a:t>
            </a:r>
            <a:r>
              <a:rPr lang="nb-NO" sz="2400" b="1" dirty="0">
                <a:solidFill>
                  <a:schemeClr val="accent4"/>
                </a:solidFill>
              </a:rPr>
              <a:t>MERÅKER 			11.-13. mars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400" dirty="0" err="1">
                <a:solidFill>
                  <a:schemeClr val="accent4"/>
                </a:solidFill>
              </a:rPr>
              <a:t>Equinor</a:t>
            </a:r>
            <a:r>
              <a:rPr lang="nb-NO" sz="2400" dirty="0">
                <a:solidFill>
                  <a:schemeClr val="accent4"/>
                </a:solidFill>
              </a:rPr>
              <a:t> Norges Cup 19/20 (6-7-8)		</a:t>
            </a:r>
            <a:r>
              <a:rPr lang="nb-NO" sz="2400" b="1" dirty="0">
                <a:solidFill>
                  <a:schemeClr val="accent4"/>
                </a:solidFill>
              </a:rPr>
              <a:t>STEINKJER			11.-13. mars</a:t>
            </a: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nb-NO" sz="2400" dirty="0" err="1">
                <a:solidFill>
                  <a:schemeClr val="accent4"/>
                </a:solidFill>
              </a:rPr>
              <a:t>Equinor</a:t>
            </a:r>
            <a:r>
              <a:rPr lang="nb-NO" sz="2400" dirty="0">
                <a:solidFill>
                  <a:schemeClr val="accent4"/>
                </a:solidFill>
              </a:rPr>
              <a:t> NC+NC Finale (9-10) 			</a:t>
            </a:r>
            <a:r>
              <a:rPr lang="nb-NO" sz="2400" b="1" dirty="0">
                <a:solidFill>
                  <a:schemeClr val="accent4"/>
                </a:solidFill>
              </a:rPr>
              <a:t>LYGNA 				6. - 9. april</a:t>
            </a:r>
            <a:endParaRPr lang="nb-NO" sz="2400" dirty="0">
              <a:solidFill>
                <a:schemeClr val="accent4"/>
              </a:solidFill>
            </a:endParaRPr>
          </a:p>
          <a:p>
            <a:pPr marL="0" lvl="1" algn="l">
              <a:spcBef>
                <a:spcPts val="1000"/>
              </a:spcBef>
            </a:pPr>
            <a:r>
              <a:rPr lang="nb-NO" sz="2400" b="1" dirty="0">
                <a:solidFill>
                  <a:schemeClr val="accent4"/>
                </a:solidFill>
              </a:rPr>
              <a:t>Seniorer</a:t>
            </a: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nb-NO" sz="2400" dirty="0" err="1">
                <a:solidFill>
                  <a:schemeClr val="accent4"/>
                </a:solidFill>
              </a:rPr>
              <a:t>Equinor</a:t>
            </a:r>
            <a:r>
              <a:rPr lang="nb-NO" sz="2400" dirty="0">
                <a:solidFill>
                  <a:schemeClr val="accent4"/>
                </a:solidFill>
              </a:rPr>
              <a:t> Norges Cup (1-2-3) 			</a:t>
            </a:r>
            <a:r>
              <a:rPr lang="nb-NO" sz="2400" b="1" dirty="0">
                <a:solidFill>
                  <a:schemeClr val="accent4"/>
                </a:solidFill>
              </a:rPr>
              <a:t>GÅLÅ			 	26.-28. nov.</a:t>
            </a: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nb-NO" sz="2400" dirty="0" err="1">
                <a:solidFill>
                  <a:schemeClr val="accent4"/>
                </a:solidFill>
              </a:rPr>
              <a:t>Equinor</a:t>
            </a:r>
            <a:r>
              <a:rPr lang="nb-NO" sz="2400" dirty="0">
                <a:solidFill>
                  <a:schemeClr val="accent4"/>
                </a:solidFill>
              </a:rPr>
              <a:t> Norges Cup (4-5-6)			</a:t>
            </a:r>
            <a:r>
              <a:rPr lang="nb-NO" sz="2400" b="1" dirty="0">
                <a:solidFill>
                  <a:schemeClr val="accent4"/>
                </a:solidFill>
              </a:rPr>
              <a:t>BEITOSTØLEN</a:t>
            </a:r>
            <a:r>
              <a:rPr lang="nb-NO" sz="2400" dirty="0">
                <a:solidFill>
                  <a:schemeClr val="accent4"/>
                </a:solidFill>
              </a:rPr>
              <a:t>		</a:t>
            </a:r>
            <a:r>
              <a:rPr lang="nb-NO" sz="2400" b="1" dirty="0">
                <a:solidFill>
                  <a:schemeClr val="accent4"/>
                </a:solidFill>
              </a:rPr>
              <a:t>10.-12. des.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400" dirty="0" err="1">
                <a:solidFill>
                  <a:schemeClr val="accent4"/>
                </a:solidFill>
              </a:rPr>
              <a:t>Equinor</a:t>
            </a:r>
            <a:r>
              <a:rPr lang="nb-NO" sz="2400" dirty="0">
                <a:solidFill>
                  <a:schemeClr val="accent4"/>
                </a:solidFill>
              </a:rPr>
              <a:t> Norges Cup (7,8,9)			</a:t>
            </a:r>
            <a:r>
              <a:rPr lang="nb-NO" sz="2400" b="1" dirty="0">
                <a:solidFill>
                  <a:schemeClr val="accent4"/>
                </a:solidFill>
              </a:rPr>
              <a:t>VIND				28.-30. jan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400" dirty="0" err="1">
                <a:solidFill>
                  <a:schemeClr val="accent4"/>
                </a:solidFill>
              </a:rPr>
              <a:t>Equinor</a:t>
            </a:r>
            <a:r>
              <a:rPr lang="nb-NO" sz="2400" dirty="0">
                <a:solidFill>
                  <a:schemeClr val="accent4"/>
                </a:solidFill>
              </a:rPr>
              <a:t> Norges Cup (10-11-12) 		</a:t>
            </a:r>
            <a:r>
              <a:rPr lang="nb-NO" sz="2400" b="1" dirty="0">
                <a:solidFill>
                  <a:schemeClr val="accent4"/>
                </a:solidFill>
              </a:rPr>
              <a:t>STEINKJER 			11.-13.mars</a:t>
            </a:r>
            <a:endParaRPr lang="nb-NO" sz="2400" dirty="0">
              <a:solidFill>
                <a:schemeClr val="accent4"/>
              </a:solidFill>
            </a:endParaRP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accent4"/>
                </a:solidFill>
              </a:rPr>
              <a:t>NM senior del I (13-14-15)			</a:t>
            </a:r>
            <a:r>
              <a:rPr lang="nb-NO" sz="2400" b="1" dirty="0">
                <a:solidFill>
                  <a:schemeClr val="accent4"/>
                </a:solidFill>
              </a:rPr>
              <a:t>HARSTAD			26.-29. mars</a:t>
            </a:r>
            <a:endParaRPr lang="nb-NO" sz="2400" dirty="0">
              <a:solidFill>
                <a:schemeClr val="accent4"/>
              </a:solidFill>
            </a:endParaRP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accent4"/>
                </a:solidFill>
              </a:rPr>
              <a:t>NM senior del II (NC 16-17)</a:t>
            </a:r>
            <a:r>
              <a:rPr lang="nb-NO" sz="2400" b="1" dirty="0">
                <a:solidFill>
                  <a:schemeClr val="accent4"/>
                </a:solidFill>
              </a:rPr>
              <a:t> 			LYGNA				6.-9. april</a:t>
            </a:r>
            <a:endParaRPr lang="nb-NO" sz="2400" dirty="0">
              <a:solidFill>
                <a:schemeClr val="accent4"/>
              </a:solidFill>
            </a:endParaRPr>
          </a:p>
          <a:p>
            <a:pPr algn="l"/>
            <a:endParaRPr lang="nb-NO" dirty="0"/>
          </a:p>
          <a:p>
            <a:pPr algn="l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550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437F08-EFFF-405B-A353-E5585CB8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Reiseplaner</a:t>
            </a:r>
          </a:p>
        </p:txBody>
      </p:sp>
      <p:pic>
        <p:nvPicPr>
          <p:cNvPr id="6" name="Plassholder for innhold 5" descr="Et bilde som inneholder tekst&#10;&#10;Automatisk generert beskrivelse">
            <a:extLst>
              <a:ext uri="{FF2B5EF4-FFF2-40B4-BE49-F238E27FC236}">
                <a16:creationId xmlns:a16="http://schemas.microsoft.com/office/drawing/2014/main" id="{80A5FE34-1B67-2643-A9E1-1F88954F0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5" y="1690152"/>
            <a:ext cx="6310484" cy="3833176"/>
          </a:xfrm>
        </p:spPr>
      </p:pic>
      <p:pic>
        <p:nvPicPr>
          <p:cNvPr id="4" name="Bilde 1">
            <a:extLst>
              <a:ext uri="{FF2B5EF4-FFF2-40B4-BE49-F238E27FC236}">
                <a16:creationId xmlns:a16="http://schemas.microsoft.com/office/drawing/2014/main" id="{BBF1334D-A33C-4FAA-8ECB-08EB40345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2BDEB93-ED75-8745-AE83-C798FCEB668E}"/>
              </a:ext>
            </a:extLst>
          </p:cNvPr>
          <p:cNvSpPr txBox="1"/>
          <p:nvPr/>
        </p:nvSpPr>
        <p:spPr>
          <a:xfrm>
            <a:off x="6803482" y="1991639"/>
            <a:ext cx="5128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løpere bestiller sine flybilletter</a:t>
            </a:r>
          </a:p>
          <a:p>
            <a:endParaRPr lang="nb-NO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Kretsen bestiller flybilletter til ledere, dersom ikke annet er avtalt.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er opprettet egne sider til hvert renn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9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3C3E1B-5A88-E845-9DE3-589C5D93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Uttakskriterier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1D906D-41A8-834A-90DB-189CAD400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600201"/>
            <a:ext cx="9144000" cy="4886324"/>
          </a:xfrm>
        </p:spPr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</a:t>
            </a:r>
          </a:p>
          <a:p>
            <a: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14-16/1 Voss</a:t>
            </a:r>
          </a:p>
          <a:p>
            <a:pPr lvl="1"/>
            <a: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 påmelding. </a:t>
            </a:r>
            <a:b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11-13/2 Nes – NM junior.</a:t>
            </a:r>
          </a:p>
          <a:p>
            <a:pPr lvl="1"/>
            <a: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Tropp på 40. Uttak tropp og stafett gjøres av LK/JR trenere/NTG/Nordreisa VGS. Uttak baserer seg på NC helg på Voss og resultater SNN-cup. Stafettuttak inkl. også NM resultat.</a:t>
            </a:r>
            <a:b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11-13/3 Meråker 17/18 år</a:t>
            </a:r>
          </a:p>
          <a:p>
            <a:pPr lvl="1"/>
            <a: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Tropp på 20. Uttak gjøres av LK/JR trenere/NTG/Nordreisa VGS. Uttak baserer seg på NC Voss, NM Nes og resultater SNN-cup.</a:t>
            </a:r>
            <a:b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11-13/3 Steinkjer 19/20 år</a:t>
            </a:r>
          </a:p>
          <a:p>
            <a:pPr lvl="1"/>
            <a: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Tropp på 20. Uttak gjøres av LK/JR trenere/NTG/Nordreisa VGS. Uttak baserer seg på NC Voss, NM Nes og resultater SNN-cup.</a:t>
            </a:r>
          </a:p>
          <a:p>
            <a:endParaRPr lang="nb-NO" dirty="0"/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4B156D50-8FE7-5741-8438-BF7ABC5D2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2" y="6280295"/>
            <a:ext cx="1825625" cy="51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62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9FB5FA-5DC6-7947-BD15-493038CF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Uttakskriterier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0A8F8B-D490-084F-89EC-CE3C36988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15/16</a:t>
            </a:r>
            <a:r>
              <a:rPr lang="nb-NO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år</a:t>
            </a:r>
          </a:p>
          <a:p>
            <a:pPr marL="0" indent="0">
              <a:buNone/>
            </a:pPr>
            <a:endParaRPr lang="nb-NO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25/2 – Hovedlandsrennet</a:t>
            </a:r>
          </a:p>
          <a:p>
            <a:pPr lvl="1"/>
            <a: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 påmelding. Reisen har et stort sosialt fokus.</a:t>
            </a:r>
            <a:b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27/2 - Stafett Hovedlandsrennet</a:t>
            </a:r>
          </a:p>
          <a:p>
            <a:pPr lvl="1"/>
            <a: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Uttak LK/Trener 15-16. Grunnlag baseres på HLR og resultater SNN cup.</a:t>
            </a:r>
            <a:b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6/3 - Stafett Holmenkollen</a:t>
            </a:r>
          </a:p>
          <a:p>
            <a:pPr lvl="1"/>
            <a: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Uttak gjøres av LK/Trenere 15-16. Uttak baserer seg på HLR i år, KM Bardufoss og kretsrenn Harstad 19-20. feb.</a:t>
            </a:r>
            <a:endParaRPr lang="nb-NO" dirty="0"/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8C8ABAD6-8BA0-3145-9D97-739087F2A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117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D310E1-0150-0B4A-BA56-822AA19F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599844-52E4-D347-A863-99D6B6F4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accent4"/>
                </a:solidFill>
              </a:rPr>
              <a:t>TD-kurs</a:t>
            </a:r>
          </a:p>
          <a:p>
            <a:pPr lvl="1"/>
            <a:r>
              <a:rPr lang="nb-NO" dirty="0">
                <a:solidFill>
                  <a:schemeClr val="accent4"/>
                </a:solidFill>
              </a:rPr>
              <a:t>Digitale kurs 23.november og 7.desember</a:t>
            </a:r>
          </a:p>
          <a:p>
            <a:pPr lvl="1"/>
            <a:endParaRPr lang="nb-NO" dirty="0">
              <a:solidFill>
                <a:schemeClr val="accent4"/>
              </a:solidFill>
            </a:endParaRPr>
          </a:p>
          <a:p>
            <a:r>
              <a:rPr lang="nb-NO" dirty="0">
                <a:solidFill>
                  <a:schemeClr val="accent4"/>
                </a:solidFill>
              </a:rPr>
              <a:t>Trener I</a:t>
            </a:r>
          </a:p>
          <a:p>
            <a:pPr lvl="1"/>
            <a:r>
              <a:rPr lang="nb-NO" dirty="0">
                <a:solidFill>
                  <a:schemeClr val="accent4"/>
                </a:solidFill>
              </a:rPr>
              <a:t>14.-15.desember på Kvaløysletta, v/Per Elias </a:t>
            </a:r>
            <a:r>
              <a:rPr lang="nb-NO" dirty="0" err="1">
                <a:solidFill>
                  <a:schemeClr val="accent4"/>
                </a:solidFill>
              </a:rPr>
              <a:t>Kalfoss</a:t>
            </a:r>
            <a:endParaRPr lang="nb-NO" dirty="0">
              <a:solidFill>
                <a:schemeClr val="accent4"/>
              </a:solidFill>
            </a:endParaRPr>
          </a:p>
          <a:p>
            <a:pPr lvl="1"/>
            <a:endParaRPr lang="nb-NO" dirty="0">
              <a:solidFill>
                <a:schemeClr val="accent4"/>
              </a:solidFill>
            </a:endParaRPr>
          </a:p>
          <a:p>
            <a:r>
              <a:rPr lang="nb-NO" dirty="0">
                <a:solidFill>
                  <a:schemeClr val="accent4"/>
                </a:solidFill>
              </a:rPr>
              <a:t>Grasrottrener</a:t>
            </a:r>
          </a:p>
          <a:p>
            <a:pPr lvl="1"/>
            <a:r>
              <a:rPr lang="nb-NO" dirty="0">
                <a:solidFill>
                  <a:schemeClr val="accent4"/>
                </a:solidFill>
              </a:rPr>
              <a:t>27.november i Bardu</a:t>
            </a:r>
          </a:p>
          <a:p>
            <a:pPr lvl="1"/>
            <a:r>
              <a:rPr lang="nb-NO" dirty="0">
                <a:solidFill>
                  <a:schemeClr val="accent4"/>
                </a:solidFill>
              </a:rPr>
              <a:t>Gratis kurs sponset av Norsk Tipping</a:t>
            </a:r>
          </a:p>
          <a:p>
            <a:pPr lvl="1"/>
            <a:r>
              <a:rPr lang="nb-NO" dirty="0">
                <a:solidFill>
                  <a:schemeClr val="accent4"/>
                </a:solidFill>
              </a:rPr>
              <a:t>Dersom klubben ønsker å arrangere grasrottrenerkurs sendes en e-post til </a:t>
            </a:r>
            <a:r>
              <a:rPr lang="nb-NO" dirty="0" err="1">
                <a:solidFill>
                  <a:schemeClr val="accent4"/>
                </a:solidFill>
              </a:rPr>
              <a:t>brit@skiforbundet.no</a:t>
            </a:r>
            <a:r>
              <a:rPr lang="nb-NO" dirty="0">
                <a:solidFill>
                  <a:schemeClr val="accent4"/>
                </a:solidFill>
              </a:rPr>
              <a:t> eller </a:t>
            </a:r>
            <a:r>
              <a:rPr lang="nb-NO" dirty="0" err="1">
                <a:solidFill>
                  <a:schemeClr val="accent4"/>
                </a:solidFill>
              </a:rPr>
              <a:t>troms@skiforbundet.no</a:t>
            </a:r>
            <a:endParaRPr lang="nb-NO" dirty="0">
              <a:solidFill>
                <a:schemeClr val="accent4"/>
              </a:solidFill>
            </a:endParaRPr>
          </a:p>
          <a:p>
            <a:endParaRPr lang="nb-NO" dirty="0">
              <a:solidFill>
                <a:schemeClr val="accent4"/>
              </a:solidFill>
            </a:endParaRP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B9C58415-9EB2-6543-97E4-D1312D6A4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39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22CAC7-CDF5-824D-AD51-DADD2FCE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KURS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pic>
        <p:nvPicPr>
          <p:cNvPr id="6" name="Bilde 1">
            <a:extLst>
              <a:ext uri="{FF2B5EF4-FFF2-40B4-BE49-F238E27FC236}">
                <a16:creationId xmlns:a16="http://schemas.microsoft.com/office/drawing/2014/main" id="{147A522B-C4A8-AB48-B8B6-550262762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CC1DFDB-16DD-2449-A673-2208550BF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66188"/>
            <a:ext cx="8624103" cy="4793987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A9B5F375-0193-3746-8D8F-CF388D63C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7006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9" y="402974"/>
            <a:ext cx="3792041" cy="71939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66927" y="1198820"/>
            <a:ext cx="6326975" cy="450366"/>
          </a:xfrm>
        </p:spPr>
        <p:txBody>
          <a:bodyPr>
            <a:normAutofit fontScale="90000"/>
          </a:bodyPr>
          <a:lstStyle/>
          <a:p>
            <a:pPr algn="l"/>
            <a:r>
              <a:rPr lang="nb-NO" sz="2800" b="1" dirty="0"/>
              <a:t>KONKURRANSEREGLER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46449" y="1592036"/>
            <a:ext cx="11312201" cy="5080907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nb-NO" sz="6000" b="1" dirty="0"/>
              <a:t>UTSTYR</a:t>
            </a:r>
            <a:br>
              <a:rPr lang="nb-NO" sz="6000" b="1" dirty="0"/>
            </a:br>
            <a:r>
              <a:rPr lang="nb-NO" sz="6000" b="1" dirty="0"/>
              <a:t>- Stavlengde </a:t>
            </a:r>
            <a:r>
              <a:rPr lang="nb-NO" sz="6000" dirty="0"/>
              <a:t>– </a:t>
            </a:r>
            <a:r>
              <a:rPr lang="nb-NO" sz="6000" b="1" dirty="0"/>
              <a:t>Klassisk 83% av kroppslengde</a:t>
            </a:r>
            <a:r>
              <a:rPr lang="nb-NO" sz="6000" dirty="0"/>
              <a:t> – Friteknikk 100% av kroppslengde</a:t>
            </a:r>
            <a:endParaRPr lang="nb-NO" sz="6000" b="1" dirty="0"/>
          </a:p>
          <a:p>
            <a:pPr algn="l">
              <a:lnSpc>
                <a:spcPct val="120000"/>
              </a:lnSpc>
            </a:pPr>
            <a:r>
              <a:rPr lang="nb-NO" sz="6000" b="1" dirty="0"/>
              <a:t>TEKNIKK</a:t>
            </a:r>
            <a:br>
              <a:rPr lang="nb-NO" sz="6000" b="1" dirty="0"/>
            </a:br>
            <a:r>
              <a:rPr lang="nb-NO" sz="6000" b="1" dirty="0"/>
              <a:t>- Klassiske soner </a:t>
            </a:r>
            <a:br>
              <a:rPr lang="nb-NO" sz="6000" b="1" dirty="0"/>
            </a:br>
            <a:r>
              <a:rPr lang="nb-NO" sz="6000" dirty="0"/>
              <a:t>- Klassisk teknikk = diagonalgang, dobbelttak teknikker og fiskeben </a:t>
            </a:r>
            <a:r>
              <a:rPr lang="nb-NO" sz="6000" b="1" dirty="0"/>
              <a:t>uten </a:t>
            </a:r>
            <a:r>
              <a:rPr lang="nb-NO" sz="6000" b="1" dirty="0" err="1"/>
              <a:t>glifase</a:t>
            </a:r>
            <a:r>
              <a:rPr lang="nb-NO" sz="6000" dirty="0"/>
              <a:t>!</a:t>
            </a:r>
            <a:br>
              <a:rPr lang="nb-NO" sz="6000" dirty="0"/>
            </a:br>
            <a:r>
              <a:rPr lang="nb-NO" sz="6000" dirty="0"/>
              <a:t>- Singel eller dobbelskøyting er ikke lov.</a:t>
            </a:r>
            <a:br>
              <a:rPr lang="nb-NO" sz="6000" dirty="0"/>
            </a:br>
            <a:r>
              <a:rPr lang="nb-NO" sz="6000" dirty="0"/>
              <a:t>- Svingteknikk - skøytetak kun for å endre retning – ikke fraspark i svinger</a:t>
            </a:r>
            <a:br>
              <a:rPr lang="nb-NO" sz="6000" dirty="0"/>
            </a:br>
            <a:r>
              <a:rPr lang="nb-NO" sz="6000" dirty="0"/>
              <a:t>- Det er ikke lov å hoppe inn og ut av spor gjentakende ganger.</a:t>
            </a:r>
            <a:br>
              <a:rPr lang="nb-NO" sz="6000" dirty="0"/>
            </a:br>
            <a:br>
              <a:rPr lang="nb-NO" sz="6000" b="1" dirty="0"/>
            </a:br>
            <a:r>
              <a:rPr lang="nb-NO" sz="6000" b="1" dirty="0"/>
              <a:t>LØPERS ANSVAR</a:t>
            </a:r>
            <a:br>
              <a:rPr lang="nb-NO" sz="6000" b="1" dirty="0"/>
            </a:br>
            <a:r>
              <a:rPr lang="nb-NO" sz="6000" dirty="0"/>
              <a:t>-</a:t>
            </a:r>
            <a:r>
              <a:rPr lang="nb-NO" sz="6000" b="1" dirty="0"/>
              <a:t> </a:t>
            </a:r>
            <a:r>
              <a:rPr lang="nb-NO" sz="6000" dirty="0"/>
              <a:t>I alle trenings og konkurransesituasjoner må løperen vise aktsomhet og ta hensyn til løypeforholdene, sikt og opphopning av løpere. </a:t>
            </a:r>
            <a:br>
              <a:rPr lang="nb-NO" sz="6000" dirty="0"/>
            </a:br>
            <a:r>
              <a:rPr lang="nb-NO" sz="6000" dirty="0"/>
              <a:t>- I alle trenings og konkurransesituasjoner MÅ løperen følge fartsretningen.</a:t>
            </a:r>
            <a:br>
              <a:rPr lang="nb-NO" sz="6000" dirty="0"/>
            </a:br>
            <a:r>
              <a:rPr lang="nb-NO" sz="6000" dirty="0"/>
              <a:t>- I renn med intervallstart må en løper som blir tatt igjen av andre, gi løype på første signal. Dette gjelder ved klassisk teknikk, selv med to spor. </a:t>
            </a:r>
            <a:br>
              <a:rPr lang="nb-NO" sz="6000" dirty="0"/>
            </a:br>
            <a:r>
              <a:rPr lang="nb-NO" sz="6000" dirty="0"/>
              <a:t>- Ved fri teknikk må løperen gi løype selv om løperens egne bevegelser blir innskrenket.</a:t>
            </a:r>
            <a:br>
              <a:rPr lang="nb-NO" sz="6000" dirty="0"/>
            </a:br>
            <a:r>
              <a:rPr lang="nb-NO" sz="6000" dirty="0"/>
              <a:t>- Under sekundering har funksjonærer, trenere og andre ikke lov til å løpe mer enn 30 meter ved siden av løperen. </a:t>
            </a:r>
            <a:br>
              <a:rPr lang="nb-NO" sz="6000" dirty="0"/>
            </a:br>
            <a:br>
              <a:rPr lang="nb-NO" sz="6000" b="1" dirty="0"/>
            </a:br>
            <a:r>
              <a:rPr lang="nb-NO" sz="6000" b="1" dirty="0"/>
              <a:t>SKILISENS</a:t>
            </a:r>
            <a:br>
              <a:rPr lang="nb-NO" sz="6000" b="1" dirty="0"/>
            </a:br>
            <a:r>
              <a:rPr lang="nb-NO" sz="6000" dirty="0"/>
              <a:t>-</a:t>
            </a:r>
            <a:r>
              <a:rPr lang="nb-NO" sz="6000" b="1" dirty="0"/>
              <a:t> </a:t>
            </a:r>
            <a:r>
              <a:rPr lang="nb-NO" sz="6000" dirty="0"/>
              <a:t>Alle som deltar i skirenn og har fylt 13 år må ha skilisens. </a:t>
            </a:r>
            <a:br>
              <a:rPr lang="nb-NO" sz="6000" dirty="0"/>
            </a:br>
            <a:r>
              <a:rPr lang="nb-NO" sz="6000" dirty="0"/>
              <a:t>- Alle som hadde lisens forrige sesong skal ha mottatt lisenskrav i Minidrett. Lisensansvarlig i klubben løser lisens i </a:t>
            </a:r>
            <a:r>
              <a:rPr lang="nb-NO" sz="6000" dirty="0" err="1"/>
              <a:t>Sportsadmin</a:t>
            </a:r>
            <a:r>
              <a:rPr lang="nb-NO" sz="6000" dirty="0"/>
              <a:t> til de som fyller   13 i år og andre nye løpere. </a:t>
            </a:r>
            <a:r>
              <a:rPr lang="nb-NO" sz="6000" dirty="0" err="1"/>
              <a:t>Grunnlisens</a:t>
            </a:r>
            <a:r>
              <a:rPr lang="nb-NO" sz="6000" dirty="0"/>
              <a:t> eller Utvidet lisens (hhv kr 310 og 800).</a:t>
            </a:r>
            <a:br>
              <a:rPr lang="nb-NO" sz="6000" dirty="0"/>
            </a:br>
            <a:r>
              <a:rPr lang="nb-NO" sz="6000" dirty="0"/>
              <a:t>- Løpere fra 17 år som skal få FIS-renn trenger FIS-lisens.</a:t>
            </a:r>
          </a:p>
          <a:p>
            <a:br>
              <a:rPr lang="nb-NO" b="1" dirty="0"/>
            </a:br>
            <a:r>
              <a:rPr lang="nb-NO" dirty="0"/>
              <a:t> </a:t>
            </a:r>
          </a:p>
          <a:p>
            <a:pPr algn="l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230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9" y="402974"/>
            <a:ext cx="3792041" cy="71939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66927" y="1198820"/>
            <a:ext cx="6326975" cy="566478"/>
          </a:xfrm>
        </p:spPr>
        <p:txBody>
          <a:bodyPr>
            <a:normAutofit/>
          </a:bodyPr>
          <a:lstStyle/>
          <a:p>
            <a:pPr algn="l"/>
            <a:r>
              <a:rPr lang="nb-NO" sz="2800" b="1" dirty="0"/>
              <a:t>KONKURRANSEREGLER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66927" y="1796902"/>
            <a:ext cx="11025569" cy="45900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nb-NO" sz="1600" b="1" dirty="0"/>
              <a:t>STARTKONTINGENTSATSER</a:t>
            </a:r>
            <a:br>
              <a:rPr lang="nb-NO" sz="1600" b="1" dirty="0"/>
            </a:br>
            <a:r>
              <a:rPr lang="nb-NO" sz="1600" b="1" dirty="0"/>
              <a:t>F</a:t>
            </a:r>
            <a:r>
              <a:rPr lang="nb-NO" sz="1600" dirty="0"/>
              <a:t>ølgende satser gjelder for sesongen 20/21:</a:t>
            </a:r>
            <a:br>
              <a:rPr lang="nb-NO" sz="1600" dirty="0"/>
            </a:br>
            <a:r>
              <a:rPr lang="nb-N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Barn og ungdom: kr 130,- pr renn - Junior: kr 150 pr renn - Senior: kr 170 pr renn (200 kr ved distanser over 31km)</a:t>
            </a:r>
            <a:br>
              <a:rPr lang="nb-NO" sz="1600" dirty="0"/>
            </a:br>
            <a:r>
              <a:rPr lang="nb-NO" sz="1600" dirty="0"/>
              <a:t>Turrenn: Turrennarrangører kan fastsette startkontingenten selv.</a:t>
            </a:r>
            <a:br>
              <a:rPr lang="nb-NO" sz="1600" dirty="0"/>
            </a:br>
            <a:r>
              <a:rPr lang="nb-NO" sz="1600" dirty="0"/>
              <a:t>Startkontingent ved etteranmeldelse: </a:t>
            </a:r>
            <a:br>
              <a:rPr lang="nb-NO" sz="1600" dirty="0"/>
            </a:br>
            <a:r>
              <a:rPr lang="nb-NO" sz="1600" dirty="0"/>
              <a:t>Ved etteranmeldelse </a:t>
            </a:r>
            <a:r>
              <a:rPr lang="nb-NO" sz="1600" i="1" dirty="0"/>
              <a:t>kan</a:t>
            </a:r>
            <a:r>
              <a:rPr lang="nb-NO" sz="1600" dirty="0"/>
              <a:t> arrangøren innkreve dobbel startkontingent (minus </a:t>
            </a:r>
            <a:r>
              <a:rPr lang="nb-NO" sz="1600" dirty="0" err="1"/>
              <a:t>deltakeravgiftsdelen</a:t>
            </a:r>
            <a:r>
              <a:rPr lang="nb-NO" sz="1600" dirty="0"/>
              <a:t>). Denne regel gjelder ikke barn 12 år og yngre. (</a:t>
            </a:r>
            <a:r>
              <a:rPr lang="nb-NO" sz="1600" dirty="0" err="1"/>
              <a:t>Rennregl</a:t>
            </a:r>
            <a:r>
              <a:rPr lang="nb-NO" sz="1600" dirty="0"/>
              <a:t>. </a:t>
            </a:r>
            <a:r>
              <a:rPr lang="nb-NO" sz="1600" dirty="0" err="1"/>
              <a:t>pkt</a:t>
            </a:r>
            <a:r>
              <a:rPr lang="nb-NO" sz="1600" dirty="0"/>
              <a:t> 214.2.5 og 313.3.3)</a:t>
            </a:r>
            <a:br>
              <a:rPr lang="nb-NO" sz="1600" dirty="0"/>
            </a:br>
            <a:br>
              <a:rPr lang="nb-NO" sz="1600" b="1" dirty="0"/>
            </a:br>
            <a:r>
              <a:rPr lang="nb-NO" sz="1600" b="1" dirty="0"/>
              <a:t>KULDEGRENSER</a:t>
            </a:r>
            <a:br>
              <a:rPr lang="nb-NO" sz="1600" b="1" dirty="0"/>
            </a:br>
            <a:r>
              <a:rPr lang="nb-NO" sz="1600" dirty="0"/>
              <a:t>For barn og ungdom: minus 15 grader</a:t>
            </a:r>
            <a:br>
              <a:rPr lang="nb-NO" sz="1600" dirty="0"/>
            </a:br>
            <a:r>
              <a:rPr lang="nb-NO" sz="1600" dirty="0"/>
              <a:t>For junior og senior: minus 18 grader</a:t>
            </a:r>
            <a:br>
              <a:rPr lang="nb-NO" sz="1600" dirty="0"/>
            </a:br>
            <a:r>
              <a:rPr lang="nb-NO" sz="1600" dirty="0"/>
              <a:t>For distanse over 30km: minus 15 grader</a:t>
            </a:r>
            <a:br>
              <a:rPr lang="nb-NO" sz="1600" dirty="0"/>
            </a:br>
            <a:r>
              <a:rPr lang="nb-NO" sz="1600" dirty="0"/>
              <a:t>Reglene gjelder under gunstigst mulige værforhold</a:t>
            </a:r>
          </a:p>
          <a:p>
            <a:pPr algn="l">
              <a:lnSpc>
                <a:spcPct val="100000"/>
              </a:lnSpc>
            </a:pPr>
            <a:r>
              <a:rPr lang="nb-NO" sz="1600" b="1" dirty="0"/>
              <a:t>REKLAMEREGLER</a:t>
            </a:r>
            <a:br>
              <a:rPr lang="nb-NO" sz="1600" dirty="0"/>
            </a:br>
            <a:r>
              <a:rPr lang="nb-NO" sz="1600" dirty="0"/>
              <a:t>På hodeplagg: ett sponsormerke på </a:t>
            </a:r>
            <a:r>
              <a:rPr lang="nb-NO" sz="1600" dirty="0" err="1"/>
              <a:t>max</a:t>
            </a:r>
            <a:r>
              <a:rPr lang="nb-NO" sz="1600" dirty="0"/>
              <a:t>. 50 cm2. Det må også være klubbmerke eller flagg i fronten av lua.</a:t>
            </a:r>
            <a:br>
              <a:rPr lang="nb-NO" sz="1600" dirty="0"/>
            </a:br>
            <a:r>
              <a:rPr lang="nb-NO" sz="1600" dirty="0"/>
              <a:t>Over hvert øre: lueprodusentenes merke, </a:t>
            </a:r>
            <a:r>
              <a:rPr lang="nb-NO" sz="1600" dirty="0" err="1"/>
              <a:t>max</a:t>
            </a:r>
            <a:r>
              <a:rPr lang="nb-NO" sz="1600" dirty="0"/>
              <a:t> 15 cm2</a:t>
            </a:r>
            <a:br>
              <a:rPr lang="nb-NO" sz="1600" dirty="0"/>
            </a:br>
            <a:r>
              <a:rPr lang="nb-NO" sz="1600" dirty="0"/>
              <a:t>På drakt: inntil 400 cm2 reklamemerker. Max 100 cm2 per merke.</a:t>
            </a:r>
            <a:br>
              <a:rPr lang="nb-NO" sz="1600" dirty="0"/>
            </a:br>
            <a:r>
              <a:rPr lang="nb-NO" sz="1600" dirty="0"/>
              <a:t>(fullstendige regler i </a:t>
            </a:r>
            <a:r>
              <a:rPr lang="nb-NO" sz="1600" dirty="0" err="1"/>
              <a:t>Rennregl</a:t>
            </a:r>
            <a:r>
              <a:rPr lang="nb-NO" sz="1600" dirty="0"/>
              <a:t>. </a:t>
            </a:r>
            <a:r>
              <a:rPr lang="nb-NO" sz="1600" dirty="0" err="1"/>
              <a:t>pkt</a:t>
            </a:r>
            <a:r>
              <a:rPr lang="nb-NO" sz="1600" dirty="0"/>
              <a:t> 207)</a:t>
            </a:r>
          </a:p>
        </p:txBody>
      </p:sp>
    </p:spTree>
    <p:extLst>
      <p:ext uri="{BB962C8B-B14F-4D97-AF65-F5344CB8AC3E}">
        <p14:creationId xmlns:p14="http://schemas.microsoft.com/office/powerpoint/2010/main" val="203246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437F08-EFFF-405B-A353-E5585CB8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fra høstmøtet NSF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1604B40-EB6C-AC4C-878F-684B764CD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17638"/>
            <a:ext cx="9144000" cy="4774301"/>
          </a:xfrm>
        </p:spPr>
      </p:pic>
      <p:pic>
        <p:nvPicPr>
          <p:cNvPr id="4" name="Bilde 1">
            <a:extLst>
              <a:ext uri="{FF2B5EF4-FFF2-40B4-BE49-F238E27FC236}">
                <a16:creationId xmlns:a16="http://schemas.microsoft.com/office/drawing/2014/main" id="{BBF1334D-A33C-4FAA-8ECB-08EB40345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973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7D0EBE-E122-0C4B-9256-42DB0FB8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Høstmøte NSF Langrenn 2021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916367-AF5F-7141-8FD3-AA244D1EC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002060"/>
                </a:solidFill>
              </a:rPr>
              <a:t>Hovedside:</a:t>
            </a:r>
            <a:br>
              <a:rPr lang="nb-NO" dirty="0">
                <a:solidFill>
                  <a:srgbClr val="002060"/>
                </a:solidFill>
              </a:rPr>
            </a:br>
            <a:r>
              <a:rPr lang="nb-NO" dirty="0">
                <a:solidFill>
                  <a:srgbClr val="00B6E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https://www.skiforbundet.no/langrenn/langrennskomiteen/motedokumenter/hostmote-2021/</a:t>
            </a:r>
            <a:endParaRPr lang="nb-NO" dirty="0">
              <a:solidFill>
                <a:srgbClr val="00B6E3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Sesonginformasjoner:</a:t>
            </a:r>
          </a:p>
          <a:p>
            <a:r>
              <a:rPr lang="nb-NO" dirty="0">
                <a:solidFill>
                  <a:schemeClr val="tx2"/>
                </a:solidFill>
                <a:hlinkClick r:id="rId3"/>
              </a:rPr>
              <a:t>https://www.skiforbundet.no/langrenn/skirenn/terminlisten-og-hovedpunkter/</a:t>
            </a:r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Utvikling, utdanning og para: </a:t>
            </a:r>
            <a:r>
              <a:rPr lang="nb-NO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https://www.skiforbundet.no/globalassets/04-gren---medier/langrenn/dokumenter/02-var--og-hostmoter/2021-host/vedlegg/informasjon-utdanning-utvikling-para.pdf</a:t>
            </a: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5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437F08-EFFF-405B-A353-E5585CB8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ea typeface="ＭＳ Ｐゴシック" panose="020B0600070205080204" pitchFamily="34" charset="-128"/>
              </a:rPr>
              <a:t>Høstmøte langrenn 20.november 2021</a:t>
            </a:r>
            <a:endParaRPr lang="nb-NO" dirty="0"/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BBF1334D-A33C-4FAA-8ECB-08EB40345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1B4776B-B046-8040-AECF-C7B057A500B2}"/>
              </a:ext>
            </a:extLst>
          </p:cNvPr>
          <p:cNvSpPr txBox="1">
            <a:spLocks/>
          </p:cNvSpPr>
          <p:nvPr/>
        </p:nvSpPr>
        <p:spPr bwMode="auto">
          <a:xfrm>
            <a:off x="2438400" y="1417638"/>
            <a:ext cx="7134679" cy="478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ＭＳ Ｐゴシック" pitchFamily="-10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b-NO" altLang="nb-NO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SAKSLISTE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  <a:defRPr/>
            </a:pPr>
            <a:r>
              <a:rPr lang="nb-NO" altLang="nb-NO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Presentasjon av ny langrennskomité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  <a:defRPr/>
            </a:pPr>
            <a:r>
              <a:rPr lang="nb-NO" altLang="nb-NO" dirty="0">
                <a:solidFill>
                  <a:srgbClr val="000000"/>
                </a:solidFill>
                <a:ea typeface="ＭＳ Ｐゴシック"/>
              </a:rPr>
              <a:t>Sesongen 2021/22 </a:t>
            </a:r>
            <a:endParaRPr lang="nb-NO" altLang="nb-NO" dirty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  <a:p>
            <a:pPr marL="1314450" lvl="2" indent="-457200">
              <a:buFont typeface="Wingdings" panose="05000000000000000000" pitchFamily="2" charset="2"/>
              <a:buChar char="§"/>
              <a:defRPr/>
            </a:pPr>
            <a:r>
              <a:rPr lang="nb-NO" altLang="nb-NO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Terminliste</a:t>
            </a:r>
          </a:p>
          <a:p>
            <a:pPr marL="1314450" lvl="2" indent="-457200">
              <a:buFont typeface="Wingdings" panose="05000000000000000000" pitchFamily="2" charset="2"/>
              <a:buChar char="§"/>
              <a:defRPr/>
            </a:pPr>
            <a:r>
              <a:rPr lang="nb-NO" altLang="nb-NO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Reiseplan</a:t>
            </a:r>
          </a:p>
          <a:p>
            <a:pPr marL="1314450" lvl="2" indent="-457200">
              <a:buFont typeface="Wingdings" panose="05000000000000000000" pitchFamily="2" charset="2"/>
              <a:buChar char="§"/>
              <a:defRPr/>
            </a:pPr>
            <a:r>
              <a:rPr lang="nb-NO" altLang="nb-NO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Kvoter/uttakskriterier</a:t>
            </a:r>
          </a:p>
          <a:p>
            <a:pPr marL="1314450" lvl="2" indent="-457200">
              <a:buFont typeface="Wingdings" panose="05000000000000000000" pitchFamily="2" charset="2"/>
              <a:buChar char="§"/>
              <a:defRPr/>
            </a:pPr>
            <a:r>
              <a:rPr lang="nb-NO" altLang="nb-NO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Kurs</a:t>
            </a:r>
            <a:endParaRPr lang="nb-NO" altLang="nb-N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914400" lvl="1" indent="-457200">
              <a:buFont typeface="Arial" panose="020B0604020202020204" pitchFamily="34" charset="0"/>
              <a:buAutoNum type="arabicPeriod" startAt="4"/>
              <a:defRPr/>
            </a:pPr>
            <a:r>
              <a:rPr lang="nb-NO" altLang="nb-NO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Konkurranseregler</a:t>
            </a:r>
          </a:p>
          <a:p>
            <a:pPr marL="914400" lvl="1" indent="-457200">
              <a:buFont typeface="Arial" panose="020B0604020202020204" pitchFamily="34" charset="0"/>
              <a:buAutoNum type="arabicPeriod" startAt="4"/>
              <a:defRPr/>
            </a:pPr>
            <a:r>
              <a:rPr lang="nb-NO" altLang="nb-NO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Info fra høstmøtet i NSF</a:t>
            </a:r>
          </a:p>
          <a:p>
            <a:pPr marL="914400" lvl="1" indent="-457200">
              <a:buFont typeface="Arial" panose="020B0604020202020204" pitchFamily="34" charset="0"/>
              <a:buAutoNum type="arabicPeriod" startAt="4"/>
              <a:defRPr/>
            </a:pPr>
            <a:r>
              <a:rPr lang="nb-NO" altLang="nb-NO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Eventuelt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nb-NO" altLang="nb-NO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AutoNum type="arabicPeriod"/>
              <a:defRPr/>
            </a:pPr>
            <a:endParaRPr lang="nb-NO" altLang="nb-NO" dirty="0"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nb-NO" altLang="nb-NO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1350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63CC50-FD3D-4741-B051-9D7D727A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Eventuelt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D8CBE5-EBFB-6344-9EA5-7FA688C50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Spørsmål?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627C6834-ED24-7440-B54C-3A2416B7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771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1CC1A4-8A15-5B46-8DD9-C63FCF26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FØLG KRETSEN PÅ FACEBOOK</a:t>
            </a:r>
            <a:br>
              <a:rPr lang="nb-NO" dirty="0"/>
            </a:br>
            <a:r>
              <a:rPr lang="nb-NO" sz="1800" dirty="0" err="1">
                <a:solidFill>
                  <a:schemeClr val="bg1">
                    <a:lumMod val="50000"/>
                  </a:schemeClr>
                </a:solidFill>
              </a:rPr>
              <a:t>https</a:t>
            </a:r>
            <a:r>
              <a:rPr lang="nb-NO" sz="18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nb-NO" sz="1800" dirty="0" err="1">
                <a:solidFill>
                  <a:schemeClr val="bg1">
                    <a:lumMod val="50000"/>
                  </a:schemeClr>
                </a:solidFill>
              </a:rPr>
              <a:t>www.facebook.com</a:t>
            </a:r>
            <a:r>
              <a:rPr lang="nb-NO" sz="1800" dirty="0">
                <a:solidFill>
                  <a:schemeClr val="bg1">
                    <a:lumMod val="50000"/>
                  </a:schemeClr>
                </a:solidFill>
              </a:rPr>
              <a:t>/tromsskikrets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3059E62-6AE3-1147-9900-F13A78A1B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62" y="1600200"/>
            <a:ext cx="8475676" cy="4525963"/>
          </a:xfrm>
        </p:spPr>
      </p:pic>
      <p:pic>
        <p:nvPicPr>
          <p:cNvPr id="6" name="Bilde 1">
            <a:extLst>
              <a:ext uri="{FF2B5EF4-FFF2-40B4-BE49-F238E27FC236}">
                <a16:creationId xmlns:a16="http://schemas.microsoft.com/office/drawing/2014/main" id="{48612D39-AA3D-A646-AE35-FF31E7DF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058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B465F3-BB46-3F4F-9856-FAA8516A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OPPMØTE </a:t>
            </a:r>
            <a:r>
              <a:rPr lang="nb-NO" dirty="0">
                <a:sym typeface="Wingdings" pitchFamily="2" charset="2"/>
              </a:rPr>
              <a:t></a:t>
            </a:r>
            <a:br>
              <a:rPr lang="nb-NO" dirty="0">
                <a:sym typeface="Wingdings" pitchFamily="2" charset="2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8C1EFD-77C7-5C4A-8F26-DC85292A2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accent4">
                    <a:lumMod val="50000"/>
                  </a:schemeClr>
                </a:solidFill>
              </a:rPr>
              <a:t>Lykke til i vinter!</a:t>
            </a: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6259AEBD-B55E-7348-81E3-08B4DD159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07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437F08-EFFF-405B-A353-E5585CB8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Langrennskomiteen 2021-2023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AEA6AF-145D-4069-8E19-B9592806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608" y="1600201"/>
            <a:ext cx="7776864" cy="4525963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/>
              <a:t>Leder		</a:t>
            </a:r>
            <a:r>
              <a:rPr lang="nb-NO" sz="2000" dirty="0">
                <a:solidFill>
                  <a:srgbClr val="00B0F0"/>
                </a:solidFill>
              </a:rPr>
              <a:t>Rune Tøllefsen</a:t>
            </a:r>
            <a:r>
              <a:rPr lang="nb-NO" sz="2000" dirty="0"/>
              <a:t>					Medkila </a:t>
            </a:r>
            <a:r>
              <a:rPr lang="nb-NO" sz="2000" dirty="0" err="1"/>
              <a:t>Skilag</a:t>
            </a:r>
            <a:endParaRPr lang="nb-NO" sz="2000" dirty="0"/>
          </a:p>
          <a:p>
            <a:pPr marL="0" indent="0">
              <a:buNone/>
            </a:pPr>
            <a:r>
              <a:rPr lang="nb-NO" sz="2000" dirty="0"/>
              <a:t>Medlem 	</a:t>
            </a:r>
            <a:r>
              <a:rPr lang="nb-NO" sz="2000" dirty="0">
                <a:solidFill>
                  <a:schemeClr val="tx2"/>
                </a:solidFill>
              </a:rPr>
              <a:t>Kenneth Daleng</a:t>
            </a:r>
            <a:r>
              <a:rPr lang="nb-NO" sz="2000" dirty="0"/>
              <a:t>					Salangen IF</a:t>
            </a:r>
            <a:r>
              <a:rPr lang="nb-NO" sz="200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nb-NO" sz="2000" dirty="0"/>
              <a:t>Medlem	 	</a:t>
            </a:r>
            <a:r>
              <a:rPr lang="nb-NO" sz="2000" dirty="0">
                <a:solidFill>
                  <a:schemeClr val="tx2"/>
                </a:solidFill>
              </a:rPr>
              <a:t>Olaug Iren Fossbakk</a:t>
            </a:r>
            <a:r>
              <a:rPr lang="nb-NO" sz="2000" dirty="0"/>
              <a:t>			BOIF</a:t>
            </a:r>
            <a:endParaRPr lang="nb-NO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nb-NO" sz="2000" dirty="0"/>
              <a:t>Medlem		</a:t>
            </a:r>
            <a:r>
              <a:rPr lang="nb-NO" sz="2000" dirty="0">
                <a:solidFill>
                  <a:srgbClr val="00B0F0"/>
                </a:solidFill>
              </a:rPr>
              <a:t>Espen Farstad</a:t>
            </a:r>
            <a:r>
              <a:rPr lang="nb-NO" sz="2000" dirty="0"/>
              <a:t>					Burfjord IL</a:t>
            </a:r>
          </a:p>
          <a:p>
            <a:pPr marL="0" indent="0">
              <a:buNone/>
            </a:pPr>
            <a:r>
              <a:rPr lang="nb-NO" sz="2000" dirty="0"/>
              <a:t>Ungdoms- 	</a:t>
            </a:r>
            <a:r>
              <a:rPr lang="nb-NO" sz="2000" dirty="0">
                <a:solidFill>
                  <a:srgbClr val="00B0F0"/>
                </a:solidFill>
              </a:rPr>
              <a:t>Johannes </a:t>
            </a:r>
            <a:r>
              <a:rPr lang="nb-NO" sz="2000" dirty="0" err="1">
                <a:solidFill>
                  <a:srgbClr val="00B0F0"/>
                </a:solidFill>
              </a:rPr>
              <a:t>Andberg</a:t>
            </a:r>
            <a:r>
              <a:rPr lang="nb-NO" sz="2000" dirty="0">
                <a:solidFill>
                  <a:srgbClr val="00B0F0"/>
                </a:solidFill>
              </a:rPr>
              <a:t> Stenersen</a:t>
            </a:r>
            <a:r>
              <a:rPr lang="nb-NO" sz="2000" dirty="0"/>
              <a:t>	Kvaløysletta </a:t>
            </a:r>
            <a:r>
              <a:rPr lang="nb-NO" sz="2000" dirty="0" err="1"/>
              <a:t>Skilag</a:t>
            </a:r>
            <a:br>
              <a:rPr lang="nb-NO" sz="2000" dirty="0"/>
            </a:br>
            <a:r>
              <a:rPr lang="nb-NO" sz="2000" dirty="0"/>
              <a:t>repr.</a:t>
            </a: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BBF1334D-A33C-4FAA-8ECB-08EB40345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43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8D4EEA-93E2-5C42-AF54-03F5581F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Langrennskomiteen 2021-2023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E5B956-DEC4-C94F-987B-4FE989E99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>
                <a:solidFill>
                  <a:schemeClr val="accent4">
                    <a:lumMod val="50000"/>
                  </a:schemeClr>
                </a:solidFill>
              </a:rPr>
              <a:t>Digitalt møte første mandag i mnd.</a:t>
            </a:r>
          </a:p>
          <a:p>
            <a:r>
              <a:rPr lang="nb-NO" sz="2000" dirty="0">
                <a:solidFill>
                  <a:schemeClr val="accent4">
                    <a:lumMod val="50000"/>
                  </a:schemeClr>
                </a:solidFill>
              </a:rPr>
              <a:t>Fysisk møte 2 ganger i løpet av året</a:t>
            </a:r>
          </a:p>
          <a:p>
            <a:r>
              <a:rPr lang="nb-NO" sz="2000" dirty="0">
                <a:solidFill>
                  <a:schemeClr val="accent4">
                    <a:lumMod val="50000"/>
                  </a:schemeClr>
                </a:solidFill>
              </a:rPr>
              <a:t>Saker kan sendes inn til </a:t>
            </a:r>
            <a:r>
              <a:rPr lang="nb-NO" sz="2000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troms@skiforbundet.no</a:t>
            </a:r>
            <a:endParaRPr lang="nb-NO" sz="2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nb-NO" sz="2000" dirty="0">
                <a:solidFill>
                  <a:schemeClr val="accent4">
                    <a:lumMod val="50000"/>
                  </a:schemeClr>
                </a:solidFill>
              </a:rPr>
              <a:t>Kom gjerne å prat med oss på skirenn </a:t>
            </a:r>
            <a:r>
              <a:rPr lang="nb-NO" sz="2000" dirty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nb-NO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AD5C91DE-0701-3C46-ACCD-AB469B728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04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7C7459-3AE5-AE42-8CC7-CB928945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Langrennskomiteen 2021-2023</a:t>
            </a:r>
            <a:br>
              <a:rPr lang="nb-NO" dirty="0"/>
            </a:br>
            <a:r>
              <a:rPr lang="nb-NO" sz="2000" dirty="0"/>
              <a:t>Møtereferater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A9DB1298-863A-E342-B6C2-BDDA4B67A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17638"/>
            <a:ext cx="7867983" cy="4917490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3029419-3F20-8041-980F-F41854037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22902"/>
            <a:ext cx="8715906" cy="4906962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2FBA89BA-EAC1-FE43-9608-38EC245F9E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8"/>
          <a:stretch/>
        </p:blipFill>
        <p:spPr>
          <a:xfrm>
            <a:off x="2438399" y="1417638"/>
            <a:ext cx="8900729" cy="50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437F08-EFFF-405B-A353-E5585CB8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592496"/>
            <a:ext cx="9144000" cy="884238"/>
          </a:xfrm>
        </p:spPr>
        <p:txBody>
          <a:bodyPr/>
          <a:lstStyle/>
          <a:p>
            <a:r>
              <a:rPr lang="nb-NO" dirty="0">
                <a:hlinkClick r:id="rId3"/>
              </a:rPr>
              <a:t>Terminliste 2021/2022</a:t>
            </a:r>
            <a:br>
              <a:rPr lang="nb-NO" dirty="0"/>
            </a:br>
            <a:br>
              <a:rPr lang="nb-NO" sz="1600" b="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nb-NO" sz="1600" b="0" dirty="0">
                <a:solidFill>
                  <a:schemeClr val="accent4">
                    <a:lumMod val="75000"/>
                  </a:schemeClr>
                </a:solidFill>
              </a:rPr>
            </a:br>
            <a:endParaRPr lang="nb-NO" sz="16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BBF1334D-A33C-4FAA-8ECB-08EB40345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ssholder for innhold 7" descr="Et bilde som inneholder bord&#10;&#10;Automatisk generert beskrivelse">
            <a:extLst>
              <a:ext uri="{FF2B5EF4-FFF2-40B4-BE49-F238E27FC236}">
                <a16:creationId xmlns:a16="http://schemas.microsoft.com/office/drawing/2014/main" id="{2FA2A668-0C4D-5E42-AC72-79CFA8C5B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17638"/>
            <a:ext cx="8256014" cy="4847866"/>
          </a:xfrm>
        </p:spPr>
      </p:pic>
    </p:spTree>
    <p:extLst>
      <p:ext uri="{BB962C8B-B14F-4D97-AF65-F5344CB8AC3E}">
        <p14:creationId xmlns:p14="http://schemas.microsoft.com/office/powerpoint/2010/main" val="68028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F64E50-8F9F-4B44-BCB8-E1FCD332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TD på skirenn i kretsen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620441-0617-8C44-8738-4E5B32339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>
                <a:solidFill>
                  <a:schemeClr val="accent4">
                    <a:lumMod val="50000"/>
                  </a:schemeClr>
                </a:solidFill>
              </a:rPr>
              <a:t>TD fysisk tilstede på kretsrenn og KM</a:t>
            </a:r>
          </a:p>
          <a:p>
            <a:r>
              <a:rPr lang="nb-NO" sz="2000" dirty="0">
                <a:solidFill>
                  <a:schemeClr val="accent4">
                    <a:lumMod val="50000"/>
                  </a:schemeClr>
                </a:solidFill>
              </a:rPr>
              <a:t>LK er tilgjengelig TD for </a:t>
            </a:r>
            <a:r>
              <a:rPr lang="nb-NO" sz="2000" dirty="0" err="1">
                <a:solidFill>
                  <a:schemeClr val="accent4">
                    <a:lumMod val="50000"/>
                  </a:schemeClr>
                </a:solidFill>
              </a:rPr>
              <a:t>sonerenn</a:t>
            </a:r>
            <a:endParaRPr lang="nb-NO" sz="2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nb-NO" sz="2000" dirty="0">
                <a:solidFill>
                  <a:schemeClr val="accent4">
                    <a:lumMod val="50000"/>
                  </a:schemeClr>
                </a:solidFill>
              </a:rPr>
              <a:t>Digitale TD-kurs 23.november og 7.desember</a:t>
            </a:r>
          </a:p>
          <a:p>
            <a:r>
              <a:rPr lang="nb-NO" sz="2000" dirty="0">
                <a:solidFill>
                  <a:schemeClr val="accent4">
                    <a:lumMod val="50000"/>
                  </a:schemeClr>
                </a:solidFill>
              </a:rPr>
              <a:t>Muligheter for TD-hospitering:</a:t>
            </a:r>
          </a:p>
          <a:p>
            <a:pPr lvl="1"/>
            <a:r>
              <a:rPr lang="nb-NO" dirty="0">
                <a:solidFill>
                  <a:schemeClr val="accent4">
                    <a:lumMod val="50000"/>
                  </a:schemeClr>
                </a:solidFill>
              </a:rPr>
              <a:t>Førjulsrennet (desember)</a:t>
            </a:r>
          </a:p>
          <a:p>
            <a:pPr lvl="1"/>
            <a:r>
              <a:rPr lang="nb-NO" dirty="0">
                <a:solidFill>
                  <a:schemeClr val="accent4">
                    <a:lumMod val="50000"/>
                  </a:schemeClr>
                </a:solidFill>
              </a:rPr>
              <a:t>KM Bardufoss</a:t>
            </a:r>
          </a:p>
          <a:p>
            <a:pPr lvl="1"/>
            <a:r>
              <a:rPr lang="nb-NO" dirty="0">
                <a:solidFill>
                  <a:schemeClr val="accent4">
                    <a:lumMod val="50000"/>
                  </a:schemeClr>
                </a:solidFill>
              </a:rPr>
              <a:t>Harstad 19-20.feb</a:t>
            </a:r>
          </a:p>
          <a:p>
            <a:pPr lvl="1"/>
            <a:endParaRPr lang="nb-NO" dirty="0"/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703DF9F0-65AC-B542-849A-D1D029061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59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10CD86-C33B-3741-A528-C3938B96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Terminliste 2021/2022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71D8E7-FCC0-3146-A783-5A7130977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chemeClr val="accent4"/>
                </a:solidFill>
              </a:rPr>
              <a:t>SNN Cup</a:t>
            </a:r>
          </a:p>
          <a:p>
            <a:r>
              <a:rPr lang="nb-NO" sz="2000" dirty="0">
                <a:solidFill>
                  <a:schemeClr val="accent4"/>
                </a:solidFill>
              </a:rPr>
              <a:t>Klasse 13, 14, 15, 16 år og Junior</a:t>
            </a:r>
          </a:p>
          <a:p>
            <a:r>
              <a:rPr lang="nb-NO" sz="2000" dirty="0">
                <a:solidFill>
                  <a:schemeClr val="accent4"/>
                </a:solidFill>
              </a:rPr>
              <a:t>7 renn – 5 beste tellende</a:t>
            </a:r>
          </a:p>
          <a:p>
            <a:r>
              <a:rPr lang="nb-NO" sz="2000" dirty="0">
                <a:solidFill>
                  <a:schemeClr val="accent4"/>
                </a:solidFill>
              </a:rPr>
              <a:t>Premie til de 5 beste sammenlagt pr klasse</a:t>
            </a:r>
          </a:p>
          <a:p>
            <a:r>
              <a:rPr lang="nb-NO" sz="2000" dirty="0">
                <a:solidFill>
                  <a:schemeClr val="accent4"/>
                </a:solidFill>
              </a:rPr>
              <a:t>Gul ledertrøye til leder i hver klasse</a:t>
            </a:r>
          </a:p>
          <a:p>
            <a:r>
              <a:rPr lang="nb-NO" sz="2000" dirty="0">
                <a:solidFill>
                  <a:schemeClr val="accent4"/>
                </a:solidFill>
              </a:rPr>
              <a:t>Poengsystem (som World Cup): 100 - 80 - 60 - 50 - 45 -40- 36 - 32  -29 - 26 -24 -   22  -20 - 18 - 16 - 15 -14 - 13 osv. </a:t>
            </a:r>
          </a:p>
          <a:p>
            <a:r>
              <a:rPr lang="nb-NO" sz="2000" dirty="0">
                <a:solidFill>
                  <a:schemeClr val="accent4"/>
                </a:solidFill>
              </a:rPr>
              <a:t>Evt. avlysninger fører til strykning av arrangement i cupen og antall renn reduseres tilsvarende</a:t>
            </a:r>
          </a:p>
          <a:p>
            <a:r>
              <a:rPr lang="nb-NO" sz="2000" dirty="0">
                <a:solidFill>
                  <a:schemeClr val="accent4"/>
                </a:solidFill>
              </a:rPr>
              <a:t>Resultater legges ut fortløpende på kretsens nettside</a:t>
            </a:r>
          </a:p>
          <a:p>
            <a:r>
              <a:rPr lang="nb-NO" sz="2000" dirty="0">
                <a:solidFill>
                  <a:schemeClr val="accent4"/>
                </a:solidFill>
              </a:rPr>
              <a:t>SNN-henger med utstyr som skal fraktes fra renn til renn</a:t>
            </a:r>
          </a:p>
          <a:p>
            <a:pPr marL="0" indent="0">
              <a:buNone/>
            </a:pPr>
            <a:endParaRPr lang="nb-NO" dirty="0">
              <a:solidFill>
                <a:schemeClr val="accent4"/>
              </a:solidFill>
            </a:endParaRPr>
          </a:p>
          <a:p>
            <a:endParaRPr lang="nb-NO" dirty="0">
              <a:solidFill>
                <a:schemeClr val="accent4"/>
              </a:solidFill>
            </a:endParaRPr>
          </a:p>
          <a:p>
            <a:endParaRPr lang="nb-NO" dirty="0">
              <a:solidFill>
                <a:schemeClr val="accent4"/>
              </a:solidFill>
            </a:endParaRP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213637B1-BCE5-C646-9067-98FA4F339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09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C33C8C-A2C7-974D-B545-26F07DBF8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Terminliste 2021/2022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C282BE69-5ED9-9A46-A1D8-DDAA60A9D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600201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chemeClr val="accent4"/>
                </a:solidFill>
              </a:rPr>
              <a:t>SNN Cup</a:t>
            </a:r>
            <a:endParaRPr lang="nb-NO" dirty="0">
              <a:solidFill>
                <a:schemeClr val="accent4"/>
              </a:solidFill>
            </a:endParaRPr>
          </a:p>
          <a:p>
            <a:endParaRPr lang="nb-NO" dirty="0">
              <a:solidFill>
                <a:schemeClr val="accent4"/>
              </a:solidFill>
            </a:endParaRP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4E7A04B6-3EE5-E64D-B615-C47156CD9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971185"/>
              </p:ext>
            </p:extLst>
          </p:nvPr>
        </p:nvGraphicFramePr>
        <p:xfrm>
          <a:off x="2438400" y="2134243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1827098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00157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62938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DATO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STILART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746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5.desember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NORDREISA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Klassisk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3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18.desember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BARDUFOSS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Klassisk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600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8.-9.januar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TROMSØ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Fristil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430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22.januar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BARDUFOSS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Fristil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537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29.januar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PIONER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Fristil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345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19.-20. februar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HARSTAD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Klassisk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1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5. 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NORDREISA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Sprint </a:t>
                      </a:r>
                      <a:endParaRPr lang="nb-N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42655"/>
                  </a:ext>
                </a:extLst>
              </a:tr>
            </a:tbl>
          </a:graphicData>
        </a:graphic>
      </p:graphicFrame>
      <p:pic>
        <p:nvPicPr>
          <p:cNvPr id="6" name="Bilde 1">
            <a:extLst>
              <a:ext uri="{FF2B5EF4-FFF2-40B4-BE49-F238E27FC236}">
                <a16:creationId xmlns:a16="http://schemas.microsoft.com/office/drawing/2014/main" id="{07BD77F2-7DD0-C047-BF00-47F8722A6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691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sf_powerpoint">
  <a:themeElements>
    <a:clrScheme name="Custom 3">
      <a:dk1>
        <a:srgbClr val="ACADAE"/>
      </a:dk1>
      <a:lt1>
        <a:sysClr val="window" lastClr="FFFFFF"/>
      </a:lt1>
      <a:dk2>
        <a:srgbClr val="00B6E3"/>
      </a:dk2>
      <a:lt2>
        <a:srgbClr val="FFFFFF"/>
      </a:lt2>
      <a:accent1>
        <a:srgbClr val="00B6E3"/>
      </a:accent1>
      <a:accent2>
        <a:srgbClr val="ACADAE"/>
      </a:accent2>
      <a:accent3>
        <a:srgbClr val="DE5C51"/>
      </a:accent3>
      <a:accent4>
        <a:srgbClr val="404965"/>
      </a:accent4>
      <a:accent5>
        <a:srgbClr val="AE946F"/>
      </a:accent5>
      <a:accent6>
        <a:srgbClr val="B4B6B9"/>
      </a:accent6>
      <a:hlink>
        <a:srgbClr val="00B6E3"/>
      </a:hlink>
      <a:folHlink>
        <a:srgbClr val="8587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4d28c9d0b145379ee8c43e22284413 xmlns="ea08695c-71a6-424d-b494-0382f1cd8949">
      <Terms xmlns="http://schemas.microsoft.com/office/infopath/2007/PartnerControls"/>
    </p44d28c9d0b145379ee8c43e22284413>
    <d22229a14cba4c45b75955f9fd950afc xmlns="ea08695c-71a6-424d-b494-0382f1cd8949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Troms Skikrets</TermName>
          <TermId xmlns="http://schemas.microsoft.com/office/infopath/2007/PartnerControls">fcdad1db-a258-47d5-be7e-4b7abbc174a7</TermId>
        </TermInfo>
      </Terms>
    </d22229a14cba4c45b75955f9fd950afc>
    <TaxCatchAll xmlns="ea08695c-71a6-424d-b494-0382f1cd8949">
      <Value>4</Value>
      <Value>46</Value>
    </TaxCatchAll>
    <gb40dc7f2b9d47e88655990f6f9f4134 xmlns="ea08695c-71a6-424d-b494-0382f1cd8949">
      <Terms xmlns="http://schemas.microsoft.com/office/infopath/2007/PartnerControls"/>
    </gb40dc7f2b9d47e88655990f6f9f4134>
    <d03e5549500345819f98d8dbc49daa6e xmlns="ea08695c-71a6-424d-b494-0382f1cd8949">
      <Terms xmlns="http://schemas.microsoft.com/office/infopath/2007/PartnerControls">
        <TermInfo xmlns="http://schemas.microsoft.com/office/infopath/2007/PartnerControls">
          <TermName xmlns="http://schemas.microsoft.com/office/infopath/2007/PartnerControls">Langrenn</TermName>
          <TermId xmlns="http://schemas.microsoft.com/office/infopath/2007/PartnerControls">7c6c92da-8793-4550-bbb9-8642f79ac364</TermId>
        </TermInfo>
      </Terms>
    </d03e5549500345819f98d8dbc49daa6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11A3E7904A3647AC08CFE193688DBB" ma:contentTypeVersion="18" ma:contentTypeDescription="Opprett et nytt dokument." ma:contentTypeScope="" ma:versionID="d4c95e922961f8bc256d4f754b24af3a">
  <xsd:schema xmlns:xsd="http://www.w3.org/2001/XMLSchema" xmlns:xs="http://www.w3.org/2001/XMLSchema" xmlns:p="http://schemas.microsoft.com/office/2006/metadata/properties" xmlns:ns2="ea08695c-71a6-424d-b494-0382f1cd8949" xmlns:ns4="712f3002-266e-4d4e-9ea1-b15283d2fba1" xmlns:ns5="bb38c02c-8acf-464c-928e-b9e4ff3f224f" targetNamespace="http://schemas.microsoft.com/office/2006/metadata/properties" ma:root="true" ma:fieldsID="add367e47633221a1b83d882c9bf0461" ns2:_="" ns4:_="" ns5:_="">
    <xsd:import namespace="ea08695c-71a6-424d-b494-0382f1cd8949"/>
    <xsd:import namespace="712f3002-266e-4d4e-9ea1-b15283d2fba1"/>
    <xsd:import namespace="bb38c02c-8acf-464c-928e-b9e4ff3f224f"/>
    <xsd:element name="properties">
      <xsd:complexType>
        <xsd:sequence>
          <xsd:element name="documentManagement">
            <xsd:complexType>
              <xsd:all>
                <xsd:element ref="ns2:gb40dc7f2b9d47e88655990f6f9f4134" minOccurs="0"/>
                <xsd:element ref="ns2:TaxCatchAll" minOccurs="0"/>
                <xsd:element ref="ns2:d22229a14cba4c45b75955f9fd950afc" minOccurs="0"/>
                <xsd:element ref="ns2:p44d28c9d0b145379ee8c43e22284413" minOccurs="0"/>
                <xsd:element ref="ns4:SharedWithUsers" minOccurs="0"/>
                <xsd:element ref="ns4:SharedWithDetails" minOccurs="0"/>
                <xsd:element ref="ns2:d03e5549500345819f98d8dbc49daa6e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DateTaken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8695c-71a6-424d-b494-0382f1cd8949" elementFormDefault="qualified">
    <xsd:import namespace="http://schemas.microsoft.com/office/2006/documentManagement/types"/>
    <xsd:import namespace="http://schemas.microsoft.com/office/infopath/2007/PartnerControls"/>
    <xsd:element name="gb40dc7f2b9d47e88655990f6f9f4134" ma:index="9" nillable="true" ma:taxonomy="true" ma:internalName="gb40dc7f2b9d47e88655990f6f9f4134" ma:taxonomyFieldName="NSF_kategori" ma:displayName="NSF_kategori" ma:default="" ma:fieldId="{0b40dc7f-2b9d-47e8-8655-990f6f9f4134}" ma:taxonomyMulti="true" ma:sspId="e15a6db1-ea0c-4764-8265-6093ad78fa3b" ma:termSetId="7db4c022-b818-4a34-995b-7967bb781f5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30d7da7a-4337-4844-a259-4cde6cf259eb}" ma:internalName="TaxCatchAll" ma:showField="CatchAllData" ma:web="712f3002-266e-4d4e-9ea1-b15283d2fb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22229a14cba4c45b75955f9fd950afc" ma:index="12" nillable="true" ma:taxonomy="true" ma:internalName="d22229a14cba4c45b75955f9fd950afc" ma:taxonomyFieldName="Krets" ma:displayName="Krets" ma:default="" ma:fieldId="{d22229a1-4cba-4c45-b759-55f9fd950afc}" ma:sspId="e15a6db1-ea0c-4764-8265-6093ad78fa3b" ma:termSetId="95c76912-6bc2-4bc8-98a3-93f53b943d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44d28c9d0b145379ee8c43e22284413" ma:index="14" nillable="true" ma:taxonomy="true" ma:internalName="p44d28c9d0b145379ee8c43e22284413" ma:taxonomyFieldName="Dokumenttype" ma:displayName="Dokumenttype" ma:fieldId="{944d28c9-d0b1-4537-9ee8-c43e22284413}" ma:sspId="e15a6db1-ea0c-4764-8265-6093ad78fa3b" ma:termSetId="1046c103-6001-4432-88af-8ce40aab6d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3e5549500345819f98d8dbc49daa6e" ma:index="18" nillable="true" ma:taxonomy="true" ma:internalName="d03e5549500345819f98d8dbc49daa6e" ma:taxonomyFieldName="arGren" ma:displayName="Gren" ma:default="" ma:fieldId="{d03e5549-5003-4581-9f98-d8dbc49daa6e}" ma:taxonomyMulti="true" ma:sspId="e15a6db1-ea0c-4764-8265-6093ad78fa3b" ma:termSetId="df29e7b6-830d-4142-a885-97c0b83f6b8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f3002-266e-4d4e-9ea1-b15283d2fb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38c02c-8acf-464c-928e-b9e4ff3f2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815BAA-B095-4223-892E-EE441BF67180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bb38c02c-8acf-464c-928e-b9e4ff3f224f"/>
    <ds:schemaRef ds:uri="ea08695c-71a6-424d-b494-0382f1cd8949"/>
    <ds:schemaRef ds:uri="http://purl.org/dc/dcmitype/"/>
    <ds:schemaRef ds:uri="712f3002-266e-4d4e-9ea1-b15283d2fba1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195B6F9-288D-4DE9-BED9-AF21A1C5F4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08695c-71a6-424d-b494-0382f1cd8949"/>
    <ds:schemaRef ds:uri="712f3002-266e-4d4e-9ea1-b15283d2fba1"/>
    <ds:schemaRef ds:uri="bb38c02c-8acf-464c-928e-b9e4ff3f22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F16848-5502-46B8-A69E-7D063F2EA3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15099</TotalTime>
  <Words>1488</Words>
  <Application>Microsoft Macintosh PowerPoint</Application>
  <PresentationFormat>Widescreen</PresentationFormat>
  <Paragraphs>163</Paragraphs>
  <Slides>22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Wingdings</vt:lpstr>
      <vt:lpstr>Office-tema</vt:lpstr>
      <vt:lpstr>nsf_powerpoint</vt:lpstr>
      <vt:lpstr>Høstmøte Troms Skikrets Langrenn</vt:lpstr>
      <vt:lpstr>Høstmøte langrenn 20.november 2021</vt:lpstr>
      <vt:lpstr>Langrennskomiteen 2021-2023</vt:lpstr>
      <vt:lpstr>Langrennskomiteen 2021-2023</vt:lpstr>
      <vt:lpstr>Langrennskomiteen 2021-2023 Møtereferater</vt:lpstr>
      <vt:lpstr>Terminliste 2021/2022   </vt:lpstr>
      <vt:lpstr>TD på skirenn i kretsen</vt:lpstr>
      <vt:lpstr>Terminliste 2021/2022</vt:lpstr>
      <vt:lpstr>Terminliste 2021/2022</vt:lpstr>
      <vt:lpstr>Terminliste 2021/2022</vt:lpstr>
      <vt:lpstr>Reiseplaner</vt:lpstr>
      <vt:lpstr>Uttakskriterier</vt:lpstr>
      <vt:lpstr>Uttakskriterier</vt:lpstr>
      <vt:lpstr>KURS</vt:lpstr>
      <vt:lpstr>KURS  </vt:lpstr>
      <vt:lpstr>KONKURRANSEREGLER </vt:lpstr>
      <vt:lpstr>KONKURRANSEREGLER </vt:lpstr>
      <vt:lpstr>Informasjon fra høstmøtet NSF</vt:lpstr>
      <vt:lpstr>Høstmøte NSF Langrenn 2021</vt:lpstr>
      <vt:lpstr>Eventuelt </vt:lpstr>
      <vt:lpstr>FØLG KRETSEN PÅ FACEBOOK https://www.facebook.com/tromsskikrets</vt:lpstr>
      <vt:lpstr>TAKK FOR OPPMØTE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Birgitte Gustavsen</dc:creator>
  <cp:lastModifiedBy>Hanne Kristine Kroken</cp:lastModifiedBy>
  <cp:revision>150</cp:revision>
  <cp:lastPrinted>2015-11-06T11:41:18Z</cp:lastPrinted>
  <dcterms:created xsi:type="dcterms:W3CDTF">2015-09-07T14:16:01Z</dcterms:created>
  <dcterms:modified xsi:type="dcterms:W3CDTF">2021-11-20T12:22:54Z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0x0101002811A3E7904A3647AC08CFE193688DBB</vt:lpwstr>
  </property>
  <property fmtid="{D5CDD505-2E9C-101B-9397-08002B2CF9AE}" pid="3" name="Dokumenttype">
    <vt:lpwstr/>
  </property>
  <property fmtid="{D5CDD505-2E9C-101B-9397-08002B2CF9AE}" pid="4" name="arGren">
    <vt:lpwstr>4;#Langrenn|7c6c92da-8793-4550-bbb9-8642f79ac364</vt:lpwstr>
  </property>
  <property fmtid="{D5CDD505-2E9C-101B-9397-08002B2CF9AE}" pid="5" name="Krets">
    <vt:lpwstr>46;#Troms Skikrets|fcdad1db-a258-47d5-be7e-4b7abbc174a7</vt:lpwstr>
  </property>
  <property fmtid="{D5CDD505-2E9C-101B-9397-08002B2CF9AE}" pid="6" name="NSF_kategori">
    <vt:lpwstr/>
  </property>
</Properties>
</file>