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5"/>
  </p:notesMasterIdLst>
  <p:sldIdLst>
    <p:sldId id="256" r:id="rId5"/>
    <p:sldId id="258" r:id="rId6"/>
    <p:sldId id="275" r:id="rId7"/>
    <p:sldId id="331" r:id="rId8"/>
    <p:sldId id="318" r:id="rId9"/>
    <p:sldId id="332" r:id="rId10"/>
    <p:sldId id="333" r:id="rId11"/>
    <p:sldId id="324" r:id="rId12"/>
    <p:sldId id="319" r:id="rId13"/>
    <p:sldId id="264" r:id="rId14"/>
    <p:sldId id="265" r:id="rId15"/>
    <p:sldId id="334" r:id="rId16"/>
    <p:sldId id="335" r:id="rId17"/>
    <p:sldId id="344" r:id="rId18"/>
    <p:sldId id="340" r:id="rId19"/>
    <p:sldId id="341" r:id="rId20"/>
    <p:sldId id="342" r:id="rId21"/>
    <p:sldId id="339" r:id="rId22"/>
    <p:sldId id="343" r:id="rId23"/>
    <p:sldId id="287" r:id="rId24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6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BDDCC1-AC2C-45FB-8290-0176A0B81713}" type="datetimeFigureOut">
              <a:rPr lang="nb-NO" smtClean="0"/>
              <a:t>13.06.2017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DD1864-4EDC-4367-B3A1-69B30C283D7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14964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86A07-DA1C-445F-859C-29BC2B78C602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0689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/>
          <p:nvPr/>
        </p:nvCxnSpPr>
        <p:spPr>
          <a:xfrm flipV="1">
            <a:off x="457200" y="6473825"/>
            <a:ext cx="8229600" cy="1905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5" name="Picture 18" descr="nsf_flaggstripe_powerpoi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075" y="0"/>
            <a:ext cx="157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nsf_logo_stor_powerpoin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130425"/>
            <a:ext cx="1284288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4" name="Title Placeholder 1"/>
          <p:cNvSpPr>
            <a:spLocks noGrp="1"/>
          </p:cNvSpPr>
          <p:nvPr>
            <p:ph type="ctrTitle"/>
          </p:nvPr>
        </p:nvSpPr>
        <p:spPr>
          <a:xfrm>
            <a:off x="1981200" y="2130425"/>
            <a:ext cx="6477000" cy="908050"/>
          </a:xfrm>
        </p:spPr>
        <p:txBody>
          <a:bodyPr/>
          <a:lstStyle>
            <a:lvl1pPr>
              <a:defRPr smtClean="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nb-NO" noProof="0" smtClean="0"/>
          </a:p>
        </p:txBody>
      </p:sp>
      <p:sp>
        <p:nvSpPr>
          <p:cNvPr id="23555" name="Text Placeholder 2"/>
          <p:cNvSpPr>
            <a:spLocks noGrp="1"/>
          </p:cNvSpPr>
          <p:nvPr>
            <p:ph type="subTitle" idx="1"/>
          </p:nvPr>
        </p:nvSpPr>
        <p:spPr>
          <a:xfrm>
            <a:off x="1981200" y="3038475"/>
            <a:ext cx="6492875" cy="606425"/>
          </a:xfrm>
        </p:spPr>
        <p:txBody>
          <a:bodyPr/>
          <a:lstStyle>
            <a:lvl1pPr marL="0" indent="0">
              <a:buFont typeface="Arial" charset="0"/>
              <a:buNone/>
              <a:defRPr sz="1400" smtClean="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nb-NO" noProof="0" smtClean="0"/>
          </a:p>
        </p:txBody>
      </p:sp>
    </p:spTree>
    <p:extLst>
      <p:ext uri="{BB962C8B-B14F-4D97-AF65-F5344CB8AC3E}">
        <p14:creationId xmlns:p14="http://schemas.microsoft.com/office/powerpoint/2010/main" val="590585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799" y="4406900"/>
            <a:ext cx="6665914" cy="1362075"/>
          </a:xfrm>
        </p:spPr>
        <p:txBody>
          <a:bodyPr/>
          <a:lstStyle>
            <a:lvl1pPr algn="l">
              <a:defRPr sz="2400" b="1" cap="all"/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9" y="2906713"/>
            <a:ext cx="6665913" cy="1500187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BE906B1-62F2-48CD-A464-D439B6EA44CE}" type="datetimeFigureOut">
              <a:rPr lang="nb-NO" smtClean="0"/>
              <a:t>13.06.2017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4166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600" y="6416675"/>
            <a:ext cx="838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D25BECC-2822-4DD1-A9EA-B1DA705181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0730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0" y="1600200"/>
            <a:ext cx="3200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8800" y="1600200"/>
            <a:ext cx="3200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FBE906B1-62F2-48CD-A464-D439B6EA44CE}" type="datetimeFigureOut">
              <a:rPr lang="nb-NO" smtClean="0"/>
              <a:t>13.06.2017</a:t>
            </a:fld>
            <a:endParaRPr lang="nb-N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4166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600" y="6416675"/>
            <a:ext cx="838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D25BECC-2822-4DD1-A9EA-B1DA705181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1859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1535113"/>
            <a:ext cx="32004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74875"/>
            <a:ext cx="32004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400" y="1535113"/>
            <a:ext cx="32004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8800" y="2174875"/>
            <a:ext cx="32004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FBE906B1-62F2-48CD-A464-D439B6EA44CE}" type="datetimeFigureOut">
              <a:rPr lang="nb-NO" smtClean="0"/>
              <a:t>13.06.2017</a:t>
            </a:fld>
            <a:endParaRPr lang="nb-NO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4166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600" y="6416675"/>
            <a:ext cx="838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D25BECC-2822-4DD1-A9EA-B1DA705181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6540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FBE906B1-62F2-48CD-A464-D439B6EA44CE}" type="datetimeFigureOut">
              <a:rPr lang="nb-NO" smtClean="0"/>
              <a:t>13.06.2017</a:t>
            </a:fld>
            <a:endParaRPr lang="nb-N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4166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600" y="6416675"/>
            <a:ext cx="838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D25BECC-2822-4DD1-A9EA-B1DA705181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13812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FBE906B1-62F2-48CD-A464-D439B6EA44CE}" type="datetimeFigureOut">
              <a:rPr lang="nb-NO" smtClean="0"/>
              <a:t>13.06.2017</a:t>
            </a:fld>
            <a:endParaRPr lang="nb-NO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4166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600" y="6416675"/>
            <a:ext cx="838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D25BECC-2822-4DD1-A9EA-B1DA705181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9525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1" y="1752600"/>
            <a:ext cx="259080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0" y="1752600"/>
            <a:ext cx="3962400" cy="4373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2" y="3124200"/>
            <a:ext cx="2590800" cy="3001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FBE906B1-62F2-48CD-A464-D439B6EA44CE}" type="datetimeFigureOut">
              <a:rPr lang="nb-NO" smtClean="0"/>
              <a:t>13.06.2017</a:t>
            </a:fld>
            <a:endParaRPr lang="nb-N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4166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600" y="6416675"/>
            <a:ext cx="838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D25BECC-2822-4DD1-A9EA-B1DA705181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448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6894512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76399"/>
            <a:ext cx="6894512" cy="30511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nb-N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6894512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FBE906B1-62F2-48CD-A464-D439B6EA44CE}" type="datetimeFigureOut">
              <a:rPr lang="nb-NO" smtClean="0"/>
              <a:t>13.06.2017</a:t>
            </a:fld>
            <a:endParaRPr lang="nb-N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4166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600" y="6416675"/>
            <a:ext cx="838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D25BECC-2822-4DD1-A9EA-B1DA705181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91466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FBE906B1-62F2-48CD-A464-D439B6EA44CE}" type="datetimeFigureOut">
              <a:rPr lang="nb-NO" smtClean="0"/>
              <a:t>13.06.2017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4166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600" y="6416675"/>
            <a:ext cx="838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D25BECC-2822-4DD1-A9EA-B1DA705181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79820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52600"/>
            <a:ext cx="2057400" cy="4373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752600"/>
            <a:ext cx="4648200" cy="4373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FBE906B1-62F2-48CD-A464-D439B6EA44CE}" type="datetimeFigureOut">
              <a:rPr lang="nb-NO" smtClean="0"/>
              <a:t>13.06.2017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4166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600" y="6416675"/>
            <a:ext cx="838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D25BECC-2822-4DD1-A9EA-B1DA705181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56739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847165"/>
            <a:ext cx="68580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10" name="Tit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77398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tellysbil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/>
          <p:nvPr/>
        </p:nvCxnSpPr>
        <p:spPr>
          <a:xfrm flipV="1">
            <a:off x="457200" y="6453188"/>
            <a:ext cx="8291513" cy="39687"/>
          </a:xfrm>
          <a:prstGeom prst="line">
            <a:avLst/>
          </a:prstGeom>
          <a:ln>
            <a:solidFill>
              <a:srgbClr val="FFFFFF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5" name="Picture 18" descr="nsf_flaggstripe_powerpoi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075" y="0"/>
            <a:ext cx="157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Bilde 15" descr="nsf_logo_original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276475"/>
            <a:ext cx="1509713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4" name="Title Placeholder 1"/>
          <p:cNvSpPr>
            <a:spLocks noGrp="1"/>
          </p:cNvSpPr>
          <p:nvPr>
            <p:ph type="ctrTitle"/>
          </p:nvPr>
        </p:nvSpPr>
        <p:spPr>
          <a:xfrm>
            <a:off x="1979712" y="2130425"/>
            <a:ext cx="6479232" cy="908050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nb-NO" noProof="0" dirty="0" smtClean="0"/>
          </a:p>
        </p:txBody>
      </p:sp>
      <p:sp>
        <p:nvSpPr>
          <p:cNvPr id="23555" name="Text Placeholder 2"/>
          <p:cNvSpPr>
            <a:spLocks noGrp="1"/>
          </p:cNvSpPr>
          <p:nvPr>
            <p:ph type="subTitle" idx="1"/>
          </p:nvPr>
        </p:nvSpPr>
        <p:spPr>
          <a:xfrm>
            <a:off x="1981200" y="3038475"/>
            <a:ext cx="6492875" cy="606425"/>
          </a:xfrm>
        </p:spPr>
        <p:txBody>
          <a:bodyPr/>
          <a:lstStyle>
            <a:lvl1pPr marL="0" indent="0">
              <a:buFont typeface="Arial" charset="0"/>
              <a:buNone/>
              <a:defRPr sz="1400" smtClean="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nb-NO" noProof="0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FBE906B1-62F2-48CD-A464-D439B6EA44CE}" type="datetimeFigureOut">
              <a:rPr lang="nb-NO" smtClean="0"/>
              <a:t>13.06.2017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967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tellysbil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/>
          <p:nvPr/>
        </p:nvCxnSpPr>
        <p:spPr>
          <a:xfrm flipV="1">
            <a:off x="457200" y="6453188"/>
            <a:ext cx="8291513" cy="39687"/>
          </a:xfrm>
          <a:prstGeom prst="line">
            <a:avLst/>
          </a:prstGeom>
          <a:ln>
            <a:solidFill>
              <a:srgbClr val="FFFFFF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5" name="Picture 18" descr="nsf_flaggstripe_powerpoi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075" y="0"/>
            <a:ext cx="157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Bilde 15" descr="nsf_logo_original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276475"/>
            <a:ext cx="1509713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4" name="Title Placeholder 1"/>
          <p:cNvSpPr>
            <a:spLocks noGrp="1"/>
          </p:cNvSpPr>
          <p:nvPr>
            <p:ph type="ctrTitle"/>
          </p:nvPr>
        </p:nvSpPr>
        <p:spPr>
          <a:xfrm>
            <a:off x="1981200" y="2130425"/>
            <a:ext cx="6477000" cy="908050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nb-NO" noProof="0" dirty="0" smtClean="0"/>
          </a:p>
        </p:txBody>
      </p:sp>
      <p:sp>
        <p:nvSpPr>
          <p:cNvPr id="23555" name="Text Placeholder 2"/>
          <p:cNvSpPr>
            <a:spLocks noGrp="1"/>
          </p:cNvSpPr>
          <p:nvPr>
            <p:ph type="subTitle" idx="1"/>
          </p:nvPr>
        </p:nvSpPr>
        <p:spPr>
          <a:xfrm>
            <a:off x="1981200" y="3038475"/>
            <a:ext cx="6492875" cy="606425"/>
          </a:xfrm>
        </p:spPr>
        <p:txBody>
          <a:bodyPr/>
          <a:lstStyle>
            <a:lvl1pPr marL="0" indent="0">
              <a:buFont typeface="Arial" charset="0"/>
              <a:buNone/>
              <a:defRPr sz="1400" smtClean="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nb-NO" noProof="0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FBE906B1-62F2-48CD-A464-D439B6EA44CE}" type="datetimeFigureOut">
              <a:rPr lang="nb-NO" smtClean="0"/>
              <a:t>13.06.2017</a:t>
            </a:fld>
            <a:endParaRPr lang="nb-NO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4166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600" y="6416675"/>
            <a:ext cx="838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D25BECC-2822-4DD1-A9EA-B1DA705181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711017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Tittellysbil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/>
          <p:nvPr/>
        </p:nvCxnSpPr>
        <p:spPr>
          <a:xfrm flipV="1">
            <a:off x="457200" y="6453188"/>
            <a:ext cx="8291513" cy="39687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5" name="Picture 18" descr="nsf_flaggstripe_powerpoi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075" y="0"/>
            <a:ext cx="157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Bilde 15" descr="nsf_logo_original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276475"/>
            <a:ext cx="1509713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4" name="Title Placeholder 1"/>
          <p:cNvSpPr>
            <a:spLocks noGrp="1"/>
          </p:cNvSpPr>
          <p:nvPr>
            <p:ph type="ctrTitle"/>
          </p:nvPr>
        </p:nvSpPr>
        <p:spPr>
          <a:xfrm>
            <a:off x="1981200" y="2130425"/>
            <a:ext cx="6477000" cy="908050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nb-NO" noProof="0" dirty="0" smtClean="0"/>
          </a:p>
        </p:txBody>
      </p:sp>
      <p:sp>
        <p:nvSpPr>
          <p:cNvPr id="23555" name="Text Placeholder 2"/>
          <p:cNvSpPr>
            <a:spLocks noGrp="1"/>
          </p:cNvSpPr>
          <p:nvPr>
            <p:ph type="subTitle" idx="1"/>
          </p:nvPr>
        </p:nvSpPr>
        <p:spPr>
          <a:xfrm>
            <a:off x="1981200" y="3038475"/>
            <a:ext cx="6492875" cy="606425"/>
          </a:xfrm>
        </p:spPr>
        <p:txBody>
          <a:bodyPr/>
          <a:lstStyle>
            <a:lvl1pPr marL="0" indent="0">
              <a:buFont typeface="Arial" charset="0"/>
              <a:buNone/>
              <a:defRPr sz="140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nb-NO" noProof="0" dirty="0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FBE906B1-62F2-48CD-A464-D439B6EA44CE}" type="datetimeFigureOut">
              <a:rPr lang="nb-NO" smtClean="0"/>
              <a:t>13.06.2017</a:t>
            </a:fld>
            <a:endParaRPr lang="nb-NO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4166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600" y="6416675"/>
            <a:ext cx="838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D25BECC-2822-4DD1-A9EA-B1DA705181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58982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BE906B1-62F2-48CD-A464-D439B6EA44CE}" type="datetimeFigureOut">
              <a:rPr lang="nb-NO" smtClean="0"/>
              <a:t>13.06.2017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4166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600" y="6416675"/>
            <a:ext cx="838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D25BECC-2822-4DD1-A9EA-B1DA705181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3260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tel og innhol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nsf_flaggstripe_powerpoi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075" y="0"/>
            <a:ext cx="157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Bilde 10" descr="nsf_logo_original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8636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11"/>
          <p:cNvCxnSpPr/>
          <p:nvPr/>
        </p:nvCxnSpPr>
        <p:spPr>
          <a:xfrm flipV="1">
            <a:off x="457200" y="6453188"/>
            <a:ext cx="8291513" cy="39687"/>
          </a:xfrm>
          <a:prstGeom prst="line">
            <a:avLst/>
          </a:prstGeom>
          <a:ln>
            <a:solidFill>
              <a:srgbClr val="FFFFFF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11"/>
          <p:cNvCxnSpPr/>
          <p:nvPr/>
        </p:nvCxnSpPr>
        <p:spPr>
          <a:xfrm flipV="1">
            <a:off x="519113" y="1052513"/>
            <a:ext cx="8229600" cy="19050"/>
          </a:xfrm>
          <a:prstGeom prst="line">
            <a:avLst/>
          </a:prstGeom>
          <a:ln>
            <a:solidFill>
              <a:srgbClr val="FFFFFF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FBE906B1-62F2-48CD-A464-D439B6EA44CE}" type="datetimeFigureOut">
              <a:rPr lang="nb-NO" smtClean="0"/>
              <a:t>13.06.2017</a:t>
            </a:fld>
            <a:endParaRPr lang="nb-NO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4166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600" y="6416675"/>
            <a:ext cx="838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D25BECC-2822-4DD1-A9EA-B1DA70518162}" type="slidenum">
              <a:rPr lang="nb-NO" smtClean="0"/>
              <a:t>‹#›</a:t>
            </a:fld>
            <a:endParaRPr lang="nb-NO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828800" y="591071"/>
            <a:ext cx="6919913" cy="46166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48942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tel og innhold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nsf_flaggstripe_powerpoi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075" y="0"/>
            <a:ext cx="157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11"/>
          <p:cNvCxnSpPr/>
          <p:nvPr/>
        </p:nvCxnSpPr>
        <p:spPr>
          <a:xfrm flipV="1">
            <a:off x="457200" y="6453188"/>
            <a:ext cx="8291513" cy="39687"/>
          </a:xfrm>
          <a:prstGeom prst="line">
            <a:avLst/>
          </a:prstGeom>
          <a:ln>
            <a:solidFill>
              <a:srgbClr val="FFFFFF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7" name="Bilde 10" descr="nsf_logo_original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8636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11"/>
          <p:cNvCxnSpPr/>
          <p:nvPr/>
        </p:nvCxnSpPr>
        <p:spPr>
          <a:xfrm flipV="1">
            <a:off x="519113" y="1052513"/>
            <a:ext cx="8229600" cy="19050"/>
          </a:xfrm>
          <a:prstGeom prst="line">
            <a:avLst/>
          </a:prstGeom>
          <a:ln>
            <a:solidFill>
              <a:srgbClr val="FFFFFF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FBE906B1-62F2-48CD-A464-D439B6EA44CE}" type="datetimeFigureOut">
              <a:rPr lang="nb-NO" smtClean="0"/>
              <a:t>13.06.2017</a:t>
            </a:fld>
            <a:endParaRPr lang="nb-NO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4166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600" y="6416675"/>
            <a:ext cx="838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D25BECC-2822-4DD1-A9EA-B1DA70518162}" type="slidenum">
              <a:rPr lang="nb-NO" smtClean="0"/>
              <a:t>‹#›</a:t>
            </a:fld>
            <a:endParaRPr lang="nb-NO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828800" y="591071"/>
            <a:ext cx="6919913" cy="46166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6815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ittel og innhol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nsf_flaggstripe_powerpoi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075" y="0"/>
            <a:ext cx="157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11"/>
          <p:cNvCxnSpPr/>
          <p:nvPr/>
        </p:nvCxnSpPr>
        <p:spPr>
          <a:xfrm flipV="1">
            <a:off x="457200" y="6453188"/>
            <a:ext cx="8291513" cy="39687"/>
          </a:xfrm>
          <a:prstGeom prst="line">
            <a:avLst/>
          </a:prstGeom>
          <a:ln>
            <a:solidFill>
              <a:srgbClr val="FFFFFF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7" name="Bilde 10" descr="nsf_logo_original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8636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11"/>
          <p:cNvCxnSpPr/>
          <p:nvPr/>
        </p:nvCxnSpPr>
        <p:spPr>
          <a:xfrm flipV="1">
            <a:off x="519113" y="1052513"/>
            <a:ext cx="8229600" cy="19050"/>
          </a:xfrm>
          <a:prstGeom prst="line">
            <a:avLst/>
          </a:prstGeom>
          <a:ln>
            <a:solidFill>
              <a:srgbClr val="FFFFFF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E906B1-62F2-48CD-A464-D439B6EA44CE}" type="datetimeFigureOut">
              <a:rPr lang="nb-NO" smtClean="0"/>
              <a:t>13.06.2017</a:t>
            </a:fld>
            <a:endParaRPr lang="nb-NO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4166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600" y="6416675"/>
            <a:ext cx="838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D25BECC-2822-4DD1-A9EA-B1DA70518162}" type="slidenum">
              <a:rPr lang="nb-NO" smtClean="0"/>
              <a:t>‹#›</a:t>
            </a:fld>
            <a:endParaRPr lang="nb-NO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828800" y="591071"/>
            <a:ext cx="6919913" cy="46166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27496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Tittel og innhol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nsf_flaggstripe_powerpoi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075" y="0"/>
            <a:ext cx="157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11"/>
          <p:cNvCxnSpPr/>
          <p:nvPr/>
        </p:nvCxnSpPr>
        <p:spPr>
          <a:xfrm flipV="1">
            <a:off x="457200" y="6453188"/>
            <a:ext cx="8291513" cy="39687"/>
          </a:xfrm>
          <a:prstGeom prst="line">
            <a:avLst/>
          </a:prstGeom>
          <a:ln>
            <a:solidFill>
              <a:srgbClr val="FFFFFF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7" name="Bilde 10" descr="nsf_logo_original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8636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11"/>
          <p:cNvCxnSpPr/>
          <p:nvPr/>
        </p:nvCxnSpPr>
        <p:spPr>
          <a:xfrm flipV="1">
            <a:off x="519113" y="1052513"/>
            <a:ext cx="8229600" cy="19050"/>
          </a:xfrm>
          <a:prstGeom prst="line">
            <a:avLst/>
          </a:prstGeom>
          <a:ln>
            <a:solidFill>
              <a:srgbClr val="FFFFFF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FBE906B1-62F2-48CD-A464-D439B6EA44CE}" type="datetimeFigureOut">
              <a:rPr lang="nb-NO" smtClean="0"/>
              <a:t>13.06.2017</a:t>
            </a:fld>
            <a:endParaRPr lang="nb-NO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4166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600" y="6416675"/>
            <a:ext cx="838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D25BECC-2822-4DD1-A9EA-B1DA70518162}" type="slidenum">
              <a:rPr lang="nb-NO" smtClean="0"/>
              <a:t>‹#›</a:t>
            </a:fld>
            <a:endParaRPr lang="nb-NO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828800" y="591071"/>
            <a:ext cx="6919913" cy="46166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05107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835697" y="663079"/>
            <a:ext cx="66247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Click to </a:t>
            </a:r>
            <a:r>
              <a:rPr lang="en-US" dirty="0" smtClean="0"/>
              <a:t>edit </a:t>
            </a:r>
            <a:r>
              <a:rPr lang="en-US" dirty="0"/>
              <a:t>Master </a:t>
            </a:r>
            <a:r>
              <a:rPr lang="en-US" dirty="0" smtClean="0"/>
              <a:t>title</a:t>
            </a:r>
            <a:endParaRPr lang="nb-NO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68313" y="1600200"/>
            <a:ext cx="8280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031" name="Picture 18" descr="nsf_flaggstripe_powerpoint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075" y="0"/>
            <a:ext cx="157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9" descr="nsf_logo_liten_powerpoint.pn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8" y="404813"/>
            <a:ext cx="898525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11"/>
          <p:cNvCxnSpPr/>
          <p:nvPr/>
        </p:nvCxnSpPr>
        <p:spPr>
          <a:xfrm flipV="1">
            <a:off x="457200" y="6453188"/>
            <a:ext cx="8291513" cy="39687"/>
          </a:xfrm>
          <a:prstGeom prst="line">
            <a:avLst/>
          </a:prstGeom>
          <a:ln>
            <a:solidFill>
              <a:srgbClr val="ACADAE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1"/>
          <p:cNvCxnSpPr/>
          <p:nvPr/>
        </p:nvCxnSpPr>
        <p:spPr>
          <a:xfrm flipV="1">
            <a:off x="468313" y="1125538"/>
            <a:ext cx="8229600" cy="1905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tx2"/>
          </a:solidFill>
          <a:latin typeface="+mj-lt"/>
          <a:ea typeface="ＭＳ Ｐゴシック" pitchFamily="-65" charset="-128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pitchFamily="-65" charset="-128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pitchFamily="-65" charset="-128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pitchFamily="-65" charset="-128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pitchFamily="-65" charset="-128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pitchFamily="-65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pitchFamily="-65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pitchFamily="-65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folHlink"/>
          </a:solidFill>
          <a:latin typeface="+mn-lt"/>
          <a:ea typeface="ＭＳ Ｐゴシック" pitchFamily="-65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folHlink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folHlink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folHlink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folHlink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2576810"/>
            <a:ext cx="6477000" cy="461665"/>
          </a:xfrm>
        </p:spPr>
        <p:txBody>
          <a:bodyPr/>
          <a:lstStyle/>
          <a:p>
            <a:r>
              <a:rPr lang="nb-NO" dirty="0" smtClean="0"/>
              <a:t>Vårmøte 2017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Scandic Gardermoen Airport Hotell</a:t>
            </a:r>
          </a:p>
          <a:p>
            <a:r>
              <a:rPr lang="nb-NO" dirty="0" smtClean="0"/>
              <a:t>10.06.17</a:t>
            </a:r>
          </a:p>
        </p:txBody>
      </p:sp>
    </p:spTree>
    <p:extLst>
      <p:ext uri="{BB962C8B-B14F-4D97-AF65-F5344CB8AC3E}">
        <p14:creationId xmlns:p14="http://schemas.microsoft.com/office/powerpoint/2010/main" val="185595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Handlingsplan 2016 – 2018 - SPØRSMÅL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Hvor skal NSF Telemark ha fokus?</a:t>
            </a:r>
          </a:p>
          <a:p>
            <a:r>
              <a:rPr lang="nb-NO" dirty="0" smtClean="0"/>
              <a:t>…og hva må gjøres i krets/klubb?</a:t>
            </a:r>
          </a:p>
          <a:p>
            <a:r>
              <a:rPr lang="nb-NO" dirty="0" smtClean="0"/>
              <a:t>Hvilke mål skal vi ha?</a:t>
            </a:r>
          </a:p>
          <a:p>
            <a:pPr lvl="1"/>
            <a:r>
              <a:rPr lang="nb-NO" dirty="0" smtClean="0"/>
              <a:t>Kortsiktige</a:t>
            </a:r>
          </a:p>
          <a:p>
            <a:pPr lvl="1"/>
            <a:r>
              <a:rPr lang="nb-NO" dirty="0" smtClean="0"/>
              <a:t>Langsiktige</a:t>
            </a:r>
          </a:p>
          <a:p>
            <a:r>
              <a:rPr lang="nb-NO" dirty="0" smtClean="0"/>
              <a:t>Hvordan jobber vi effektivt med mål og handlinger</a:t>
            </a:r>
          </a:p>
          <a:p>
            <a:pPr lvl="1"/>
            <a:r>
              <a:rPr lang="nb-NO" dirty="0" smtClean="0"/>
              <a:t>Engasjement</a:t>
            </a:r>
          </a:p>
          <a:p>
            <a:pPr lvl="1"/>
            <a:r>
              <a:rPr lang="nb-NO" dirty="0" smtClean="0"/>
              <a:t>Drivende kraft lokalt</a:t>
            </a:r>
          </a:p>
          <a:p>
            <a:r>
              <a:rPr lang="nb-NO" dirty="0" smtClean="0"/>
              <a:t>Hva virker, og når?</a:t>
            </a:r>
          </a:p>
          <a:p>
            <a:pPr lvl="1"/>
            <a:r>
              <a:rPr lang="nb-NO" dirty="0" smtClean="0"/>
              <a:t>Måler vi det vi bruker tid og penger på?</a:t>
            </a:r>
          </a:p>
        </p:txBody>
      </p:sp>
    </p:spTree>
    <p:extLst>
      <p:ext uri="{BB962C8B-B14F-4D97-AF65-F5344CB8AC3E}">
        <p14:creationId xmlns:p14="http://schemas.microsoft.com/office/powerpoint/2010/main" val="3460358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7" y="293747"/>
            <a:ext cx="6624736" cy="830997"/>
          </a:xfrm>
        </p:spPr>
        <p:txBody>
          <a:bodyPr/>
          <a:lstStyle/>
          <a:p>
            <a:r>
              <a:rPr lang="nb-NO" dirty="0"/>
              <a:t>Oppfølging av Skiforbundets nye utviklingsmodell (SUM) + SPD</a:t>
            </a:r>
          </a:p>
        </p:txBody>
      </p:sp>
      <p:pic>
        <p:nvPicPr>
          <p:cNvPr id="5" name="Plassholder for innhold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541" y="2259802"/>
            <a:ext cx="3625923" cy="3658557"/>
          </a:xfrm>
          <a:prstGeom prst="rect">
            <a:avLst/>
          </a:prstGeom>
        </p:spPr>
      </p:pic>
      <p:pic>
        <p:nvPicPr>
          <p:cNvPr id="6" name="Plassholder for innhold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166" y="2259802"/>
            <a:ext cx="3772794" cy="363294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754825" y="1273406"/>
            <a:ext cx="288032" cy="216024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7074198" y="1196752"/>
            <a:ext cx="1642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4"/>
                </a:solidFill>
              </a:rPr>
              <a:t>NSF </a:t>
            </a:r>
            <a:r>
              <a:rPr lang="en-GB" dirty="0" err="1" smtClean="0">
                <a:solidFill>
                  <a:schemeClr val="accent4"/>
                </a:solidFill>
              </a:rPr>
              <a:t>Telemark</a:t>
            </a:r>
            <a:endParaRPr lang="en-GB" dirty="0">
              <a:solidFill>
                <a:schemeClr val="accent4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54825" y="1642738"/>
            <a:ext cx="288032" cy="216024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7074198" y="1566084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>
                <a:solidFill>
                  <a:schemeClr val="accent4"/>
                </a:solidFill>
              </a:rPr>
              <a:t>Krets</a:t>
            </a:r>
            <a:r>
              <a:rPr lang="en-GB" dirty="0" smtClean="0">
                <a:solidFill>
                  <a:schemeClr val="accent4"/>
                </a:solidFill>
              </a:rPr>
              <a:t>/</a:t>
            </a:r>
            <a:r>
              <a:rPr lang="en-GB" dirty="0" err="1" smtClean="0">
                <a:solidFill>
                  <a:schemeClr val="accent4"/>
                </a:solidFill>
              </a:rPr>
              <a:t>klubb</a:t>
            </a:r>
            <a:endParaRPr lang="en-GB" dirty="0">
              <a:solidFill>
                <a:schemeClr val="accent4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5149" y="2708920"/>
            <a:ext cx="2030413" cy="1944216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Connector 17"/>
          <p:cNvCxnSpPr/>
          <p:nvPr/>
        </p:nvCxnSpPr>
        <p:spPr>
          <a:xfrm>
            <a:off x="295149" y="2132856"/>
            <a:ext cx="355677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95149" y="2636912"/>
            <a:ext cx="218861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483768" y="2636912"/>
            <a:ext cx="0" cy="21602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95149" y="4797152"/>
            <a:ext cx="218861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95149" y="5947112"/>
            <a:ext cx="355677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3851920" y="2132856"/>
            <a:ext cx="0" cy="38142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295149" y="4797152"/>
            <a:ext cx="0" cy="11212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295149" y="2121161"/>
            <a:ext cx="0" cy="51575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5521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Agenda</a:t>
            </a:r>
            <a:endParaRPr lang="nb-NO" dirty="0"/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3269518"/>
              </p:ext>
            </p:extLst>
          </p:nvPr>
        </p:nvGraphicFramePr>
        <p:xfrm>
          <a:off x="468313" y="1268760"/>
          <a:ext cx="8280399" cy="5349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1399"/>
                <a:gridCol w="4752528"/>
                <a:gridCol w="2016472"/>
              </a:tblGrid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Tidspunkt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Tema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Ansvarlig</a:t>
                      </a:r>
                      <a:endParaRPr lang="nb-NO" sz="160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10:00-10:15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Velkommen, presentasjon av deltakere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RB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194424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10:15-11:30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Statusrapport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randonee</a:t>
                      </a: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 og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telemark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MB + MG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11:30-13:00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Ekstraordinært skiting, inkludert lunsj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13:00-13:45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Oppsummering fra regionene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Aktiviteter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Planer for neste år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Etc.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Regionsansvarlige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l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13:45-14:30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Handlingsplan/</a:t>
                      </a:r>
                      <a:r>
                        <a:rPr lang="nb-NO" sz="1600" kern="1200" dirty="0" err="1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årshjul</a:t>
                      </a:r>
                      <a:endParaRPr lang="nb-NO" sz="1600" kern="12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algn="l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Diskusjon om fokus </a:t>
                      </a:r>
                      <a:r>
                        <a:rPr lang="nb-NO" sz="1600" kern="12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fremover, tilnærming </a:t>
                      </a: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til SUM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RB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14:30-14:40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Valg</a:t>
                      </a:r>
                      <a:r>
                        <a:rPr lang="nb-NO" sz="1600" baseline="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 av deltakere til valgkomite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RB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14:40-15:30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Satsningsgruppen 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Arnstein Sunde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15:30-16:15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Den moderne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telemarksbølgen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Eivind Å Skille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16:15-16:45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16:45-17:45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Rapport fra FIS-møtet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BG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17:45-18:00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Avslutning/oppsummering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BG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993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Agenda</a:t>
            </a:r>
            <a:endParaRPr lang="nb-NO" dirty="0"/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9058427"/>
              </p:ext>
            </p:extLst>
          </p:nvPr>
        </p:nvGraphicFramePr>
        <p:xfrm>
          <a:off x="468313" y="1268760"/>
          <a:ext cx="8280399" cy="5349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1399"/>
                <a:gridCol w="4752528"/>
                <a:gridCol w="2016472"/>
              </a:tblGrid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Tidspunkt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Tema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Ansvarlig</a:t>
                      </a:r>
                      <a:endParaRPr lang="nb-NO" sz="160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10:00-10:15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Velkommen, presentasjon av deltakere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RB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194424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10:15-11:30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Statusrapport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randonee</a:t>
                      </a: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 og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telemark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MB + MG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11:30-13:00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Ekstraordinært skiting, inkludert lunsj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13:00-13:45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Oppsummering fra regionene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Aktiviteter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Planer for neste år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Etc.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Regionsansvarlige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l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13:45-14:30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Handlingsplan/</a:t>
                      </a:r>
                      <a:r>
                        <a:rPr lang="nb-NO" sz="1600" kern="1200" dirty="0" err="1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årshjul</a:t>
                      </a:r>
                      <a:endParaRPr lang="nb-NO" sz="1600" kern="12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algn="l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Diskusjon om fokus </a:t>
                      </a:r>
                      <a:r>
                        <a:rPr lang="nb-NO" sz="1600" kern="12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fremover, tilnærming </a:t>
                      </a: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til SUM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RB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14:30-14:40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Valg</a:t>
                      </a:r>
                      <a:r>
                        <a:rPr lang="nb-NO" sz="1600" baseline="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 av deltakere til valgkomite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RB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14:40-15:30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Satsningsgruppen </a:t>
                      </a: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Arnstein Sunde</a:t>
                      </a: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15:30-16:15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Den moderne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telemarksbølgen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Eivind Å Skille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16:15-16:45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16:45-17:45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Rapport fra FIS-møtet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BG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17:45-18:00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Avslutning/oppsummering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BG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943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Valgkomite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Valgkomiteen skal ha en leder som også stiller i den sentrale valgkomiteen</a:t>
            </a:r>
          </a:p>
          <a:p>
            <a:pPr lvl="1"/>
            <a:r>
              <a:rPr lang="nb-NO" dirty="0" smtClean="0"/>
              <a:t>Forslag fra TK: Haagen Gjems</a:t>
            </a:r>
          </a:p>
          <a:p>
            <a:r>
              <a:rPr lang="nb-NO" dirty="0" smtClean="0"/>
              <a:t>I tillegg må vi ha to personer til som hjelper Haagen med å sette sammen nytt TK som skal velges på tinget i Stavanger om et </a:t>
            </a:r>
            <a:r>
              <a:rPr lang="nb-NO" smtClean="0"/>
              <a:t>års </a:t>
            </a:r>
            <a:r>
              <a:rPr lang="nb-NO" smtClean="0"/>
              <a:t>tid</a:t>
            </a: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89226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Agenda</a:t>
            </a:r>
            <a:endParaRPr lang="nb-NO" dirty="0"/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9218961"/>
              </p:ext>
            </p:extLst>
          </p:nvPr>
        </p:nvGraphicFramePr>
        <p:xfrm>
          <a:off x="468313" y="1268760"/>
          <a:ext cx="8280399" cy="5349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1399"/>
                <a:gridCol w="4752528"/>
                <a:gridCol w="2016472"/>
              </a:tblGrid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Tidspunkt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Tema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Ansvarlig</a:t>
                      </a:r>
                      <a:endParaRPr lang="nb-NO" sz="160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10:00-10:15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Velkommen, presentasjon av deltakere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RB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194424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10:15-11:30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Statusrapport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randonee</a:t>
                      </a: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 og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telemark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MB + MG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11:30-13:00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Ekstraordinært skiting, inkludert lunsj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13:00-13:45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Oppsummering fra regionene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Aktiviteter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Planer for neste år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Etc.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Regionsansvarlige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l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13:45-14:30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Handlingsplan/</a:t>
                      </a:r>
                      <a:r>
                        <a:rPr lang="nb-NO" sz="1600" kern="1200" dirty="0" err="1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årshjul</a:t>
                      </a:r>
                      <a:endParaRPr lang="nb-NO" sz="1600" kern="12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algn="l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Diskusjon om fokus </a:t>
                      </a:r>
                      <a:r>
                        <a:rPr lang="nb-NO" sz="1600" kern="12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fremover, tilnærming </a:t>
                      </a: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til SUM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RB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14:30-14:40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Valg</a:t>
                      </a:r>
                      <a:r>
                        <a:rPr lang="nb-NO" sz="1600" baseline="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 av deltakere til valgkomite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RB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14:40-15:30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Satsningsgruppen 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Arnstein Sunde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15:30-16:15</a:t>
                      </a: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Den moderne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telemarksbølgen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Eivind Å Skille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16:15-16:45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16:45-17:45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Rapport fra FIS-møtet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BG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17:45-18:00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Avslutning/oppsummering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BG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036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Agenda</a:t>
            </a:r>
            <a:endParaRPr lang="nb-NO" dirty="0"/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036652"/>
              </p:ext>
            </p:extLst>
          </p:nvPr>
        </p:nvGraphicFramePr>
        <p:xfrm>
          <a:off x="468313" y="1268760"/>
          <a:ext cx="8280399" cy="5349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1399"/>
                <a:gridCol w="4752528"/>
                <a:gridCol w="2016472"/>
              </a:tblGrid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Tidspunkt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Tema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Ansvarlig</a:t>
                      </a:r>
                      <a:endParaRPr lang="nb-NO" sz="160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10:00-10:15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Velkommen, presentasjon av deltakere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RB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194424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10:15-11:30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Statusrapport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randonee</a:t>
                      </a: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 og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telemark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MB + MG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11:30-13:00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Ekstraordinært skiting, inkludert lunsj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13:00-13:45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Oppsummering fra regionene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Aktiviteter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Planer for neste år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Etc.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Regionsansvarlige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l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13:45-14:30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Handlingsplan/</a:t>
                      </a:r>
                      <a:r>
                        <a:rPr lang="nb-NO" sz="1600" kern="1200" dirty="0" err="1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årshjul</a:t>
                      </a:r>
                      <a:endParaRPr lang="nb-NO" sz="1600" kern="12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algn="l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Diskusjon om fokus </a:t>
                      </a:r>
                      <a:r>
                        <a:rPr lang="nb-NO" sz="1600" kern="12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fremover, tilnærming </a:t>
                      </a: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til SUM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RB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14:30-14:40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Valg</a:t>
                      </a:r>
                      <a:r>
                        <a:rPr lang="nb-NO" sz="1600" baseline="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 av deltakere til valgkomite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RB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14:40-15:30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Satsningsgruppen 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Arnstein Sunde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15:30-16:15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Den moderne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telemarksbølgen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Eivind Å Skille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16:15-16:45</a:t>
                      </a: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16:45-17:45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Rapport fra FIS-møtet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BG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17:45-18:00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Avslutning/oppsummering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BG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771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Agenda</a:t>
            </a:r>
            <a:endParaRPr lang="nb-NO" dirty="0"/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2797644"/>
              </p:ext>
            </p:extLst>
          </p:nvPr>
        </p:nvGraphicFramePr>
        <p:xfrm>
          <a:off x="468313" y="1268760"/>
          <a:ext cx="8280399" cy="5349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1399"/>
                <a:gridCol w="4752528"/>
                <a:gridCol w="2016472"/>
              </a:tblGrid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Tidspunkt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Tema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Ansvarlig</a:t>
                      </a:r>
                      <a:endParaRPr lang="nb-NO" sz="160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10:00-10:15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Velkommen, presentasjon av deltakere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RB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194424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10:15-11:30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Statusrapport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randonee</a:t>
                      </a: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 og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telemark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MB + MG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11:30-13:00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Ekstraordinært skiting, inkludert lunsj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13:00-13:45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Oppsummering fra regionene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Aktiviteter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Planer for neste år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Etc.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Regionsansvarlige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l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13:45-14:30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Handlingsplan/</a:t>
                      </a:r>
                      <a:r>
                        <a:rPr lang="nb-NO" sz="1600" kern="1200" dirty="0" err="1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årshjul</a:t>
                      </a:r>
                      <a:endParaRPr lang="nb-NO" sz="1600" kern="12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algn="l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Diskusjon om fokus </a:t>
                      </a:r>
                      <a:r>
                        <a:rPr lang="nb-NO" sz="1600" kern="12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fremover, tilnærming </a:t>
                      </a: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til SUM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RB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14:30-14:40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Valg</a:t>
                      </a:r>
                      <a:r>
                        <a:rPr lang="nb-NO" sz="1600" baseline="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 av deltakere til valgkomite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RB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14:40-15:30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Satsningsgruppen 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Arnstein Sunde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15:30-16:15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Den moderne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telemarksbølgen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Eivind Å Skille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16:15-16:45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16:45-17:45</a:t>
                      </a: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Rapport fra FIS-møtet</a:t>
                      </a: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BG</a:t>
                      </a: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17:45-18:00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Avslutning/oppsummering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BG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3274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Rapport </a:t>
            </a:r>
            <a:r>
              <a:rPr lang="en-GB" dirty="0" err="1" smtClean="0"/>
              <a:t>fra</a:t>
            </a:r>
            <a:r>
              <a:rPr lang="en-GB" dirty="0" smtClean="0"/>
              <a:t> FIS-</a:t>
            </a:r>
            <a:r>
              <a:rPr lang="en-GB" dirty="0" err="1" smtClean="0"/>
              <a:t>møtet</a:t>
            </a:r>
            <a:r>
              <a:rPr lang="en-GB" dirty="0" smtClean="0"/>
              <a:t> </a:t>
            </a:r>
            <a:r>
              <a:rPr lang="en-GB" dirty="0" err="1" smtClean="0"/>
              <a:t>Portoroz</a:t>
            </a:r>
            <a:r>
              <a:rPr lang="en-GB" dirty="0" smtClean="0"/>
              <a:t> 23 – 27 </a:t>
            </a:r>
            <a:r>
              <a:rPr lang="en-GB" dirty="0" err="1" smtClean="0"/>
              <a:t>mai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600200"/>
            <a:ext cx="8280400" cy="4925144"/>
          </a:xfrm>
        </p:spPr>
        <p:txBody>
          <a:bodyPr/>
          <a:lstStyle/>
          <a:p>
            <a:pPr marL="0" indent="0">
              <a:buNone/>
            </a:pPr>
            <a:r>
              <a:rPr lang="nb-NO" sz="1200" b="1" dirty="0"/>
              <a:t>STATUS </a:t>
            </a:r>
            <a:r>
              <a:rPr lang="nb-NO" sz="1200" b="1" dirty="0" smtClean="0"/>
              <a:t>FINANS:</a:t>
            </a:r>
          </a:p>
          <a:p>
            <a:r>
              <a:rPr lang="nb-NO" sz="1200" dirty="0" smtClean="0"/>
              <a:t>FIS </a:t>
            </a:r>
            <a:r>
              <a:rPr lang="nb-NO" sz="1200" dirty="0" err="1" smtClean="0"/>
              <a:t>telemark</a:t>
            </a:r>
            <a:r>
              <a:rPr lang="nb-NO" sz="1200" dirty="0" smtClean="0"/>
              <a:t> har ca. 40.000 CHF. til disposisjon.</a:t>
            </a:r>
          </a:p>
          <a:p>
            <a:pPr marL="0" indent="0">
              <a:buNone/>
            </a:pPr>
            <a:r>
              <a:rPr lang="nb-NO" sz="1200" b="1" dirty="0" smtClean="0"/>
              <a:t>STATUS SESONG 2016/2017:</a:t>
            </a:r>
          </a:p>
          <a:p>
            <a:r>
              <a:rPr lang="nb-NO" sz="1200" dirty="0" smtClean="0"/>
              <a:t>Det har vært en økning i antall deltagende nasjoner, samt flere juniorer til start.</a:t>
            </a:r>
            <a:br>
              <a:rPr lang="nb-NO" sz="1200" dirty="0" smtClean="0"/>
            </a:br>
            <a:r>
              <a:rPr lang="nb-NO" sz="1200" dirty="0" smtClean="0"/>
              <a:t>Det har vært 8 arrangørsteder. Alle får god tilbakemelding, inkludert Rjukan og Hurdal.</a:t>
            </a:r>
          </a:p>
          <a:p>
            <a:pPr marL="0" indent="0">
              <a:buNone/>
            </a:pPr>
            <a:r>
              <a:rPr lang="nb-NO" sz="1200" b="1" dirty="0" smtClean="0"/>
              <a:t>REGELENDRINGER:</a:t>
            </a:r>
          </a:p>
          <a:p>
            <a:r>
              <a:rPr lang="nb-NO" sz="1200" dirty="0" smtClean="0"/>
              <a:t>En </a:t>
            </a:r>
            <a:r>
              <a:rPr lang="nb-NO" sz="1200" dirty="0"/>
              <a:t>del forslag til mindre justeringer ble vedtatt. Forslag om at storslalåm skulle gjeninnføres i WC ble nedstemt.</a:t>
            </a:r>
            <a:br>
              <a:rPr lang="nb-NO" sz="1200" dirty="0"/>
            </a:br>
            <a:r>
              <a:rPr lang="nb-NO" sz="1200" dirty="0"/>
              <a:t>Forslag om at øvelsen </a:t>
            </a:r>
            <a:r>
              <a:rPr lang="nb-NO" sz="1200" dirty="0" err="1"/>
              <a:t>Parallel</a:t>
            </a:r>
            <a:r>
              <a:rPr lang="nb-NO" sz="1200" dirty="0"/>
              <a:t> Sprint nå skal hete Dual Sprint. Forslaget fikk flertall. </a:t>
            </a:r>
          </a:p>
          <a:p>
            <a:pPr marL="0" indent="0">
              <a:buNone/>
            </a:pPr>
            <a:r>
              <a:rPr lang="nb-NO" sz="1200" b="1" dirty="0"/>
              <a:t>WC </a:t>
            </a:r>
            <a:r>
              <a:rPr lang="nb-NO" sz="1200" b="1" dirty="0" smtClean="0"/>
              <a:t>KALENDER,</a:t>
            </a:r>
            <a:endParaRPr lang="nb-NO" sz="1200" dirty="0"/>
          </a:p>
          <a:p>
            <a:r>
              <a:rPr lang="nb-NO" sz="1200" dirty="0" smtClean="0"/>
              <a:t>2017/2018</a:t>
            </a:r>
            <a:r>
              <a:rPr lang="nb-NO" sz="1200" dirty="0"/>
              <a:t>:</a:t>
            </a:r>
            <a:br>
              <a:rPr lang="nb-NO" sz="1200" dirty="0"/>
            </a:br>
            <a:r>
              <a:rPr lang="nb-NO" sz="1200" dirty="0"/>
              <a:t>WC på Rjukan er bestemt til 15 – 17 mars 2018. Hurdal er foreløpig et usikkerhetsmoment, da de gikk i underskudd i fjor. Helt nødvendig for Norge å finne en arrangør i tillegg til Rjukan. Dersom det kun blir en arrangør i Norge, vil det sterkt gå utover deltagelsen på Rjukan. </a:t>
            </a:r>
          </a:p>
          <a:p>
            <a:r>
              <a:rPr lang="nb-NO" sz="1200" dirty="0" smtClean="0"/>
              <a:t>2018/2019</a:t>
            </a:r>
            <a:r>
              <a:rPr lang="nb-NO" sz="1200" dirty="0"/>
              <a:t>:</a:t>
            </a:r>
            <a:br>
              <a:rPr lang="nb-NO" sz="1200" dirty="0"/>
            </a:br>
            <a:r>
              <a:rPr lang="nb-NO" sz="1200" dirty="0"/>
              <a:t>Arbeidet er godt i gang. </a:t>
            </a:r>
            <a:br>
              <a:rPr lang="nb-NO" sz="1200" dirty="0"/>
            </a:br>
            <a:r>
              <a:rPr lang="nb-NO" sz="1200" dirty="0"/>
              <a:t>Hvis vi får til et WC renn i Kina, må det bli i andre halvdel av februar 2019.</a:t>
            </a:r>
            <a:br>
              <a:rPr lang="nb-NO" sz="1200" dirty="0"/>
            </a:br>
            <a:r>
              <a:rPr lang="nb-NO" sz="1200" dirty="0"/>
              <a:t>VM i 2019 blir på Rjukan og i 2021 blir det i </a:t>
            </a:r>
            <a:r>
              <a:rPr lang="nb-NO" sz="1200" dirty="0" err="1" smtClean="0"/>
              <a:t>Mürren</a:t>
            </a:r>
            <a:r>
              <a:rPr lang="nb-NO" sz="1200" dirty="0" smtClean="0"/>
              <a:t> </a:t>
            </a:r>
            <a:r>
              <a:rPr lang="nb-NO" sz="1200" dirty="0"/>
              <a:t>i Sveits.</a:t>
            </a:r>
          </a:p>
          <a:p>
            <a:pPr marL="0" indent="0">
              <a:buNone/>
            </a:pPr>
            <a:r>
              <a:rPr lang="nb-NO" sz="1200" b="1" dirty="0"/>
              <a:t>AVGIFTER</a:t>
            </a:r>
            <a:r>
              <a:rPr lang="nb-NO" sz="1200" b="1" dirty="0" smtClean="0"/>
              <a:t>:</a:t>
            </a:r>
          </a:p>
          <a:p>
            <a:r>
              <a:rPr lang="nb-NO" sz="1200" dirty="0" err="1" smtClean="0"/>
              <a:t>Løperavgiften</a:t>
            </a:r>
            <a:r>
              <a:rPr lang="nb-NO" sz="1200" dirty="0" smtClean="0"/>
              <a:t> </a:t>
            </a:r>
            <a:r>
              <a:rPr lang="nb-NO" sz="1200" dirty="0"/>
              <a:t>som må betales til arrangør ble vedtatt økt fra 100 til 110 CHF pr. dag. Dette skal dekke  overnatting, mat og heiskort.</a:t>
            </a:r>
          </a:p>
          <a:p>
            <a:pPr marL="0" indent="0">
              <a:buNone/>
            </a:pPr>
            <a:r>
              <a:rPr lang="nb-NO" sz="1200" b="1" dirty="0"/>
              <a:t>PROSJEKT BEIJING 2022 OG WC </a:t>
            </a:r>
            <a:r>
              <a:rPr lang="nb-NO" sz="1200" b="1" dirty="0" smtClean="0"/>
              <a:t>2019:</a:t>
            </a:r>
          </a:p>
          <a:p>
            <a:r>
              <a:rPr lang="nb-NO" sz="1200" dirty="0" smtClean="0"/>
              <a:t>NSF </a:t>
            </a:r>
            <a:r>
              <a:rPr lang="nb-NO" sz="1200" dirty="0" err="1"/>
              <a:t>telemark</a:t>
            </a:r>
            <a:r>
              <a:rPr lang="nb-NO" sz="1200" dirty="0"/>
              <a:t> fikk svært god tilbakemelding på initiativet og planen for det videre arbeidet mot </a:t>
            </a:r>
            <a:r>
              <a:rPr lang="nb-NO" sz="1200" dirty="0" err="1"/>
              <a:t>telemark</a:t>
            </a:r>
            <a:r>
              <a:rPr lang="nb-NO" sz="1200" dirty="0"/>
              <a:t> som OL gren. FIS </a:t>
            </a:r>
            <a:r>
              <a:rPr lang="nb-NO" sz="1200" dirty="0" err="1"/>
              <a:t>telemark</a:t>
            </a:r>
            <a:r>
              <a:rPr lang="nb-NO" sz="1200" dirty="0"/>
              <a:t> bevilget 5000CHF til prosjektet. </a:t>
            </a:r>
            <a:br>
              <a:rPr lang="nb-NO" sz="1200" dirty="0"/>
            </a:br>
            <a:r>
              <a:rPr lang="nb-NO" sz="1200" dirty="0"/>
              <a:t>Det jobbes med at det kan arrangeres WC i </a:t>
            </a:r>
            <a:r>
              <a:rPr lang="nb-NO" sz="1200" dirty="0" err="1"/>
              <a:t>Urumqi</a:t>
            </a:r>
            <a:r>
              <a:rPr lang="nb-NO" sz="1200" dirty="0"/>
              <a:t> i Kina i februar 2019 og at kontakter i Kina kan hjelpe </a:t>
            </a:r>
            <a:r>
              <a:rPr lang="nb-NO" sz="1200" dirty="0" err="1"/>
              <a:t>telemark</a:t>
            </a:r>
            <a:r>
              <a:rPr lang="nb-NO" sz="1200" dirty="0"/>
              <a:t> til å komme på </a:t>
            </a:r>
            <a:r>
              <a:rPr lang="nb-NO" sz="1200" dirty="0" smtClean="0"/>
              <a:t>OL-programmet </a:t>
            </a:r>
            <a:r>
              <a:rPr lang="nb-NO" sz="1200" dirty="0"/>
              <a:t>i Beijing 2022</a:t>
            </a:r>
            <a:r>
              <a:rPr lang="nb-NO" sz="1200" dirty="0" smtClean="0"/>
              <a:t>.</a:t>
            </a:r>
            <a:endParaRPr lang="nb-NO" sz="1200" dirty="0"/>
          </a:p>
        </p:txBody>
      </p:sp>
    </p:spTree>
    <p:extLst>
      <p:ext uri="{BB962C8B-B14F-4D97-AF65-F5344CB8AC3E}">
        <p14:creationId xmlns:p14="http://schemas.microsoft.com/office/powerpoint/2010/main" val="395447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Agenda</a:t>
            </a:r>
            <a:endParaRPr lang="nb-NO" dirty="0"/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5205628"/>
              </p:ext>
            </p:extLst>
          </p:nvPr>
        </p:nvGraphicFramePr>
        <p:xfrm>
          <a:off x="468313" y="1268760"/>
          <a:ext cx="8280399" cy="5349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1399"/>
                <a:gridCol w="4752528"/>
                <a:gridCol w="2016472"/>
              </a:tblGrid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Tidspunkt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Tema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Ansvarlig</a:t>
                      </a:r>
                      <a:endParaRPr lang="nb-NO" sz="160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10:00-10:15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Velkommen, presentasjon av deltakere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RB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194424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10:15-11:30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Statusrapport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randonee</a:t>
                      </a: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 og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telemark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MB + MG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11:30-13:00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Ekstraordinært skiting, inkludert lunsj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13:00-13:45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Oppsummering fra regionene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Aktiviteter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Planer for neste år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Etc.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Regionsansvarlige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l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13:45-14:30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Handlingsplan/</a:t>
                      </a:r>
                      <a:r>
                        <a:rPr lang="nb-NO" sz="1600" kern="1200" dirty="0" err="1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årshjul</a:t>
                      </a:r>
                      <a:endParaRPr lang="nb-NO" sz="1600" kern="12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algn="l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Diskusjon om fokus </a:t>
                      </a:r>
                      <a:r>
                        <a:rPr lang="nb-NO" sz="1600" kern="12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fremover, tilnærming </a:t>
                      </a: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til SUM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RB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14:30-14:40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Valg</a:t>
                      </a:r>
                      <a:r>
                        <a:rPr lang="nb-NO" sz="1600" baseline="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 av deltakere til valgkomite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RB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14:40-15:30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Satsningsgruppen 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Arnstein Sunde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15:30-16:15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Den moderne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telemarksbølgen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Eivind Å Skille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16:15-16:45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16:45-17:45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Rapport fra FIS-møtet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BG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17:45-18:00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Avslutning/oppsummering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BG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8504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517650"/>
              </p:ext>
            </p:extLst>
          </p:nvPr>
        </p:nvGraphicFramePr>
        <p:xfrm>
          <a:off x="468313" y="1268760"/>
          <a:ext cx="8280399" cy="5374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1399"/>
                <a:gridCol w="4752528"/>
                <a:gridCol w="2016472"/>
              </a:tblGrid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Tidspunkt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Tema</a:t>
                      </a:r>
                      <a:endParaRPr lang="nb-NO" sz="160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Ansvarlig</a:t>
                      </a:r>
                      <a:endParaRPr lang="nb-NO" sz="160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10:00-10:15</a:t>
                      </a: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Velkommen, presentasjon av deltakere</a:t>
                      </a: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RB</a:t>
                      </a: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10:15-11:30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Statusrapport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randonee</a:t>
                      </a: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 og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telemark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MB + MG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11:30-13:00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Ekstraordinært skiting, inkludert lunsj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13:00-13:45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Oppsummering fra regionene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Aktiviteter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Planer for neste år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Etc.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Regionsansvarlige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13:45-14:30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Handlingsplan/</a:t>
                      </a:r>
                      <a:r>
                        <a:rPr lang="nb-NO" sz="1600" dirty="0" err="1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årshjul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Diskusjon om fokus </a:t>
                      </a: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fremover, tilnærming </a:t>
                      </a: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til SUM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RB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14:30-14:40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Valg</a:t>
                      </a:r>
                      <a:r>
                        <a:rPr lang="nb-NO" sz="1600" baseline="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 av deltakere til valgkomite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RB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14:40-15:30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Satsningsgruppen 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Arnstein Sunde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15:30-16:15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Den moderne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telemarksbølgen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Eivind Å Skille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16:15-16:45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16:45-17:45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Rapport fra FIS-møtet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BG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17:45-18:00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Avslutning/oppsummering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BG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Agenda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98148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1930479"/>
            <a:ext cx="6477000" cy="1107996"/>
          </a:xfrm>
        </p:spPr>
        <p:txBody>
          <a:bodyPr/>
          <a:lstStyle/>
          <a:p>
            <a:r>
              <a:rPr lang="nb-NO" sz="6600" dirty="0" smtClean="0"/>
              <a:t>God tur hjem</a:t>
            </a:r>
            <a:endParaRPr lang="nb-NO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sz="2400" dirty="0" smtClean="0"/>
              <a:t>…og god sommer!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069190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Presentasjonsrunde</a:t>
            </a:r>
            <a:endParaRPr lang="nb-NO" dirty="0"/>
          </a:p>
        </p:txBody>
      </p:sp>
      <p:pic>
        <p:nvPicPr>
          <p:cNvPr id="6146" name="Picture 2" descr="C:\Users\ac21550\AppData\Local\Microsoft\Windows\Temporary Internet Files\Content.IE5\52LD3SAY\oral_presentation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788" y="2515394"/>
            <a:ext cx="1695450" cy="269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8673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5728613"/>
              </p:ext>
            </p:extLst>
          </p:nvPr>
        </p:nvGraphicFramePr>
        <p:xfrm>
          <a:off x="468313" y="1268760"/>
          <a:ext cx="8280399" cy="5374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1399"/>
                <a:gridCol w="4752528"/>
                <a:gridCol w="2016472"/>
              </a:tblGrid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Tidspunkt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Tema</a:t>
                      </a:r>
                      <a:endParaRPr lang="nb-NO" sz="160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Ansvarlig</a:t>
                      </a:r>
                      <a:endParaRPr lang="nb-NO" sz="160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10:00-10:15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Velkommen, presentasjon av deltakere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RB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10:15-11:30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Statusrapport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randonee</a:t>
                      </a: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 og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telemark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MB + MG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11:30-13:00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Ekstraordinært skiting, inkludert lunsj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13:00-13:45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Oppsummering fra regionene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Aktiviteter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Planer for neste år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Etc.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Regionsansvarlige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13:45-14:30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Handlingsplan/</a:t>
                      </a:r>
                      <a:r>
                        <a:rPr lang="nb-NO" sz="1600" dirty="0" err="1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årshjul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Diskusjon om fokus </a:t>
                      </a: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fremover, tilnærming </a:t>
                      </a: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til SUM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RB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14:30-14:40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Valg</a:t>
                      </a:r>
                      <a:r>
                        <a:rPr lang="nb-NO" sz="1600" baseline="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 av deltakere til valgkomite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RB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14:40-15:30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Satsningsgruppen 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Arnstein Sunde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15:30-16:15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Den moderne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telemarksbølgen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Eivind Å Skille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16:15-16:45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16:45-17:45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Rapport fra FIS-møtet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BG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17:45-18:00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Avslutning/oppsummering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BG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Agenda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68445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Sportslig status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Randonee</a:t>
            </a:r>
            <a:r>
              <a:rPr lang="nb-NO" dirty="0" smtClean="0"/>
              <a:t> – </a:t>
            </a:r>
            <a:r>
              <a:rPr lang="nb-NO" dirty="0" err="1" smtClean="0"/>
              <a:t>Randosjef</a:t>
            </a:r>
            <a:r>
              <a:rPr lang="nb-NO" dirty="0" smtClean="0"/>
              <a:t> Martin</a:t>
            </a:r>
          </a:p>
          <a:p>
            <a:r>
              <a:rPr lang="nb-NO" dirty="0" smtClean="0"/>
              <a:t>Telemark – Sportssjef Martin</a:t>
            </a:r>
          </a:p>
        </p:txBody>
      </p:sp>
    </p:spTree>
    <p:extLst>
      <p:ext uri="{BB962C8B-B14F-4D97-AF65-F5344CB8AC3E}">
        <p14:creationId xmlns:p14="http://schemas.microsoft.com/office/powerpoint/2010/main" val="3259730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2700729"/>
              </p:ext>
            </p:extLst>
          </p:nvPr>
        </p:nvGraphicFramePr>
        <p:xfrm>
          <a:off x="468313" y="1268760"/>
          <a:ext cx="8280399" cy="5349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1399"/>
                <a:gridCol w="4752528"/>
                <a:gridCol w="2016472"/>
              </a:tblGrid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Tidspunkt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Tema</a:t>
                      </a:r>
                      <a:endParaRPr lang="nb-NO" sz="160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Ansvarlig</a:t>
                      </a:r>
                      <a:endParaRPr lang="nb-NO" sz="160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10:00-10:15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Velkommen, presentasjon av deltakere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RB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194424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10:15-11:30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Statusrapport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randonee</a:t>
                      </a: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 og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telemark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MB + MG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11:30-13:00</a:t>
                      </a: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Ekstraordinært skiting, inkludert lunsj</a:t>
                      </a: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13:00-13:45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Oppsummering fra regionene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Aktiviteter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Planer for neste år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Etc.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Regionsansvarlige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13:45-14:30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Handlingsplan/</a:t>
                      </a:r>
                      <a:r>
                        <a:rPr lang="nb-NO" sz="1600" dirty="0" err="1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årshjul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Diskusjon om fokus </a:t>
                      </a: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fremover, tilnærming </a:t>
                      </a: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til SUM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RB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14:30-14:40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Valg</a:t>
                      </a:r>
                      <a:r>
                        <a:rPr lang="nb-NO" sz="1600" baseline="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 av deltakere til valgkomite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RB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14:40-15:30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Satsningsgruppen 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Arnstein Sunde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15:30-16:15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Den moderne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telemarksbølgen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Eivind Å Skille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16:15-16:45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16:45-17:45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Rapport fra FIS-møtet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BG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17:45-18:00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Avslutning/oppsummering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BG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Agenda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3029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7285695"/>
              </p:ext>
            </p:extLst>
          </p:nvPr>
        </p:nvGraphicFramePr>
        <p:xfrm>
          <a:off x="468313" y="1268760"/>
          <a:ext cx="8280399" cy="5349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1399"/>
                <a:gridCol w="4752528"/>
                <a:gridCol w="2016472"/>
              </a:tblGrid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Tidspunkt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Tema</a:t>
                      </a:r>
                      <a:endParaRPr lang="nb-NO" sz="160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Ansvarlig</a:t>
                      </a:r>
                      <a:endParaRPr lang="nb-NO" sz="160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10:00-10:15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Velkommen, presentasjon av deltakere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RB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194424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10:15-11:30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Statusrapport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randonee</a:t>
                      </a: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 og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telemark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MB + MG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11:30-13:00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Ekstraordinært skiting, inkludert lunsj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13:00-13:45</a:t>
                      </a: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Oppsummering fra regionene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Aktiviteter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Planer for neste år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Etc.</a:t>
                      </a: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Regionsansvarlige</a:t>
                      </a: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13:45-14:30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Handlingsplan/</a:t>
                      </a:r>
                      <a:r>
                        <a:rPr lang="nb-NO" sz="1600" dirty="0" err="1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årshjul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Diskusjon om fokus </a:t>
                      </a: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fremover, tilnærming </a:t>
                      </a: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til SUM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RB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14:30-14:40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Valg</a:t>
                      </a:r>
                      <a:r>
                        <a:rPr lang="nb-NO" sz="1600" baseline="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 av deltakere til valgkomite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RB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14:40-15:30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Satsningsgruppen 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Arnstein Sunde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15:30-16:15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Den moderne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telemarksbølgen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Eivind Å Skille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16:15-16:45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16:45-17:45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Rapport fra FIS-møtet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BG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17:45-18:00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Avslutning/oppsummering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BG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Agenda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3279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Agenda</a:t>
            </a:r>
            <a:endParaRPr lang="nb-NO" dirty="0"/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039053"/>
              </p:ext>
            </p:extLst>
          </p:nvPr>
        </p:nvGraphicFramePr>
        <p:xfrm>
          <a:off x="468313" y="1268760"/>
          <a:ext cx="8280399" cy="5349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1399"/>
                <a:gridCol w="4752528"/>
                <a:gridCol w="2016472"/>
              </a:tblGrid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Tidspunkt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Tema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Ansvarlig</a:t>
                      </a:r>
                      <a:endParaRPr lang="nb-NO" sz="160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10:00-10:15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Velkommen, presentasjon av deltakere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RB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194424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10:15-11:30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Statusrapport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randonee</a:t>
                      </a: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 og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telemark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MB + MG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11:30-13:00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Ekstraordinært skiting, inkludert lunsj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13:00-13:45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Oppsummering fra regionene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Aktiviteter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Planer for neste år</a:t>
                      </a:r>
                    </a:p>
                    <a:p>
                      <a:pPr marL="3429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Etc.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Regionsansvarlige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l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13:45-14:30</a:t>
                      </a: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Handlingsplan/</a:t>
                      </a:r>
                      <a:r>
                        <a:rPr lang="nb-NO" sz="1600" kern="1200" dirty="0" err="1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årshjul</a:t>
                      </a:r>
                      <a:endParaRPr lang="nb-NO" sz="1600" kern="12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algn="l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Diskusjon om fokus </a:t>
                      </a:r>
                      <a:r>
                        <a:rPr lang="nb-NO" sz="1600" kern="12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fremover, tilnærming </a:t>
                      </a: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til SUM</a:t>
                      </a: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RB</a:t>
                      </a:r>
                    </a:p>
                  </a:txBody>
                  <a:tcPr marL="50800" marR="50800" marT="50800" marB="50800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14:30-14:40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Valg</a:t>
                      </a:r>
                      <a:r>
                        <a:rPr lang="nb-NO" sz="1600" baseline="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 av deltakere til valgkomite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RB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14:40-15:30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Satsningsgruppen 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Arnstein Sunde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15:30-16:15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Den moderne </a:t>
                      </a:r>
                      <a:r>
                        <a:rPr lang="nb-NO" sz="1600" dirty="0" err="1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telemarksbølgen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Eivind Å Skille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16:15-16:45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Pause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16:45-17:45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Rapport fra FIS-møtet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BG</a:t>
                      </a: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17:45-18:00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Avslutning/oppsummering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</a:rPr>
                        <a:t>BG</a:t>
                      </a:r>
                      <a:endParaRPr lang="nb-NO" sz="16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3928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Årshjul</a:t>
            </a:r>
            <a:endParaRPr lang="en-GB" dirty="0"/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5433424"/>
              </p:ext>
            </p:extLst>
          </p:nvPr>
        </p:nvGraphicFramePr>
        <p:xfrm>
          <a:off x="259080" y="1556792"/>
          <a:ext cx="8730195" cy="4983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6656"/>
                <a:gridCol w="1728192"/>
                <a:gridCol w="1656184"/>
                <a:gridCol w="1663124"/>
                <a:gridCol w="1746039"/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1400" noProof="0" dirty="0" smtClean="0"/>
                        <a:t>Område</a:t>
                      </a:r>
                      <a:endParaRPr lang="nb-NO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noProof="0" dirty="0" smtClean="0"/>
                        <a:t>Vår</a:t>
                      </a:r>
                      <a:endParaRPr lang="nb-NO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noProof="0" dirty="0" smtClean="0"/>
                        <a:t>Sommer</a:t>
                      </a:r>
                      <a:endParaRPr lang="nb-NO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noProof="0" dirty="0" smtClean="0"/>
                        <a:t>Høst</a:t>
                      </a:r>
                      <a:endParaRPr lang="nb-NO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noProof="0" dirty="0" smtClean="0"/>
                        <a:t>Vinter</a:t>
                      </a:r>
                      <a:endParaRPr lang="nb-NO" sz="14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1088776" rtl="0" eaLnBrk="1" latinLnBrk="0" hangingPunct="1"/>
                      <a:endParaRPr lang="nb-NO" sz="1800" b="1" kern="1200" noProof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800" b="1" kern="120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APR – MAI</a:t>
                      </a:r>
                      <a:endParaRPr lang="nb-NO" sz="1800" b="1" kern="1200" noProof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800" b="1" kern="120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  <a:r>
                        <a:rPr lang="nb-NO" sz="1800" b="1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b-NO" sz="1800" b="1" kern="120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– AUG</a:t>
                      </a:r>
                      <a:endParaRPr lang="nb-NO" sz="1800" b="1" kern="1200" noProof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800" b="1" kern="120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SEP – NOV</a:t>
                      </a:r>
                      <a:endParaRPr lang="nb-NO" sz="1800" b="1" kern="1200" noProof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800" b="1" kern="120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DES – MAR</a:t>
                      </a:r>
                      <a:endParaRPr lang="nb-NO" sz="1800" b="1" kern="1200" noProof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1088776" rtl="0" eaLnBrk="1" latinLnBrk="0" hangingPunct="1"/>
                      <a:r>
                        <a:rPr lang="nb-NO" sz="1800" b="1" kern="120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Toppidrett</a:t>
                      </a:r>
                      <a:endParaRPr lang="nb-NO" sz="1800" b="1" kern="1200" noProof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400" noProof="0" dirty="0" smtClean="0">
                          <a:solidFill>
                            <a:schemeClr val="accent4"/>
                          </a:solidFill>
                        </a:rPr>
                        <a:t>Evaluering, laguttak, samlingsplaner</a:t>
                      </a:r>
                      <a:endParaRPr lang="nb-NO" sz="1400" noProof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noProof="0" dirty="0" smtClean="0">
                          <a:solidFill>
                            <a:schemeClr val="accent4"/>
                          </a:solidFill>
                        </a:rPr>
                        <a:t>Samlinger</a:t>
                      </a:r>
                      <a:endParaRPr lang="nb-NO" sz="1400" noProof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noProof="0" dirty="0" smtClean="0">
                          <a:solidFill>
                            <a:schemeClr val="accent4"/>
                          </a:solidFill>
                        </a:rPr>
                        <a:t>Samlinger, uttak</a:t>
                      </a:r>
                      <a:endParaRPr lang="nb-NO" sz="1400" noProof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noProof="0" dirty="0" smtClean="0">
                          <a:solidFill>
                            <a:schemeClr val="accent4"/>
                          </a:solidFill>
                        </a:rPr>
                        <a:t>Uttak</a:t>
                      </a:r>
                      <a:r>
                        <a:rPr lang="nb-NO" sz="1400" baseline="0" noProof="0" dirty="0" smtClean="0">
                          <a:solidFill>
                            <a:schemeClr val="accent4"/>
                          </a:solidFill>
                        </a:rPr>
                        <a:t>, reising, </a:t>
                      </a:r>
                      <a:r>
                        <a:rPr lang="nb-NO" sz="1400" baseline="0" noProof="0" dirty="0" err="1" smtClean="0">
                          <a:solidFill>
                            <a:schemeClr val="accent4"/>
                          </a:solidFill>
                        </a:rPr>
                        <a:t>Jr</a:t>
                      </a:r>
                      <a:r>
                        <a:rPr lang="nb-NO" sz="1400" baseline="0" noProof="0" dirty="0" smtClean="0">
                          <a:solidFill>
                            <a:schemeClr val="accent4"/>
                          </a:solidFill>
                        </a:rPr>
                        <a:t>-VM</a:t>
                      </a:r>
                      <a:endParaRPr lang="nb-NO" sz="1400" noProof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1088776" rtl="0" eaLnBrk="1" latinLnBrk="0" hangingPunct="1"/>
                      <a:r>
                        <a:rPr lang="nb-NO" sz="1800" b="1" kern="120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Bredde/ rekruttering</a:t>
                      </a:r>
                      <a:endParaRPr lang="nb-NO" sz="1800" b="1" kern="1200" noProof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400" noProof="0" dirty="0" smtClean="0">
                          <a:solidFill>
                            <a:schemeClr val="accent4"/>
                          </a:solidFill>
                        </a:rPr>
                        <a:t>Evaluering, planlegging</a:t>
                      </a:r>
                      <a:endParaRPr lang="nb-NO" sz="1400" noProof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noProof="0" dirty="0" smtClean="0">
                          <a:solidFill>
                            <a:schemeClr val="accent4"/>
                          </a:solidFill>
                        </a:rPr>
                        <a:t>Breddesamling</a:t>
                      </a:r>
                      <a:endParaRPr lang="nb-NO" sz="1400" noProof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noProof="0" dirty="0" err="1" smtClean="0">
                          <a:solidFill>
                            <a:schemeClr val="accent4"/>
                          </a:solidFill>
                        </a:rPr>
                        <a:t>Hintertux</a:t>
                      </a:r>
                      <a:endParaRPr lang="nb-NO" sz="1400" noProof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noProof="0" dirty="0" smtClean="0">
                          <a:solidFill>
                            <a:schemeClr val="accent4"/>
                          </a:solidFill>
                        </a:rPr>
                        <a:t>Breddesamling</a:t>
                      </a:r>
                      <a:endParaRPr lang="nb-NO" sz="1400" noProof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1088776" rtl="0" eaLnBrk="1" latinLnBrk="0" hangingPunct="1"/>
                      <a:r>
                        <a:rPr lang="nb-NO" sz="1800" b="1" kern="120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Administrasjon</a:t>
                      </a:r>
                      <a:endParaRPr lang="nb-NO" sz="1800" b="1" kern="1200" noProof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887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noProof="0" dirty="0" smtClean="0">
                          <a:solidFill>
                            <a:schemeClr val="accent4"/>
                          </a:solidFill>
                        </a:rPr>
                        <a:t>Evaluering, klær, vårmøte, idrettsregistrering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noProof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noProof="0" dirty="0" smtClean="0">
                          <a:solidFill>
                            <a:schemeClr val="accent4"/>
                          </a:solidFill>
                        </a:rPr>
                        <a:t>Høstmøte, klær</a:t>
                      </a:r>
                      <a:endParaRPr lang="nb-NO" sz="1400" noProof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noProof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1088776" rtl="0" eaLnBrk="1" latinLnBrk="0" hangingPunct="1"/>
                      <a:r>
                        <a:rPr lang="nb-NO" sz="1800" b="1" kern="120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NC/ NM</a:t>
                      </a:r>
                      <a:endParaRPr lang="nb-NO" sz="1800" b="1" kern="1200" noProof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400" noProof="0" dirty="0" smtClean="0">
                          <a:solidFill>
                            <a:schemeClr val="accent4"/>
                          </a:solidFill>
                        </a:rPr>
                        <a:t>Evaluering,</a:t>
                      </a:r>
                      <a:r>
                        <a:rPr lang="nb-NO" sz="1400" baseline="0" noProof="0" dirty="0" smtClean="0">
                          <a:solidFill>
                            <a:schemeClr val="accent4"/>
                          </a:solidFill>
                        </a:rPr>
                        <a:t> NM-arrangør</a:t>
                      </a:r>
                      <a:endParaRPr lang="nb-NO" sz="1400" noProof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noProof="0" dirty="0" smtClean="0">
                          <a:solidFill>
                            <a:schemeClr val="accent4"/>
                          </a:solidFill>
                        </a:rPr>
                        <a:t>Terminliste, avtale med</a:t>
                      </a:r>
                      <a:r>
                        <a:rPr lang="nb-NO" sz="1400" baseline="0" noProof="0" dirty="0" smtClean="0">
                          <a:solidFill>
                            <a:schemeClr val="accent4"/>
                          </a:solidFill>
                        </a:rPr>
                        <a:t> EQ</a:t>
                      </a:r>
                      <a:endParaRPr lang="nb-NO" sz="1400" noProof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noProof="0" dirty="0" smtClean="0">
                          <a:solidFill>
                            <a:schemeClr val="accent4"/>
                          </a:solidFill>
                        </a:rPr>
                        <a:t>Terminliste</a:t>
                      </a:r>
                      <a:endParaRPr lang="nb-NO" sz="1400" noProof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noProof="0" dirty="0" smtClean="0">
                          <a:solidFill>
                            <a:schemeClr val="accent4"/>
                          </a:solidFill>
                        </a:rPr>
                        <a:t>Resultater</a:t>
                      </a:r>
                      <a:endParaRPr lang="nb-NO" sz="1400" noProof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1088776" rtl="0" eaLnBrk="1" latinLnBrk="0" hangingPunct="1"/>
                      <a:r>
                        <a:rPr lang="nb-NO" sz="1800" b="1" kern="120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Politikk</a:t>
                      </a:r>
                      <a:endParaRPr lang="nb-NO" sz="1800" b="1" kern="1200" noProof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400" noProof="0" dirty="0" smtClean="0">
                          <a:solidFill>
                            <a:schemeClr val="accent4"/>
                          </a:solidFill>
                        </a:rPr>
                        <a:t>FIS-møte</a:t>
                      </a:r>
                      <a:endParaRPr lang="nb-NO" sz="1400" noProof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noProof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noProof="0" dirty="0" smtClean="0">
                          <a:solidFill>
                            <a:schemeClr val="accent4"/>
                          </a:solidFill>
                        </a:rPr>
                        <a:t>FIS-møte</a:t>
                      </a:r>
                      <a:endParaRPr lang="nb-NO" sz="1400" noProof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noProof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1088776" rtl="0" eaLnBrk="1" latinLnBrk="0" hangingPunct="1"/>
                      <a:r>
                        <a:rPr lang="nb-NO" sz="1800" b="1" kern="120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Økonomi</a:t>
                      </a:r>
                      <a:endParaRPr lang="nb-NO" sz="1800" b="1" kern="1200" noProof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400" noProof="0" dirty="0" smtClean="0">
                          <a:solidFill>
                            <a:schemeClr val="accent4"/>
                          </a:solidFill>
                        </a:rPr>
                        <a:t>Sponsorat, evaluering</a:t>
                      </a:r>
                      <a:endParaRPr lang="nb-NO" sz="1400" noProof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noProof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noProof="0" dirty="0" smtClean="0">
                          <a:solidFill>
                            <a:schemeClr val="accent4"/>
                          </a:solidFill>
                        </a:rPr>
                        <a:t>Budsjett</a:t>
                      </a:r>
                      <a:endParaRPr lang="nb-NO" sz="1400" noProof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noProof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1088776" rtl="0" eaLnBrk="1" latinLnBrk="0" hangingPunct="1"/>
                      <a:r>
                        <a:rPr lang="nb-NO" sz="1800" b="1" kern="120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TK</a:t>
                      </a:r>
                      <a:endParaRPr lang="nb-NO" sz="1800" b="1" kern="1200" noProof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400" noProof="0" dirty="0" smtClean="0">
                          <a:solidFill>
                            <a:schemeClr val="accent4"/>
                          </a:solidFill>
                        </a:rPr>
                        <a:t>Evaluering, vårmøte, handlingsplan</a:t>
                      </a:r>
                      <a:endParaRPr lang="nb-NO" sz="1400" noProof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noProof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noProof="0" dirty="0" smtClean="0">
                          <a:solidFill>
                            <a:schemeClr val="accent4"/>
                          </a:solidFill>
                        </a:rPr>
                        <a:t>Høstfagmøte, handlingsplan</a:t>
                      </a:r>
                      <a:endParaRPr lang="nb-NO" sz="1400" noProof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noProof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7617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tema">
  <a:themeElements>
    <a:clrScheme name="Egendefinert 2">
      <a:dk1>
        <a:srgbClr val="ACADAE"/>
      </a:dk1>
      <a:lt1>
        <a:sysClr val="window" lastClr="FFFFFF"/>
      </a:lt1>
      <a:dk2>
        <a:srgbClr val="00B6E3"/>
      </a:dk2>
      <a:lt2>
        <a:srgbClr val="FFFFFF"/>
      </a:lt2>
      <a:accent1>
        <a:srgbClr val="00B6E3"/>
      </a:accent1>
      <a:accent2>
        <a:srgbClr val="DE5C51"/>
      </a:accent2>
      <a:accent3>
        <a:srgbClr val="AE946F"/>
      </a:accent3>
      <a:accent4>
        <a:srgbClr val="404965"/>
      </a:accent4>
      <a:accent5>
        <a:srgbClr val="00B6E3"/>
      </a:accent5>
      <a:accent6>
        <a:srgbClr val="ACADAE"/>
      </a:accent6>
      <a:hlink>
        <a:srgbClr val="00B6E3"/>
      </a:hlink>
      <a:folHlink>
        <a:srgbClr val="85878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9E7D4EEE2CB145B69C17D896B04685" ma:contentTypeVersion="0" ma:contentTypeDescription="Create a new document." ma:contentTypeScope="" ma:versionID="792aa221456f966ab4b14f50033251f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bb30e932151fd1d05aac58bba66e44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74AF852-A174-4CBA-BB5F-A69C2589BC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042DE17-0C88-460A-A2AF-D9EB81743C6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8DACE0-009B-47F5-B65A-E43DDCC5600C}">
  <ds:schemaRefs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Vårmøte_telemark_randonee-2015</Template>
  <TotalTime>5006</TotalTime>
  <Words>1105</Words>
  <Application>Microsoft Office PowerPoint</Application>
  <PresentationFormat>On-screen Show (4:3)</PresentationFormat>
  <Paragraphs>530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Standardtema</vt:lpstr>
      <vt:lpstr>Vårmøte 2017</vt:lpstr>
      <vt:lpstr>Agenda</vt:lpstr>
      <vt:lpstr>Presentasjonsrunde</vt:lpstr>
      <vt:lpstr>Agenda</vt:lpstr>
      <vt:lpstr>Sportslig status</vt:lpstr>
      <vt:lpstr>Agenda</vt:lpstr>
      <vt:lpstr>Agenda</vt:lpstr>
      <vt:lpstr>Agenda</vt:lpstr>
      <vt:lpstr>Årshjul</vt:lpstr>
      <vt:lpstr>Handlingsplan 2016 – 2018 - SPØRSMÅL</vt:lpstr>
      <vt:lpstr>Oppfølging av Skiforbundets nye utviklingsmodell (SUM) + SPD</vt:lpstr>
      <vt:lpstr>Agenda</vt:lpstr>
      <vt:lpstr>Agenda</vt:lpstr>
      <vt:lpstr>Valgkomite</vt:lpstr>
      <vt:lpstr>Agenda</vt:lpstr>
      <vt:lpstr>Agenda</vt:lpstr>
      <vt:lpstr>Agenda</vt:lpstr>
      <vt:lpstr>Rapport fra FIS-møtet Portoroz 23 – 27 mai</vt:lpstr>
      <vt:lpstr>Agenda</vt:lpstr>
      <vt:lpstr>God tur hjem</vt:lpstr>
    </vt:vector>
  </TitlesOfParts>
  <Company>Nordea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Bryn, Rolf</dc:creator>
  <cp:lastModifiedBy>Bryn, Rolf</cp:lastModifiedBy>
  <cp:revision>50</cp:revision>
  <dcterms:created xsi:type="dcterms:W3CDTF">2016-10-18T10:48:48Z</dcterms:created>
  <dcterms:modified xsi:type="dcterms:W3CDTF">2017-06-13T11:17:33Z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0x010100FA9E7D4EEE2CB145B69C17D896B04685</vt:lpwstr>
  </property>
</Properties>
</file>