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3"/>
  </p:notesMasterIdLst>
  <p:handoutMasterIdLst>
    <p:handoutMasterId r:id="rId54"/>
  </p:handoutMasterIdLst>
  <p:sldIdLst>
    <p:sldId id="595" r:id="rId2"/>
    <p:sldId id="597" r:id="rId3"/>
    <p:sldId id="598" r:id="rId4"/>
    <p:sldId id="599" r:id="rId5"/>
    <p:sldId id="600" r:id="rId6"/>
    <p:sldId id="601" r:id="rId7"/>
    <p:sldId id="602" r:id="rId8"/>
    <p:sldId id="425" r:id="rId9"/>
    <p:sldId id="603" r:id="rId10"/>
    <p:sldId id="605" r:id="rId11"/>
    <p:sldId id="485" r:id="rId12"/>
    <p:sldId id="487" r:id="rId13"/>
    <p:sldId id="606" r:id="rId14"/>
    <p:sldId id="607" r:id="rId15"/>
    <p:sldId id="608" r:id="rId16"/>
    <p:sldId id="609" r:id="rId17"/>
    <p:sldId id="610" r:id="rId18"/>
    <p:sldId id="611" r:id="rId19"/>
    <p:sldId id="612" r:id="rId20"/>
    <p:sldId id="613" r:id="rId21"/>
    <p:sldId id="614" r:id="rId22"/>
    <p:sldId id="615" r:id="rId23"/>
    <p:sldId id="616" r:id="rId24"/>
    <p:sldId id="617" r:id="rId25"/>
    <p:sldId id="618" r:id="rId26"/>
    <p:sldId id="648" r:id="rId27"/>
    <p:sldId id="649" r:id="rId28"/>
    <p:sldId id="650" r:id="rId29"/>
    <p:sldId id="619" r:id="rId30"/>
    <p:sldId id="620" r:id="rId31"/>
    <p:sldId id="621" r:id="rId32"/>
    <p:sldId id="633" r:id="rId33"/>
    <p:sldId id="646" r:id="rId34"/>
    <p:sldId id="623" r:id="rId35"/>
    <p:sldId id="624" r:id="rId36"/>
    <p:sldId id="625" r:id="rId37"/>
    <p:sldId id="626" r:id="rId38"/>
    <p:sldId id="627" r:id="rId39"/>
    <p:sldId id="628" r:id="rId40"/>
    <p:sldId id="629" r:id="rId41"/>
    <p:sldId id="647" r:id="rId42"/>
    <p:sldId id="631" r:id="rId43"/>
    <p:sldId id="640" r:id="rId44"/>
    <p:sldId id="430" r:id="rId45"/>
    <p:sldId id="651" r:id="rId46"/>
    <p:sldId id="642" r:id="rId47"/>
    <p:sldId id="462" r:id="rId48"/>
    <p:sldId id="643" r:id="rId49"/>
    <p:sldId id="535" r:id="rId50"/>
    <p:sldId id="537" r:id="rId51"/>
    <p:sldId id="630" r:id="rId5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2185" autoAdjust="0"/>
  </p:normalViewPr>
  <p:slideViewPr>
    <p:cSldViewPr>
      <p:cViewPr>
        <p:scale>
          <a:sx n="70" d="100"/>
          <a:sy n="70" d="100"/>
        </p:scale>
        <p:origin x="-1914" y="-420"/>
      </p:cViewPr>
      <p:guideLst>
        <p:guide orient="horz" pos="2160"/>
        <p:guide pos="2835"/>
      </p:guideLst>
    </p:cSldViewPr>
  </p:slideViewPr>
  <p:outlineViewPr>
    <p:cViewPr>
      <p:scale>
        <a:sx n="33" d="100"/>
        <a:sy n="33" d="100"/>
      </p:scale>
      <p:origin x="0" y="28380"/>
    </p:cViewPr>
  </p:outlineViewPr>
  <p:notesTextViewPr>
    <p:cViewPr>
      <p:scale>
        <a:sx n="1" d="1"/>
        <a:sy n="1" d="1"/>
      </p:scale>
      <p:origin x="0" y="0"/>
    </p:cViewPr>
  </p:notesTextViewPr>
  <p:sorterViewPr>
    <p:cViewPr>
      <p:scale>
        <a:sx n="100" d="100"/>
        <a:sy n="100" d="100"/>
      </p:scale>
      <p:origin x="0" y="23580"/>
    </p:cViewPr>
  </p:sorterViewPr>
  <p:notesViewPr>
    <p:cSldViewPr>
      <p:cViewPr varScale="1">
        <p:scale>
          <a:sx n="85" d="100"/>
          <a:sy n="85" d="100"/>
        </p:scale>
        <p:origin x="-315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yvinsan\Dropbox\Utdanningsutvalget\Treningsmengde%20trap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076893166132013E-2"/>
          <c:y val="4.5184196158916896E-2"/>
          <c:w val="0.92823174880917658"/>
          <c:h val="0.89855020909362271"/>
        </c:manualLayout>
      </c:layout>
      <c:barChart>
        <c:barDir val="col"/>
        <c:grouping val="clustered"/>
        <c:varyColors val="0"/>
        <c:ser>
          <c:idx val="0"/>
          <c:order val="0"/>
          <c:invertIfNegative val="0"/>
          <c:cat>
            <c:strRef>
              <c:f>'[Treningsmengde trapp.xlsx]Ark1'!$B$17:$N$17</c:f>
              <c:strCache>
                <c:ptCount val="13"/>
                <c:pt idx="0">
                  <c:v>16 år</c:v>
                </c:pt>
                <c:pt idx="1">
                  <c:v>17 år</c:v>
                </c:pt>
                <c:pt idx="2">
                  <c:v>18 år</c:v>
                </c:pt>
                <c:pt idx="3">
                  <c:v> 19 år </c:v>
                </c:pt>
                <c:pt idx="4">
                  <c:v> 20 år </c:v>
                </c:pt>
                <c:pt idx="5">
                  <c:v> 21 år </c:v>
                </c:pt>
                <c:pt idx="6">
                  <c:v> 22 år </c:v>
                </c:pt>
                <c:pt idx="7">
                  <c:v> 23 år </c:v>
                </c:pt>
                <c:pt idx="8">
                  <c:v> 24 år </c:v>
                </c:pt>
                <c:pt idx="9">
                  <c:v> 25 år </c:v>
                </c:pt>
                <c:pt idx="10">
                  <c:v> 26 år </c:v>
                </c:pt>
                <c:pt idx="11">
                  <c:v> 27 år </c:v>
                </c:pt>
                <c:pt idx="12">
                  <c:v> 28 år  </c:v>
                </c:pt>
              </c:strCache>
            </c:strRef>
          </c:cat>
          <c:val>
            <c:numRef>
              <c:f>'[Treningsmengde trapp.xlsx]Ark1'!$B$18:$N$18</c:f>
              <c:numCache>
                <c:formatCode>_ * #,##0.0_ ;_ * \-#,##0.0_ ;_ * "-"?_ ;_ @_ </c:formatCode>
                <c:ptCount val="13"/>
                <c:pt idx="0">
                  <c:v>620</c:v>
                </c:pt>
                <c:pt idx="1">
                  <c:v>670</c:v>
                </c:pt>
                <c:pt idx="2">
                  <c:v>700</c:v>
                </c:pt>
                <c:pt idx="3">
                  <c:v>740</c:v>
                </c:pt>
                <c:pt idx="4">
                  <c:v>770</c:v>
                </c:pt>
                <c:pt idx="5">
                  <c:v>800</c:v>
                </c:pt>
                <c:pt idx="6">
                  <c:v>820</c:v>
                </c:pt>
                <c:pt idx="7">
                  <c:v>810</c:v>
                </c:pt>
                <c:pt idx="8">
                  <c:v>830</c:v>
                </c:pt>
                <c:pt idx="9">
                  <c:v>790</c:v>
                </c:pt>
                <c:pt idx="10">
                  <c:v>790</c:v>
                </c:pt>
                <c:pt idx="11">
                  <c:v>820</c:v>
                </c:pt>
                <c:pt idx="12">
                  <c:v>850</c:v>
                </c:pt>
              </c:numCache>
            </c:numRef>
          </c:val>
        </c:ser>
        <c:ser>
          <c:idx val="1"/>
          <c:order val="1"/>
          <c:tx>
            <c:strRef>
              <c:f>'[Treningsmengde trapp.xlsx]Ark1'!$A$38</c:f>
              <c:strCache>
                <c:ptCount val="1"/>
                <c:pt idx="0">
                  <c:v>Timer</c:v>
                </c:pt>
              </c:strCache>
            </c:strRef>
          </c:tx>
          <c:invertIfNegative val="0"/>
          <c:cat>
            <c:strRef>
              <c:f>'[Treningsmengde trapp.xlsx]Ark1'!$B$37:$N$37</c:f>
              <c:strCache>
                <c:ptCount val="13"/>
                <c:pt idx="0">
                  <c:v> 17 år </c:v>
                </c:pt>
                <c:pt idx="1">
                  <c:v> 18 år </c:v>
                </c:pt>
                <c:pt idx="2">
                  <c:v> 19 år </c:v>
                </c:pt>
                <c:pt idx="3">
                  <c:v> 20 år </c:v>
                </c:pt>
                <c:pt idx="4">
                  <c:v> 21 år </c:v>
                </c:pt>
                <c:pt idx="5">
                  <c:v> 22 år </c:v>
                </c:pt>
                <c:pt idx="6">
                  <c:v> 23 år </c:v>
                </c:pt>
                <c:pt idx="7">
                  <c:v> 24 år </c:v>
                </c:pt>
                <c:pt idx="8">
                  <c:v> 25 år </c:v>
                </c:pt>
                <c:pt idx="9">
                  <c:v> 26 år </c:v>
                </c:pt>
                <c:pt idx="10">
                  <c:v> 27 år </c:v>
                </c:pt>
                <c:pt idx="11">
                  <c:v> 28 år  </c:v>
                </c:pt>
                <c:pt idx="12">
                  <c:v> 29 år </c:v>
                </c:pt>
              </c:strCache>
            </c:strRef>
          </c:cat>
          <c:val>
            <c:numRef>
              <c:f>'[Treningsmengde trapp.xlsx]Ark1'!$B$38:$N$38</c:f>
              <c:numCache>
                <c:formatCode>General</c:formatCode>
                <c:ptCount val="13"/>
                <c:pt idx="0">
                  <c:v>400</c:v>
                </c:pt>
                <c:pt idx="1">
                  <c:v>450</c:v>
                </c:pt>
                <c:pt idx="2">
                  <c:v>500</c:v>
                </c:pt>
                <c:pt idx="3">
                  <c:v>550</c:v>
                </c:pt>
                <c:pt idx="4">
                  <c:v>580</c:v>
                </c:pt>
                <c:pt idx="5">
                  <c:v>620</c:v>
                </c:pt>
                <c:pt idx="6">
                  <c:v>650</c:v>
                </c:pt>
                <c:pt idx="7">
                  <c:v>750</c:v>
                </c:pt>
                <c:pt idx="8">
                  <c:v>800</c:v>
                </c:pt>
                <c:pt idx="9">
                  <c:v>820</c:v>
                </c:pt>
                <c:pt idx="10">
                  <c:v>850</c:v>
                </c:pt>
                <c:pt idx="11">
                  <c:v>830</c:v>
                </c:pt>
                <c:pt idx="12">
                  <c:v>800</c:v>
                </c:pt>
              </c:numCache>
            </c:numRef>
          </c:val>
        </c:ser>
        <c:dLbls>
          <c:showLegendKey val="0"/>
          <c:showVal val="0"/>
          <c:showCatName val="0"/>
          <c:showSerName val="0"/>
          <c:showPercent val="0"/>
          <c:showBubbleSize val="0"/>
        </c:dLbls>
        <c:gapWidth val="150"/>
        <c:axId val="191388672"/>
        <c:axId val="194495232"/>
      </c:barChart>
      <c:catAx>
        <c:axId val="191388672"/>
        <c:scaling>
          <c:orientation val="minMax"/>
        </c:scaling>
        <c:delete val="0"/>
        <c:axPos val="b"/>
        <c:majorTickMark val="out"/>
        <c:minorTickMark val="none"/>
        <c:tickLblPos val="nextTo"/>
        <c:crossAx val="194495232"/>
        <c:crosses val="autoZero"/>
        <c:auto val="1"/>
        <c:lblAlgn val="ctr"/>
        <c:lblOffset val="100"/>
        <c:noMultiLvlLbl val="0"/>
      </c:catAx>
      <c:valAx>
        <c:axId val="194495232"/>
        <c:scaling>
          <c:orientation val="minMax"/>
        </c:scaling>
        <c:delete val="0"/>
        <c:axPos val="l"/>
        <c:numFmt formatCode="_(* #,##0_);_(* \(#,##0\);_(* &quot;-&quot;_);_(@_)" sourceLinked="0"/>
        <c:majorTickMark val="out"/>
        <c:minorTickMark val="none"/>
        <c:tickLblPos val="nextTo"/>
        <c:crossAx val="191388672"/>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185553346587099E-2"/>
          <c:y val="1.89237137788291E-2"/>
          <c:w val="0.88884767278546395"/>
          <c:h val="0.91631533935253895"/>
        </c:manualLayout>
      </c:layout>
      <c:barChart>
        <c:barDir val="col"/>
        <c:grouping val="stacked"/>
        <c:varyColors val="0"/>
        <c:ser>
          <c:idx val="0"/>
          <c:order val="0"/>
          <c:tx>
            <c:strRef>
              <c:f>ÅRPLINTB!$A$41</c:f>
              <c:strCache>
                <c:ptCount val="1"/>
                <c:pt idx="0">
                  <c:v>Spenst/hur.</c:v>
                </c:pt>
              </c:strCache>
            </c:strRef>
          </c:tx>
          <c:spPr>
            <a:solidFill>
              <a:srgbClr val="FF0000"/>
            </a:solidFill>
            <a:ln w="12700">
              <a:solidFill>
                <a:srgbClr val="000000"/>
              </a:solidFill>
              <a:prstDash val="solid"/>
            </a:ln>
          </c:spPr>
          <c:invertIfNegative val="0"/>
          <c:cat>
            <c:strRef>
              <c:f>ÅRPLINTB!$B$40:$M$40</c:f>
              <c:strCache>
                <c:ptCount val="12"/>
                <c:pt idx="0">
                  <c:v>Mai</c:v>
                </c:pt>
                <c:pt idx="1">
                  <c:v>Jun</c:v>
                </c:pt>
                <c:pt idx="2">
                  <c:v>Jul</c:v>
                </c:pt>
                <c:pt idx="3">
                  <c:v>Aug</c:v>
                </c:pt>
                <c:pt idx="4">
                  <c:v>Sep</c:v>
                </c:pt>
                <c:pt idx="5">
                  <c:v>Okt</c:v>
                </c:pt>
                <c:pt idx="6">
                  <c:v>Nov</c:v>
                </c:pt>
                <c:pt idx="7">
                  <c:v>Des</c:v>
                </c:pt>
                <c:pt idx="8">
                  <c:v>Jan</c:v>
                </c:pt>
                <c:pt idx="9">
                  <c:v>Feb</c:v>
                </c:pt>
                <c:pt idx="10">
                  <c:v>Mar</c:v>
                </c:pt>
                <c:pt idx="11">
                  <c:v>Apr</c:v>
                </c:pt>
              </c:strCache>
            </c:strRef>
          </c:cat>
          <c:val>
            <c:numRef>
              <c:f>ÅRPLINTB!$B$41:$M$41</c:f>
              <c:numCache>
                <c:formatCode>General</c:formatCode>
                <c:ptCount val="12"/>
              </c:numCache>
            </c:numRef>
          </c:val>
        </c:ser>
        <c:ser>
          <c:idx val="1"/>
          <c:order val="1"/>
          <c:tx>
            <c:strRef>
              <c:f>ÅRPLINTB!$A$42</c:f>
              <c:strCache>
                <c:ptCount val="1"/>
                <c:pt idx="0">
                  <c:v>Styrke</c:v>
                </c:pt>
              </c:strCache>
            </c:strRef>
          </c:tx>
          <c:spPr>
            <a:solidFill>
              <a:srgbClr val="00FF00"/>
            </a:solidFill>
            <a:ln w="12700">
              <a:solidFill>
                <a:srgbClr val="000000"/>
              </a:solidFill>
              <a:prstDash val="solid"/>
            </a:ln>
          </c:spPr>
          <c:invertIfNegative val="0"/>
          <c:cat>
            <c:strRef>
              <c:f>ÅRPLINTB!$B$40:$M$40</c:f>
              <c:strCache>
                <c:ptCount val="12"/>
                <c:pt idx="0">
                  <c:v>Mai</c:v>
                </c:pt>
                <c:pt idx="1">
                  <c:v>Jun</c:v>
                </c:pt>
                <c:pt idx="2">
                  <c:v>Jul</c:v>
                </c:pt>
                <c:pt idx="3">
                  <c:v>Aug</c:v>
                </c:pt>
                <c:pt idx="4">
                  <c:v>Sep</c:v>
                </c:pt>
                <c:pt idx="5">
                  <c:v>Okt</c:v>
                </c:pt>
                <c:pt idx="6">
                  <c:v>Nov</c:v>
                </c:pt>
                <c:pt idx="7">
                  <c:v>Des</c:v>
                </c:pt>
                <c:pt idx="8">
                  <c:v>Jan</c:v>
                </c:pt>
                <c:pt idx="9">
                  <c:v>Feb</c:v>
                </c:pt>
                <c:pt idx="10">
                  <c:v>Mar</c:v>
                </c:pt>
                <c:pt idx="11">
                  <c:v>Apr</c:v>
                </c:pt>
              </c:strCache>
            </c:strRef>
          </c:cat>
          <c:val>
            <c:numRef>
              <c:f>ÅRPLINTB!$B$42:$M$42</c:f>
              <c:numCache>
                <c:formatCode>General</c:formatCode>
                <c:ptCount val="12"/>
              </c:numCache>
            </c:numRef>
          </c:val>
        </c:ser>
        <c:ser>
          <c:idx val="2"/>
          <c:order val="2"/>
          <c:tx>
            <c:strRef>
              <c:f>ÅRPLINTB!$A$43</c:f>
              <c:strCache>
                <c:ptCount val="1"/>
                <c:pt idx="0">
                  <c:v>Hardt</c:v>
                </c:pt>
              </c:strCache>
            </c:strRef>
          </c:tx>
          <c:spPr>
            <a:solidFill>
              <a:srgbClr val="0000FF"/>
            </a:solidFill>
            <a:ln w="12700">
              <a:solidFill>
                <a:srgbClr val="000000"/>
              </a:solidFill>
              <a:prstDash val="solid"/>
            </a:ln>
          </c:spPr>
          <c:invertIfNegative val="0"/>
          <c:cat>
            <c:strRef>
              <c:f>ÅRPLINTB!$B$40:$M$40</c:f>
              <c:strCache>
                <c:ptCount val="12"/>
                <c:pt idx="0">
                  <c:v>Mai</c:v>
                </c:pt>
                <c:pt idx="1">
                  <c:v>Jun</c:v>
                </c:pt>
                <c:pt idx="2">
                  <c:v>Jul</c:v>
                </c:pt>
                <c:pt idx="3">
                  <c:v>Aug</c:v>
                </c:pt>
                <c:pt idx="4">
                  <c:v>Sep</c:v>
                </c:pt>
                <c:pt idx="5">
                  <c:v>Okt</c:v>
                </c:pt>
                <c:pt idx="6">
                  <c:v>Nov</c:v>
                </c:pt>
                <c:pt idx="7">
                  <c:v>Des</c:v>
                </c:pt>
                <c:pt idx="8">
                  <c:v>Jan</c:v>
                </c:pt>
                <c:pt idx="9">
                  <c:v>Feb</c:v>
                </c:pt>
                <c:pt idx="10">
                  <c:v>Mar</c:v>
                </c:pt>
                <c:pt idx="11">
                  <c:v>Apr</c:v>
                </c:pt>
              </c:strCache>
            </c:strRef>
          </c:cat>
          <c:val>
            <c:numRef>
              <c:f>ÅRPLINTB!$B$43:$M$43</c:f>
              <c:numCache>
                <c:formatCode>General</c:formatCode>
                <c:ptCount val="12"/>
              </c:numCache>
            </c:numRef>
          </c:val>
        </c:ser>
        <c:ser>
          <c:idx val="3"/>
          <c:order val="3"/>
          <c:tx>
            <c:strRef>
              <c:f>ÅRPLINTB!$A$44</c:f>
              <c:strCache>
                <c:ptCount val="1"/>
                <c:pt idx="0">
                  <c:v>Terskel</c:v>
                </c:pt>
              </c:strCache>
            </c:strRef>
          </c:tx>
          <c:spPr>
            <a:solidFill>
              <a:srgbClr val="FFFF00"/>
            </a:solidFill>
            <a:ln w="12700">
              <a:solidFill>
                <a:srgbClr val="000000"/>
              </a:solidFill>
              <a:prstDash val="solid"/>
            </a:ln>
          </c:spPr>
          <c:invertIfNegative val="0"/>
          <c:cat>
            <c:strRef>
              <c:f>ÅRPLINTB!$B$40:$M$40</c:f>
              <c:strCache>
                <c:ptCount val="12"/>
                <c:pt idx="0">
                  <c:v>Mai</c:v>
                </c:pt>
                <c:pt idx="1">
                  <c:v>Jun</c:v>
                </c:pt>
                <c:pt idx="2">
                  <c:v>Jul</c:v>
                </c:pt>
                <c:pt idx="3">
                  <c:v>Aug</c:v>
                </c:pt>
                <c:pt idx="4">
                  <c:v>Sep</c:v>
                </c:pt>
                <c:pt idx="5">
                  <c:v>Okt</c:v>
                </c:pt>
                <c:pt idx="6">
                  <c:v>Nov</c:v>
                </c:pt>
                <c:pt idx="7">
                  <c:v>Des</c:v>
                </c:pt>
                <c:pt idx="8">
                  <c:v>Jan</c:v>
                </c:pt>
                <c:pt idx="9">
                  <c:v>Feb</c:v>
                </c:pt>
                <c:pt idx="10">
                  <c:v>Mar</c:v>
                </c:pt>
                <c:pt idx="11">
                  <c:v>Apr</c:v>
                </c:pt>
              </c:strCache>
            </c:strRef>
          </c:cat>
          <c:val>
            <c:numRef>
              <c:f>ÅRPLINTB!$B$44:$M$44</c:f>
              <c:numCache>
                <c:formatCode>General</c:formatCode>
                <c:ptCount val="12"/>
              </c:numCache>
            </c:numRef>
          </c:val>
        </c:ser>
        <c:ser>
          <c:idx val="4"/>
          <c:order val="4"/>
          <c:tx>
            <c:strRef>
              <c:f>ÅRPLINTB!$A$45</c:f>
              <c:strCache>
                <c:ptCount val="1"/>
                <c:pt idx="0">
                  <c:v>Mnd</c:v>
                </c:pt>
              </c:strCache>
            </c:strRef>
          </c:tx>
          <c:spPr>
            <a:solidFill>
              <a:srgbClr val="FF00FF"/>
            </a:solidFill>
            <a:ln w="12700">
              <a:solidFill>
                <a:srgbClr val="000000"/>
              </a:solidFill>
              <a:prstDash val="solid"/>
            </a:ln>
          </c:spPr>
          <c:invertIfNegative val="0"/>
          <c:cat>
            <c:strRef>
              <c:f>ÅRPLINTB!$B$40:$M$40</c:f>
              <c:strCache>
                <c:ptCount val="12"/>
                <c:pt idx="0">
                  <c:v>Mai</c:v>
                </c:pt>
                <c:pt idx="1">
                  <c:v>Jun</c:v>
                </c:pt>
                <c:pt idx="2">
                  <c:v>Jul</c:v>
                </c:pt>
                <c:pt idx="3">
                  <c:v>Aug</c:v>
                </c:pt>
                <c:pt idx="4">
                  <c:v>Sep</c:v>
                </c:pt>
                <c:pt idx="5">
                  <c:v>Okt</c:v>
                </c:pt>
                <c:pt idx="6">
                  <c:v>Nov</c:v>
                </c:pt>
                <c:pt idx="7">
                  <c:v>Des</c:v>
                </c:pt>
                <c:pt idx="8">
                  <c:v>Jan</c:v>
                </c:pt>
                <c:pt idx="9">
                  <c:v>Feb</c:v>
                </c:pt>
                <c:pt idx="10">
                  <c:v>Mar</c:v>
                </c:pt>
                <c:pt idx="11">
                  <c:v>Apr</c:v>
                </c:pt>
              </c:strCache>
            </c:strRef>
          </c:cat>
          <c:val>
            <c:numRef>
              <c:f>ÅRPLINTB!$B$45:$M$45</c:f>
              <c:numCache>
                <c:formatCode>_ * #,##0.0_ ;_ * \-#,##0.0_ ;_ * "-"?_ ;_ @_ </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ser>
          <c:idx val="5"/>
          <c:order val="5"/>
          <c:tx>
            <c:strRef>
              <c:f>ÅRPLINTB!$A$46</c:f>
              <c:strCache>
                <c:ptCount val="1"/>
                <c:pt idx="0">
                  <c:v>Timer</c:v>
                </c:pt>
              </c:strCache>
            </c:strRef>
          </c:tx>
          <c:spPr>
            <a:solidFill>
              <a:srgbClr val="3366FF"/>
            </a:solidFill>
            <a:ln w="12700">
              <a:solidFill>
                <a:srgbClr val="000000"/>
              </a:solidFill>
              <a:prstDash val="solid"/>
            </a:ln>
          </c:spPr>
          <c:invertIfNegative val="0"/>
          <c:cat>
            <c:strRef>
              <c:f>ÅRPLINTB!$B$40:$M$40</c:f>
              <c:strCache>
                <c:ptCount val="12"/>
                <c:pt idx="0">
                  <c:v>Mai</c:v>
                </c:pt>
                <c:pt idx="1">
                  <c:v>Jun</c:v>
                </c:pt>
                <c:pt idx="2">
                  <c:v>Jul</c:v>
                </c:pt>
                <c:pt idx="3">
                  <c:v>Aug</c:v>
                </c:pt>
                <c:pt idx="4">
                  <c:v>Sep</c:v>
                </c:pt>
                <c:pt idx="5">
                  <c:v>Okt</c:v>
                </c:pt>
                <c:pt idx="6">
                  <c:v>Nov</c:v>
                </c:pt>
                <c:pt idx="7">
                  <c:v>Des</c:v>
                </c:pt>
                <c:pt idx="8">
                  <c:v>Jan</c:v>
                </c:pt>
                <c:pt idx="9">
                  <c:v>Feb</c:v>
                </c:pt>
                <c:pt idx="10">
                  <c:v>Mar</c:v>
                </c:pt>
                <c:pt idx="11">
                  <c:v>Apr</c:v>
                </c:pt>
              </c:strCache>
            </c:strRef>
          </c:cat>
          <c:val>
            <c:numRef>
              <c:f>ÅRPLINTB!$B$46:$M$46</c:f>
              <c:numCache>
                <c:formatCode>_ * #,##0.0_ ;_ * \-#,##0.0_ ;_ * "-"?_ ;_ @_ </c:formatCode>
                <c:ptCount val="12"/>
                <c:pt idx="0">
                  <c:v>30</c:v>
                </c:pt>
                <c:pt idx="1">
                  <c:v>40</c:v>
                </c:pt>
                <c:pt idx="2">
                  <c:v>50</c:v>
                </c:pt>
                <c:pt idx="3">
                  <c:v>50</c:v>
                </c:pt>
                <c:pt idx="4">
                  <c:v>50</c:v>
                </c:pt>
                <c:pt idx="5">
                  <c:v>45</c:v>
                </c:pt>
                <c:pt idx="6">
                  <c:v>55</c:v>
                </c:pt>
                <c:pt idx="7">
                  <c:v>45</c:v>
                </c:pt>
                <c:pt idx="8">
                  <c:v>40</c:v>
                </c:pt>
                <c:pt idx="9">
                  <c:v>35</c:v>
                </c:pt>
                <c:pt idx="10">
                  <c:v>35</c:v>
                </c:pt>
                <c:pt idx="11">
                  <c:v>30</c:v>
                </c:pt>
              </c:numCache>
            </c:numRef>
          </c:val>
        </c:ser>
        <c:dLbls>
          <c:showLegendKey val="0"/>
          <c:showVal val="0"/>
          <c:showCatName val="0"/>
          <c:showSerName val="0"/>
          <c:showPercent val="0"/>
          <c:showBubbleSize val="0"/>
        </c:dLbls>
        <c:gapWidth val="0"/>
        <c:overlap val="100"/>
        <c:axId val="244569216"/>
        <c:axId val="244570752"/>
      </c:barChart>
      <c:catAx>
        <c:axId val="244569216"/>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nb-NO"/>
          </a:p>
        </c:txPr>
        <c:crossAx val="244570752"/>
        <c:crossesAt val="0"/>
        <c:auto val="0"/>
        <c:lblAlgn val="ctr"/>
        <c:lblOffset val="100"/>
        <c:tickLblSkip val="1"/>
        <c:tickMarkSkip val="1"/>
        <c:noMultiLvlLbl val="0"/>
      </c:catAx>
      <c:valAx>
        <c:axId val="244570752"/>
        <c:scaling>
          <c:orientation val="minMax"/>
          <c:max val="65"/>
          <c:min val="0"/>
        </c:scaling>
        <c:delete val="0"/>
        <c:axPos val="l"/>
        <c:numFmt formatCode="_(* #,##0_);_(* \(#,##0\);_(* &quot;-&quot;_);_(@_)" sourceLinked="0"/>
        <c:majorTickMark val="cross"/>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nb-NO"/>
          </a:p>
        </c:txPr>
        <c:crossAx val="244569216"/>
        <c:crosses val="autoZero"/>
        <c:crossBetween val="between"/>
        <c:majorUnit val="10"/>
        <c:minorUnit val="2"/>
      </c:valAx>
      <c:spPr>
        <a:noFill/>
        <a:ln w="25400">
          <a:noFill/>
        </a:ln>
      </c:spPr>
    </c:plotArea>
    <c:plotVisOnly val="0"/>
    <c:dispBlanksAs val="gap"/>
    <c:showDLblsOverMax val="0"/>
  </c:chart>
  <c:spPr>
    <a:solidFill>
      <a:srgbClr val="FFFFFF"/>
    </a:solidFill>
    <a:ln w="3175">
      <a:noFill/>
      <a:prstDash val="solid"/>
    </a:ln>
  </c:spPr>
  <c:txPr>
    <a:bodyPr/>
    <a:lstStyle/>
    <a:p>
      <a:pPr>
        <a:defRPr sz="800" b="0" i="0" u="none" strike="noStrike" baseline="0">
          <a:solidFill>
            <a:srgbClr val="000000"/>
          </a:solidFill>
          <a:latin typeface="Arial"/>
          <a:ea typeface="Arial"/>
          <a:cs typeface="Arial"/>
        </a:defRPr>
      </a:pPr>
      <a:endParaRPr lang="nb-NO"/>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6F8BE1-C0E1-4997-8274-5013327FE7F7}" type="datetimeFigureOut">
              <a:rPr lang="nb-NO" smtClean="0"/>
              <a:t>24.09.2014</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D64FE-4BD6-4738-AD8B-05BBCEC76918}" type="slidenum">
              <a:rPr lang="nb-NO" smtClean="0"/>
              <a:t>‹#›</a:t>
            </a:fld>
            <a:endParaRPr lang="nb-NO"/>
          </a:p>
        </p:txBody>
      </p:sp>
    </p:spTree>
    <p:extLst>
      <p:ext uri="{BB962C8B-B14F-4D97-AF65-F5344CB8AC3E}">
        <p14:creationId xmlns:p14="http://schemas.microsoft.com/office/powerpoint/2010/main" val="3014815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499C6-534E-48FB-9EA5-6E1A7A037013}" type="datetimeFigureOut">
              <a:rPr lang="nb-NO" smtClean="0"/>
              <a:t>24.09.2014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49E215-DE8D-426D-BBBE-026AE5EB105F}" type="slidenum">
              <a:rPr lang="nb-NO" smtClean="0"/>
              <a:t>‹#›</a:t>
            </a:fld>
            <a:endParaRPr lang="nb-NO"/>
          </a:p>
        </p:txBody>
      </p:sp>
    </p:spTree>
    <p:extLst>
      <p:ext uri="{BB962C8B-B14F-4D97-AF65-F5344CB8AC3E}">
        <p14:creationId xmlns:p14="http://schemas.microsoft.com/office/powerpoint/2010/main" val="358028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b-NO" smtClean="0"/>
          </a:p>
        </p:txBody>
      </p:sp>
      <p:sp>
        <p:nvSpPr>
          <p:cNvPr id="4" name="Slide Number Placeholder 3"/>
          <p:cNvSpPr>
            <a:spLocks noGrp="1"/>
          </p:cNvSpPr>
          <p:nvPr>
            <p:ph type="sldNum" sz="quarter" idx="5"/>
          </p:nvPr>
        </p:nvSpPr>
        <p:spPr/>
        <p:txBody>
          <a:bodyPr/>
          <a:lstStyle/>
          <a:p>
            <a:pPr>
              <a:defRPr/>
            </a:pPr>
            <a:fld id="{1D7D83ED-6E5E-4663-A03E-9A10BACA8FFB}" type="slidenum">
              <a:rPr lang="nb-NO" smtClean="0"/>
              <a:pPr>
                <a:defRPr/>
              </a:pPr>
              <a:t>1</a:t>
            </a:fld>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smtClean="0"/>
              <a:t>Thor – Frode M – Otto U – trenere – utøvere - forskere</a:t>
            </a:r>
          </a:p>
        </p:txBody>
      </p:sp>
      <p:sp>
        <p:nvSpPr>
          <p:cNvPr id="4" name="Plassholder for lysbildenummer 3"/>
          <p:cNvSpPr>
            <a:spLocks noGrp="1"/>
          </p:cNvSpPr>
          <p:nvPr>
            <p:ph type="sldNum" sz="quarter" idx="5"/>
          </p:nvPr>
        </p:nvSpPr>
        <p:spPr/>
        <p:txBody>
          <a:bodyPr/>
          <a:lstStyle/>
          <a:p>
            <a:pPr>
              <a:defRPr/>
            </a:pPr>
            <a:fld id="{7497AD21-3BDE-4627-842D-6A36C0065815}" type="slidenum">
              <a:rPr lang="nb-NO" smtClean="0"/>
              <a:pPr>
                <a:defRPr/>
              </a:pPr>
              <a:t>51</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0D49E215-DE8D-426D-BBBE-026AE5EB105F}" type="slidenum">
              <a:rPr lang="nb-NO" smtClean="0"/>
              <a:t>3</a:t>
            </a:fld>
            <a:endParaRPr lang="nb-NO"/>
          </a:p>
        </p:txBody>
      </p:sp>
    </p:spTree>
    <p:extLst>
      <p:ext uri="{BB962C8B-B14F-4D97-AF65-F5344CB8AC3E}">
        <p14:creationId xmlns:p14="http://schemas.microsoft.com/office/powerpoint/2010/main" val="2529826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0D49E215-DE8D-426D-BBBE-026AE5EB105F}" type="slidenum">
              <a:rPr lang="nb-NO" smtClean="0"/>
              <a:t>4</a:t>
            </a:fld>
            <a:endParaRPr lang="nb-NO"/>
          </a:p>
        </p:txBody>
      </p:sp>
    </p:spTree>
    <p:extLst>
      <p:ext uri="{BB962C8B-B14F-4D97-AF65-F5344CB8AC3E}">
        <p14:creationId xmlns:p14="http://schemas.microsoft.com/office/powerpoint/2010/main" val="2529826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49E215-DE8D-426D-BBBE-026AE5EB105F}" type="slidenum">
              <a:rPr lang="nb-NO" smtClean="0"/>
              <a:t>12</a:t>
            </a:fld>
            <a:endParaRPr lang="nb-NO"/>
          </a:p>
        </p:txBody>
      </p:sp>
    </p:spTree>
    <p:extLst>
      <p:ext uri="{BB962C8B-B14F-4D97-AF65-F5344CB8AC3E}">
        <p14:creationId xmlns:p14="http://schemas.microsoft.com/office/powerpoint/2010/main" val="272236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b-NO" dirty="0" smtClean="0"/>
              <a:t>Komplekst</a:t>
            </a:r>
          </a:p>
        </p:txBody>
      </p:sp>
      <p:sp>
        <p:nvSpPr>
          <p:cNvPr id="4" name="Slide Number Placeholder 3"/>
          <p:cNvSpPr>
            <a:spLocks noGrp="1"/>
          </p:cNvSpPr>
          <p:nvPr>
            <p:ph type="sldNum" sz="quarter" idx="5"/>
          </p:nvPr>
        </p:nvSpPr>
        <p:spPr/>
        <p:txBody>
          <a:bodyPr/>
          <a:lstStyle/>
          <a:p>
            <a:pPr>
              <a:defRPr/>
            </a:pPr>
            <a:fld id="{EDF47C6E-A633-472E-9E34-10142F6D89DD}" type="slidenum">
              <a:rPr lang="nb-NO" smtClean="0"/>
              <a:pPr>
                <a:defRPr/>
              </a:pPr>
              <a:t>34</a:t>
            </a:fld>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F69B93B-94BF-B848-B16B-583513E32A10}" type="slidenum">
              <a:rPr lang="nb-NO" smtClean="0"/>
              <a:t>39</a:t>
            </a:fld>
            <a:endParaRPr lang="nb-NO"/>
          </a:p>
        </p:txBody>
      </p:sp>
    </p:spTree>
    <p:extLst>
      <p:ext uri="{BB962C8B-B14F-4D97-AF65-F5344CB8AC3E}">
        <p14:creationId xmlns:p14="http://schemas.microsoft.com/office/powerpoint/2010/main" val="78909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49E215-DE8D-426D-BBBE-026AE5EB105F}" type="slidenum">
              <a:rPr lang="nb-NO" smtClean="0"/>
              <a:t>47</a:t>
            </a:fld>
            <a:endParaRPr lang="nb-NO"/>
          </a:p>
        </p:txBody>
      </p:sp>
    </p:spTree>
    <p:extLst>
      <p:ext uri="{BB962C8B-B14F-4D97-AF65-F5344CB8AC3E}">
        <p14:creationId xmlns:p14="http://schemas.microsoft.com/office/powerpoint/2010/main" val="86621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49E215-DE8D-426D-BBBE-026AE5EB105F}" type="slidenum">
              <a:rPr lang="nb-NO" smtClean="0"/>
              <a:t>49</a:t>
            </a:fld>
            <a:endParaRPr lang="nb-NO"/>
          </a:p>
        </p:txBody>
      </p:sp>
    </p:spTree>
    <p:extLst>
      <p:ext uri="{BB962C8B-B14F-4D97-AF65-F5344CB8AC3E}">
        <p14:creationId xmlns:p14="http://schemas.microsoft.com/office/powerpoint/2010/main" val="1720700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49E215-DE8D-426D-BBBE-026AE5EB105F}" type="slidenum">
              <a:rPr lang="nb-NO" smtClean="0"/>
              <a:t>50</a:t>
            </a:fld>
            <a:endParaRPr lang="nb-NO"/>
          </a:p>
        </p:txBody>
      </p:sp>
    </p:spTree>
    <p:extLst>
      <p:ext uri="{BB962C8B-B14F-4D97-AF65-F5344CB8AC3E}">
        <p14:creationId xmlns:p14="http://schemas.microsoft.com/office/powerpoint/2010/main" val="2088642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47D687D2-D77F-459B-A148-58AE2CB03C23}" type="datetimeFigureOut">
              <a:rPr lang="nb-NO" smtClean="0"/>
              <a:t>24.09.2014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B9C8DCC-07CF-4C9A-81EB-1181A461FD40}" type="slidenum">
              <a:rPr lang="nb-NO" smtClean="0"/>
              <a:t>‹#›</a:t>
            </a:fld>
            <a:endParaRPr lang="nb-NO"/>
          </a:p>
        </p:txBody>
      </p:sp>
    </p:spTree>
    <p:extLst>
      <p:ext uri="{BB962C8B-B14F-4D97-AF65-F5344CB8AC3E}">
        <p14:creationId xmlns:p14="http://schemas.microsoft.com/office/powerpoint/2010/main" val="1911847799"/>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7D687D2-D77F-459B-A148-58AE2CB03C23}" type="datetimeFigureOut">
              <a:rPr lang="nb-NO" smtClean="0"/>
              <a:t>24.09.2014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B9C8DCC-07CF-4C9A-81EB-1181A461FD40}" type="slidenum">
              <a:rPr lang="nb-NO" smtClean="0"/>
              <a:t>‹#›</a:t>
            </a:fld>
            <a:endParaRPr lang="nb-NO"/>
          </a:p>
        </p:txBody>
      </p:sp>
    </p:spTree>
    <p:extLst>
      <p:ext uri="{BB962C8B-B14F-4D97-AF65-F5344CB8AC3E}">
        <p14:creationId xmlns:p14="http://schemas.microsoft.com/office/powerpoint/2010/main" val="3504624032"/>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7D687D2-D77F-459B-A148-58AE2CB03C23}" type="datetimeFigureOut">
              <a:rPr lang="nb-NO" smtClean="0"/>
              <a:t>24.09.2014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B9C8DCC-07CF-4C9A-81EB-1181A461FD40}" type="slidenum">
              <a:rPr lang="nb-NO" smtClean="0"/>
              <a:t>‹#›</a:t>
            </a:fld>
            <a:endParaRPr lang="nb-NO"/>
          </a:p>
        </p:txBody>
      </p:sp>
    </p:spTree>
    <p:extLst>
      <p:ext uri="{BB962C8B-B14F-4D97-AF65-F5344CB8AC3E}">
        <p14:creationId xmlns:p14="http://schemas.microsoft.com/office/powerpoint/2010/main" val="376334503"/>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457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p:txBody>
          <a:bodyPr/>
          <a:lstStyle>
            <a:lvl1pPr>
              <a:defRPr/>
            </a:lvl1pPr>
          </a:lstStyle>
          <a:p>
            <a:pPr>
              <a:defRPr/>
            </a:pPr>
            <a:endParaRPr lang="nb-NO"/>
          </a:p>
        </p:txBody>
      </p:sp>
      <p:sp>
        <p:nvSpPr>
          <p:cNvPr id="6" name="Rectangle 5"/>
          <p:cNvSpPr>
            <a:spLocks noGrp="1" noChangeArrowheads="1"/>
          </p:cNvSpPr>
          <p:nvPr>
            <p:ph type="ftr" sz="quarter" idx="11"/>
          </p:nvPr>
        </p:nvSpPr>
        <p:spPr/>
        <p:txBody>
          <a:bodyPr/>
          <a:lstStyle>
            <a:lvl1pPr>
              <a:defRPr/>
            </a:lvl1pPr>
          </a:lstStyle>
          <a:p>
            <a:pPr>
              <a:defRPr/>
            </a:pPr>
            <a:endParaRPr lang="nb-NO"/>
          </a:p>
        </p:txBody>
      </p:sp>
      <p:sp>
        <p:nvSpPr>
          <p:cNvPr id="7" name="Rectangle 6"/>
          <p:cNvSpPr>
            <a:spLocks noGrp="1" noChangeArrowheads="1"/>
          </p:cNvSpPr>
          <p:nvPr>
            <p:ph type="sldNum" sz="quarter" idx="12"/>
          </p:nvPr>
        </p:nvSpPr>
        <p:spPr/>
        <p:txBody>
          <a:bodyPr/>
          <a:lstStyle>
            <a:lvl1pPr>
              <a:defRPr/>
            </a:lvl1pPr>
          </a:lstStyle>
          <a:p>
            <a:pPr>
              <a:defRPr/>
            </a:pPr>
            <a:fld id="{17B17946-78CC-430F-972E-9EE6FAF41D45}" type="slidenum">
              <a:rPr lang="nb-NO"/>
              <a:pPr>
                <a:defRPr/>
              </a:pPr>
              <a:t>‹#›</a:t>
            </a:fld>
            <a:endParaRPr lang="nb-NO"/>
          </a:p>
        </p:txBody>
      </p:sp>
    </p:spTree>
    <p:extLst>
      <p:ext uri="{BB962C8B-B14F-4D97-AF65-F5344CB8AC3E}">
        <p14:creationId xmlns:p14="http://schemas.microsoft.com/office/powerpoint/2010/main" val="654901161"/>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47D687D2-D77F-459B-A148-58AE2CB03C23}" type="datetimeFigureOut">
              <a:rPr lang="nb-NO" smtClean="0"/>
              <a:t>24.09.2014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B9C8DCC-07CF-4C9A-81EB-1181A461FD40}" type="slidenum">
              <a:rPr lang="nb-NO" smtClean="0"/>
              <a:t>‹#›</a:t>
            </a:fld>
            <a:endParaRPr lang="nb-NO"/>
          </a:p>
        </p:txBody>
      </p:sp>
    </p:spTree>
    <p:extLst>
      <p:ext uri="{BB962C8B-B14F-4D97-AF65-F5344CB8AC3E}">
        <p14:creationId xmlns:p14="http://schemas.microsoft.com/office/powerpoint/2010/main" val="3406337578"/>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47D687D2-D77F-459B-A148-58AE2CB03C23}" type="datetimeFigureOut">
              <a:rPr lang="nb-NO" smtClean="0"/>
              <a:t>24.09.2014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B9C8DCC-07CF-4C9A-81EB-1181A461FD40}" type="slidenum">
              <a:rPr lang="nb-NO" smtClean="0"/>
              <a:t>‹#›</a:t>
            </a:fld>
            <a:endParaRPr lang="nb-NO"/>
          </a:p>
        </p:txBody>
      </p:sp>
    </p:spTree>
    <p:extLst>
      <p:ext uri="{BB962C8B-B14F-4D97-AF65-F5344CB8AC3E}">
        <p14:creationId xmlns:p14="http://schemas.microsoft.com/office/powerpoint/2010/main" val="2599497772"/>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47D687D2-D77F-459B-A148-58AE2CB03C23}" type="datetimeFigureOut">
              <a:rPr lang="nb-NO" smtClean="0"/>
              <a:t>24.09.2014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B9C8DCC-07CF-4C9A-81EB-1181A461FD40}" type="slidenum">
              <a:rPr lang="nb-NO" smtClean="0"/>
              <a:t>‹#›</a:t>
            </a:fld>
            <a:endParaRPr lang="nb-NO"/>
          </a:p>
        </p:txBody>
      </p:sp>
    </p:spTree>
    <p:extLst>
      <p:ext uri="{BB962C8B-B14F-4D97-AF65-F5344CB8AC3E}">
        <p14:creationId xmlns:p14="http://schemas.microsoft.com/office/powerpoint/2010/main" val="2267473824"/>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47D687D2-D77F-459B-A148-58AE2CB03C23}" type="datetimeFigureOut">
              <a:rPr lang="nb-NO" smtClean="0"/>
              <a:t>24.09.2014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B9C8DCC-07CF-4C9A-81EB-1181A461FD40}" type="slidenum">
              <a:rPr lang="nb-NO" smtClean="0"/>
              <a:t>‹#›</a:t>
            </a:fld>
            <a:endParaRPr lang="nb-NO"/>
          </a:p>
        </p:txBody>
      </p:sp>
    </p:spTree>
    <p:extLst>
      <p:ext uri="{BB962C8B-B14F-4D97-AF65-F5344CB8AC3E}">
        <p14:creationId xmlns:p14="http://schemas.microsoft.com/office/powerpoint/2010/main" val="4292100030"/>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47D687D2-D77F-459B-A148-58AE2CB03C23}" type="datetimeFigureOut">
              <a:rPr lang="nb-NO" smtClean="0"/>
              <a:t>24.09.2014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B9C8DCC-07CF-4C9A-81EB-1181A461FD40}" type="slidenum">
              <a:rPr lang="nb-NO" smtClean="0"/>
              <a:t>‹#›</a:t>
            </a:fld>
            <a:endParaRPr lang="nb-NO"/>
          </a:p>
        </p:txBody>
      </p:sp>
    </p:spTree>
    <p:extLst>
      <p:ext uri="{BB962C8B-B14F-4D97-AF65-F5344CB8AC3E}">
        <p14:creationId xmlns:p14="http://schemas.microsoft.com/office/powerpoint/2010/main" val="1963049865"/>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7D687D2-D77F-459B-A148-58AE2CB03C23}" type="datetimeFigureOut">
              <a:rPr lang="nb-NO" smtClean="0"/>
              <a:t>24.09.2014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B9C8DCC-07CF-4C9A-81EB-1181A461FD40}" type="slidenum">
              <a:rPr lang="nb-NO" smtClean="0"/>
              <a:t>‹#›</a:t>
            </a:fld>
            <a:endParaRPr lang="nb-NO"/>
          </a:p>
        </p:txBody>
      </p:sp>
    </p:spTree>
    <p:extLst>
      <p:ext uri="{BB962C8B-B14F-4D97-AF65-F5344CB8AC3E}">
        <p14:creationId xmlns:p14="http://schemas.microsoft.com/office/powerpoint/2010/main" val="2222684507"/>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7D687D2-D77F-459B-A148-58AE2CB03C23}" type="datetimeFigureOut">
              <a:rPr lang="nb-NO" smtClean="0"/>
              <a:t>24.09.2014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B9C8DCC-07CF-4C9A-81EB-1181A461FD40}" type="slidenum">
              <a:rPr lang="nb-NO" smtClean="0"/>
              <a:t>‹#›</a:t>
            </a:fld>
            <a:endParaRPr lang="nb-NO"/>
          </a:p>
        </p:txBody>
      </p:sp>
    </p:spTree>
    <p:extLst>
      <p:ext uri="{BB962C8B-B14F-4D97-AF65-F5344CB8AC3E}">
        <p14:creationId xmlns:p14="http://schemas.microsoft.com/office/powerpoint/2010/main" val="1691386296"/>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47D687D2-D77F-459B-A148-58AE2CB03C23}" type="datetimeFigureOut">
              <a:rPr lang="nb-NO" smtClean="0"/>
              <a:t>24.09.2014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B9C8DCC-07CF-4C9A-81EB-1181A461FD40}" type="slidenum">
              <a:rPr lang="nb-NO" smtClean="0"/>
              <a:t>‹#›</a:t>
            </a:fld>
            <a:endParaRPr lang="nb-NO"/>
          </a:p>
        </p:txBody>
      </p:sp>
    </p:spTree>
    <p:extLst>
      <p:ext uri="{BB962C8B-B14F-4D97-AF65-F5344CB8AC3E}">
        <p14:creationId xmlns:p14="http://schemas.microsoft.com/office/powerpoint/2010/main" val="2510076969"/>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687D2-D77F-459B-A148-58AE2CB03C23}" type="datetimeFigureOut">
              <a:rPr lang="nb-NO" smtClean="0"/>
              <a:t>24.09.2014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C8DCC-07CF-4C9A-81EB-1181A461FD40}" type="slidenum">
              <a:rPr lang="nb-NO" smtClean="0"/>
              <a:t>‹#›</a:t>
            </a:fld>
            <a:endParaRPr lang="nb-NO"/>
          </a:p>
        </p:txBody>
      </p:sp>
    </p:spTree>
    <p:extLst>
      <p:ext uri="{BB962C8B-B14F-4D97-AF65-F5344CB8AC3E}">
        <p14:creationId xmlns:p14="http://schemas.microsoft.com/office/powerpoint/2010/main" val="389367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kiforbundet.no/langrenn/trening/langrennsteknik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188" y="114300"/>
            <a:ext cx="4619625"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547239"/>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Individuelle økninger i mengde</a:t>
            </a:r>
            <a:endParaRPr lang="nb-NO" b="1"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006104529"/>
              </p:ext>
            </p:extLst>
          </p:nvPr>
        </p:nvGraphicFramePr>
        <p:xfrm>
          <a:off x="467544" y="213285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ktangel 2"/>
          <p:cNvSpPr/>
          <p:nvPr/>
        </p:nvSpPr>
        <p:spPr>
          <a:xfrm>
            <a:off x="467544" y="1340768"/>
            <a:ext cx="8460432" cy="646331"/>
          </a:xfrm>
          <a:prstGeom prst="rect">
            <a:avLst/>
          </a:prstGeom>
        </p:spPr>
        <p:txBody>
          <a:bodyPr wrap="square">
            <a:spAutoFit/>
          </a:bodyPr>
          <a:lstStyle/>
          <a:p>
            <a:pPr algn="just">
              <a:spcBef>
                <a:spcPts val="1000"/>
              </a:spcBef>
              <a:spcAft>
                <a:spcPts val="1000"/>
              </a:spcAft>
            </a:pPr>
            <a:r>
              <a:rPr lang="nb-NO" dirty="0" smtClean="0">
                <a:latin typeface="Arial"/>
                <a:ea typeface="MS Mincho"/>
                <a:cs typeface="Arial"/>
              </a:rPr>
              <a:t>Figuren viser </a:t>
            </a:r>
            <a:r>
              <a:rPr lang="nb-NO" dirty="0">
                <a:latin typeface="Arial"/>
                <a:ea typeface="MS Mincho"/>
                <a:cs typeface="Arial"/>
              </a:rPr>
              <a:t>to ulike eksempler på ulike utviklingstrapper når det gjelder treningsmengde:</a:t>
            </a:r>
            <a:endParaRPr lang="nb-NO" dirty="0">
              <a:effectLst/>
              <a:latin typeface="Arial"/>
              <a:ea typeface="MS Mincho"/>
              <a:cs typeface="Times New Roman"/>
            </a:endParaRPr>
          </a:p>
        </p:txBody>
      </p:sp>
    </p:spTree>
    <p:extLst>
      <p:ext uri="{BB962C8B-B14F-4D97-AF65-F5344CB8AC3E}">
        <p14:creationId xmlns:p14="http://schemas.microsoft.com/office/powerpoint/2010/main" val="283517744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843"/>
          <a:stretch/>
        </p:blipFill>
        <p:spPr bwMode="auto">
          <a:xfrm>
            <a:off x="978103" y="1268760"/>
            <a:ext cx="7056784" cy="533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ktangel 2"/>
          <p:cNvSpPr/>
          <p:nvPr/>
        </p:nvSpPr>
        <p:spPr>
          <a:xfrm>
            <a:off x="978103" y="345430"/>
            <a:ext cx="7128792" cy="923330"/>
          </a:xfrm>
          <a:prstGeom prst="rect">
            <a:avLst/>
          </a:prstGeom>
        </p:spPr>
        <p:txBody>
          <a:bodyPr wrap="square">
            <a:spAutoFit/>
          </a:bodyPr>
          <a:lstStyle/>
          <a:p>
            <a:pPr>
              <a:spcBef>
                <a:spcPts val="1000"/>
              </a:spcBef>
              <a:spcAft>
                <a:spcPts val="0"/>
              </a:spcAft>
            </a:pPr>
            <a:r>
              <a:rPr lang="nb-NO" i="1" dirty="0">
                <a:solidFill>
                  <a:srgbClr val="808080"/>
                </a:solidFill>
                <a:latin typeface="Arial"/>
                <a:ea typeface="MS Mincho"/>
                <a:cs typeface="Arial"/>
              </a:rPr>
              <a:t>Tabellen under gir en oversikt over Olympiatoppens intensitetsskala med </a:t>
            </a:r>
            <a:r>
              <a:rPr lang="nb-NO" i="1" u="sng" dirty="0">
                <a:solidFill>
                  <a:srgbClr val="808080"/>
                </a:solidFill>
                <a:latin typeface="Arial"/>
                <a:ea typeface="MS Mincho"/>
                <a:cs typeface="Arial"/>
              </a:rPr>
              <a:t>veiledende</a:t>
            </a:r>
            <a:r>
              <a:rPr lang="nb-NO" i="1" dirty="0">
                <a:solidFill>
                  <a:srgbClr val="808080"/>
                </a:solidFill>
                <a:latin typeface="Arial"/>
                <a:ea typeface="MS Mincho"/>
                <a:cs typeface="Arial"/>
              </a:rPr>
              <a:t> pulsverdier og typiske treningsmodeller for hver enkelt intensitetssone. </a:t>
            </a:r>
            <a:endParaRPr lang="nb-NO" i="1" dirty="0">
              <a:solidFill>
                <a:srgbClr val="808080"/>
              </a:solidFill>
              <a:effectLst/>
              <a:latin typeface="Arial"/>
              <a:ea typeface="MS Mincho"/>
              <a:cs typeface="Times New Roman"/>
            </a:endParaRPr>
          </a:p>
        </p:txBody>
      </p:sp>
    </p:spTree>
    <p:extLst>
      <p:ext uri="{BB962C8B-B14F-4D97-AF65-F5344CB8AC3E}">
        <p14:creationId xmlns:p14="http://schemas.microsoft.com/office/powerpoint/2010/main" val="3555404790"/>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Måling av makspuls</a:t>
            </a:r>
            <a:endParaRPr lang="nb-NO" b="1" dirty="0"/>
          </a:p>
        </p:txBody>
      </p:sp>
      <p:sp>
        <p:nvSpPr>
          <p:cNvPr id="4" name="Snip Diagonal Corner Rectangle 151"/>
          <p:cNvSpPr/>
          <p:nvPr/>
        </p:nvSpPr>
        <p:spPr>
          <a:xfrm>
            <a:off x="323528" y="2132856"/>
            <a:ext cx="8496944" cy="3438001"/>
          </a:xfrm>
          <a:prstGeom prst="snip2DiagRect">
            <a:avLst/>
          </a:prstGeom>
          <a:solidFill>
            <a:schemeClr val="bg1">
              <a:lumMod val="95000"/>
            </a:schemeClr>
          </a:solidFill>
          <a:ln w="12700" cap="flat">
            <a:solidFill>
              <a:schemeClr val="bg1">
                <a:lumMod val="50000"/>
              </a:schemeClr>
            </a:solidFill>
            <a:prstDash val="lgDash"/>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style>
          <a:lnRef idx="1">
            <a:schemeClr val="accent1"/>
          </a:lnRef>
          <a:fillRef idx="3">
            <a:schemeClr val="accent1"/>
          </a:fillRef>
          <a:effectRef idx="2">
            <a:schemeClr val="accent1"/>
          </a:effectRef>
          <a:fontRef idx="minor">
            <a:schemeClr val="lt1"/>
          </a:fontRef>
        </p:style>
        <p:txBody>
          <a:bodyPr rot="0" spcFirstLastPara="0" vert="horz" wrap="square" lIns="2" tIns="0" rIns="0" bIns="0" numCol="1" spcCol="0" rtlCol="0" fromWordArt="0" anchor="ctr" anchorCtr="0" forceAA="0" compatLnSpc="1">
            <a:prstTxWarp prst="textNoShape">
              <a:avLst/>
            </a:prstTxWarp>
            <a:spAutoFit/>
          </a:bodyPr>
          <a:lstStyle/>
          <a:p>
            <a:pPr algn="just">
              <a:lnSpc>
                <a:spcPct val="130000"/>
              </a:lnSpc>
              <a:spcBef>
                <a:spcPts val="1000"/>
              </a:spcBef>
              <a:spcAft>
                <a:spcPts val="0"/>
              </a:spcAft>
            </a:pPr>
            <a:r>
              <a:rPr lang="nb-NO" sz="2000" i="1" dirty="0">
                <a:solidFill>
                  <a:srgbClr val="000000"/>
                </a:solidFill>
                <a:effectLst/>
                <a:latin typeface="Arial"/>
                <a:ea typeface="MS Mincho"/>
                <a:cs typeface="Arial"/>
              </a:rPr>
              <a:t>Maksimalpuls kan måles på følgende måte: Etter god oppvarming løper du et 3–4 min motbakkedrag i moderat intensitet i slak motbakke. Deretter gjentar du motbakkedraget i høy intensitet. Avslutt med å løpe et tredje drag i samme motbakken der du gjennomfører 2 minutter høyintensivt før farten skrues opp til maksimal intensitet de siste 2 minuttene (eller til utmatting). Den høyeste registrerte pulsen er maksimalpulsen</a:t>
            </a:r>
            <a:r>
              <a:rPr lang="nb-NO" sz="2400" i="1" dirty="0">
                <a:solidFill>
                  <a:srgbClr val="000000"/>
                </a:solidFill>
                <a:effectLst/>
                <a:latin typeface="Arial"/>
                <a:ea typeface="MS Mincho"/>
                <a:cs typeface="Arial"/>
              </a:rPr>
              <a:t>.</a:t>
            </a:r>
            <a:endParaRPr lang="nb-NO" sz="2400" dirty="0">
              <a:effectLst/>
              <a:latin typeface="Arial"/>
              <a:ea typeface="MS Mincho"/>
              <a:cs typeface="Times New Roman"/>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44982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Treningens innhold</a:t>
            </a:r>
            <a:endParaRPr lang="nb-NO" b="1" dirty="0"/>
          </a:p>
        </p:txBody>
      </p:sp>
      <p:graphicFrame>
        <p:nvGraphicFramePr>
          <p:cNvPr id="3" name="Tabell 2"/>
          <p:cNvGraphicFramePr>
            <a:graphicFrameLocks noGrp="1"/>
          </p:cNvGraphicFramePr>
          <p:nvPr>
            <p:extLst>
              <p:ext uri="{D42A27DB-BD31-4B8C-83A1-F6EECF244321}">
                <p14:modId xmlns:p14="http://schemas.microsoft.com/office/powerpoint/2010/main" val="1831932424"/>
              </p:ext>
            </p:extLst>
          </p:nvPr>
        </p:nvGraphicFramePr>
        <p:xfrm>
          <a:off x="755576" y="1628800"/>
          <a:ext cx="7704854" cy="4057904"/>
        </p:xfrm>
        <a:graphic>
          <a:graphicData uri="http://schemas.openxmlformats.org/drawingml/2006/table">
            <a:tbl>
              <a:tblPr firstRow="1" firstCol="1" bandRow="1"/>
              <a:tblGrid>
                <a:gridCol w="1765357"/>
                <a:gridCol w="1213141"/>
                <a:gridCol w="4726356"/>
              </a:tblGrid>
              <a:tr h="733047">
                <a:tc>
                  <a:txBody>
                    <a:bodyPr/>
                    <a:lstStyle/>
                    <a:p>
                      <a:pPr>
                        <a:lnSpc>
                          <a:spcPct val="130000"/>
                        </a:lnSpc>
                        <a:spcBef>
                          <a:spcPts val="1000"/>
                        </a:spcBef>
                        <a:spcAft>
                          <a:spcPts val="0"/>
                        </a:spcAft>
                      </a:pPr>
                      <a:r>
                        <a:rPr lang="nb-NO" sz="1600" b="1" dirty="0">
                          <a:effectLst/>
                          <a:latin typeface="Arial"/>
                          <a:ea typeface="MS Mincho"/>
                          <a:cs typeface="Arial"/>
                        </a:rPr>
                        <a:t>Innhold og intensitetssone</a:t>
                      </a:r>
                      <a:endParaRPr lang="nb-NO" sz="16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a:effectLst/>
                          <a:latin typeface="Arial"/>
                          <a:ea typeface="MS Mincho"/>
                          <a:cs typeface="Arial"/>
                        </a:rPr>
                        <a:t>Prosent av total trening</a:t>
                      </a:r>
                      <a:endParaRPr lang="nb-NO" sz="160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Kommentarer</a:t>
                      </a:r>
                      <a:endParaRPr lang="nb-NO" sz="16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r>
              <a:tr h="2443490">
                <a:tc>
                  <a:txBody>
                    <a:bodyPr/>
                    <a:lstStyle/>
                    <a:p>
                      <a:pPr>
                        <a:lnSpc>
                          <a:spcPct val="130000"/>
                        </a:lnSpc>
                        <a:spcBef>
                          <a:spcPts val="1000"/>
                        </a:spcBef>
                        <a:spcAft>
                          <a:spcPts val="0"/>
                        </a:spcAft>
                      </a:pPr>
                      <a:r>
                        <a:rPr lang="nb-NO" sz="1600" b="1">
                          <a:effectLst/>
                          <a:latin typeface="Arial"/>
                          <a:ea typeface="MS Mincho"/>
                          <a:cs typeface="Arial"/>
                        </a:rPr>
                        <a:t>Rolig trening    (I1 og I2)</a:t>
                      </a:r>
                      <a:endParaRPr lang="nb-NO" sz="160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C500"/>
                    </a:solidFill>
                  </a:tcPr>
                </a:tc>
                <a:tc>
                  <a:txBody>
                    <a:bodyPr/>
                    <a:lstStyle/>
                    <a:p>
                      <a:pPr algn="just">
                        <a:lnSpc>
                          <a:spcPct val="130000"/>
                        </a:lnSpc>
                        <a:spcBef>
                          <a:spcPts val="1000"/>
                        </a:spcBef>
                        <a:spcAft>
                          <a:spcPts val="0"/>
                        </a:spcAft>
                      </a:pPr>
                      <a:r>
                        <a:rPr lang="nb-NO" sz="1600">
                          <a:effectLst/>
                          <a:latin typeface="Arial"/>
                          <a:ea typeface="MS Mincho"/>
                          <a:cs typeface="Arial"/>
                        </a:rPr>
                        <a:t>70-80 %</a:t>
                      </a:r>
                      <a:endParaRPr lang="nb-NO" sz="160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For </a:t>
                      </a:r>
                      <a:r>
                        <a:rPr lang="nb-NO" sz="1600" dirty="0">
                          <a:effectLst/>
                          <a:latin typeface="Arial"/>
                          <a:ea typeface="MS Mincho"/>
                          <a:cs typeface="Arial"/>
                        </a:rPr>
                        <a:t>senior eliteutøvere som trener svært mye, og er gode nok til å opprettholde god teknikk på lave hastigheter er det svært mye I1.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Yngre </a:t>
                      </a:r>
                      <a:r>
                        <a:rPr lang="nb-NO" sz="1600" dirty="0">
                          <a:effectLst/>
                          <a:latin typeface="Arial"/>
                          <a:ea typeface="MS Mincho"/>
                          <a:cs typeface="Arial"/>
                        </a:rPr>
                        <a:t>og dårligere trente utøvere bør ha mer i I2 for å tilfredsstille kravet til god nok teknisk gjennomføring. Lave treningsmengder kan/bør kompenseres med forholdsvis mer I2.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Det </a:t>
                      </a:r>
                      <a:r>
                        <a:rPr lang="nb-NO" sz="1600" dirty="0">
                          <a:effectLst/>
                          <a:latin typeface="Arial"/>
                          <a:ea typeface="MS Mincho"/>
                          <a:cs typeface="Arial"/>
                        </a:rPr>
                        <a:t>er uansett viktig at de lengste turene (2 – 3 timer) går rolige nok (gjennomsnittspuls på I1) </a:t>
                      </a:r>
                      <a:endParaRPr lang="nb-NO" sz="16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01599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3700269773"/>
              </p:ext>
            </p:extLst>
          </p:nvPr>
        </p:nvGraphicFramePr>
        <p:xfrm>
          <a:off x="683568" y="2413352"/>
          <a:ext cx="7704856" cy="2028952"/>
        </p:xfrm>
        <a:graphic>
          <a:graphicData uri="http://schemas.openxmlformats.org/drawingml/2006/table">
            <a:tbl>
              <a:tblPr firstRow="1" firstCol="1" bandRow="1"/>
              <a:tblGrid>
                <a:gridCol w="1728192"/>
                <a:gridCol w="1224136"/>
                <a:gridCol w="4752528"/>
              </a:tblGrid>
              <a:tr h="1656184">
                <a:tc>
                  <a:txBody>
                    <a:bodyPr/>
                    <a:lstStyle/>
                    <a:p>
                      <a:pPr>
                        <a:lnSpc>
                          <a:spcPct val="130000"/>
                        </a:lnSpc>
                        <a:spcBef>
                          <a:spcPts val="1000"/>
                        </a:spcBef>
                        <a:spcAft>
                          <a:spcPts val="0"/>
                        </a:spcAft>
                      </a:pPr>
                      <a:r>
                        <a:rPr lang="nb-NO" sz="1600" b="1" dirty="0">
                          <a:effectLst/>
                          <a:latin typeface="Arial"/>
                          <a:ea typeface="MS Mincho"/>
                          <a:cs typeface="Arial"/>
                        </a:rPr>
                        <a:t>Intensiv trening (I3 – I5)</a:t>
                      </a:r>
                      <a:endParaRPr lang="nb-NO" sz="16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accent6">
                        <a:lumMod val="75000"/>
                      </a:schemeClr>
                    </a:solidFill>
                  </a:tcPr>
                </a:tc>
                <a:tc>
                  <a:txBody>
                    <a:bodyPr/>
                    <a:lstStyle/>
                    <a:p>
                      <a:pPr algn="just">
                        <a:lnSpc>
                          <a:spcPct val="130000"/>
                        </a:lnSpc>
                        <a:spcBef>
                          <a:spcPts val="1000"/>
                        </a:spcBef>
                        <a:spcAft>
                          <a:spcPts val="0"/>
                        </a:spcAft>
                      </a:pPr>
                      <a:r>
                        <a:rPr lang="nb-NO" sz="1600" dirty="0">
                          <a:effectLst/>
                          <a:latin typeface="Arial"/>
                          <a:ea typeface="MS Mincho"/>
                          <a:cs typeface="Arial"/>
                        </a:rPr>
                        <a:t>8 – 12 %</a:t>
                      </a:r>
                      <a:endParaRPr lang="nb-NO" sz="1600" dirty="0">
                        <a:effectLst/>
                        <a:latin typeface="Arial"/>
                        <a:ea typeface="MS Mincho"/>
                        <a:cs typeface="Times New Roman"/>
                      </a:endParaRPr>
                    </a:p>
                    <a:p>
                      <a:pPr algn="just">
                        <a:lnSpc>
                          <a:spcPct val="130000"/>
                        </a:lnSpc>
                        <a:spcBef>
                          <a:spcPts val="1000"/>
                        </a:spcBef>
                        <a:spcAft>
                          <a:spcPts val="0"/>
                        </a:spcAft>
                      </a:pPr>
                      <a:r>
                        <a:rPr lang="nb-NO" sz="1600" dirty="0">
                          <a:effectLst/>
                          <a:latin typeface="Arial"/>
                          <a:ea typeface="MS Mincho"/>
                          <a:cs typeface="Arial"/>
                        </a:rPr>
                        <a:t>(inkludert </a:t>
                      </a:r>
                      <a:r>
                        <a:rPr lang="nb-NO" sz="1600" dirty="0" smtClean="0">
                          <a:effectLst/>
                          <a:latin typeface="Arial"/>
                          <a:ea typeface="MS Mincho"/>
                          <a:cs typeface="Arial"/>
                        </a:rPr>
                        <a:t>konk)</a:t>
                      </a:r>
                      <a:endParaRPr lang="nb-NO" sz="16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600" dirty="0">
                          <a:effectLst/>
                          <a:latin typeface="Arial"/>
                          <a:ea typeface="MS Mincho"/>
                          <a:cs typeface="Arial"/>
                        </a:rPr>
                        <a:t>Som anbefaling for juniorer kan man gjerne bruke:</a:t>
                      </a:r>
                      <a:endParaRPr lang="nb-NO" sz="1600" dirty="0">
                        <a:effectLst/>
                        <a:latin typeface="Arial"/>
                        <a:ea typeface="MS Mincho"/>
                        <a:cs typeface="Times New Roman"/>
                      </a:endParaRPr>
                    </a:p>
                    <a:p>
                      <a:pPr marL="342900" lvl="0" indent="-342900" algn="just">
                        <a:lnSpc>
                          <a:spcPct val="130000"/>
                        </a:lnSpc>
                        <a:spcBef>
                          <a:spcPts val="1000"/>
                        </a:spcBef>
                        <a:spcAft>
                          <a:spcPts val="0"/>
                        </a:spcAft>
                        <a:buFont typeface="Symbol"/>
                        <a:buChar char=""/>
                      </a:pPr>
                      <a:r>
                        <a:rPr lang="nb-NO" sz="1600" dirty="0">
                          <a:effectLst/>
                          <a:latin typeface="Arial"/>
                          <a:ea typeface="MS Mincho"/>
                          <a:cs typeface="Arial"/>
                        </a:rPr>
                        <a:t>Omtrent like mye av alle de tre intensive intensitetssonene på årsbasis.</a:t>
                      </a:r>
                      <a:endParaRPr lang="nb-NO" sz="1600" dirty="0">
                        <a:effectLst/>
                        <a:latin typeface="Arial"/>
                        <a:ea typeface="MS Mincho"/>
                        <a:cs typeface="Times New Roman"/>
                      </a:endParaRPr>
                    </a:p>
                    <a:p>
                      <a:pPr marL="342900" lvl="0" indent="-342900" algn="just">
                        <a:lnSpc>
                          <a:spcPct val="130000"/>
                        </a:lnSpc>
                        <a:spcAft>
                          <a:spcPts val="0"/>
                        </a:spcAft>
                        <a:buFont typeface="Symbol"/>
                        <a:buChar char=""/>
                      </a:pPr>
                      <a:r>
                        <a:rPr lang="nb-NO" sz="1600" dirty="0">
                          <a:effectLst/>
                          <a:latin typeface="Arial"/>
                          <a:ea typeface="MS Mincho"/>
                          <a:cs typeface="Arial"/>
                        </a:rPr>
                        <a:t>Større andel I3 tidlig i treningsåret (sommer og tidlig høst), mer I4/5 utover høsten og i sesongen.</a:t>
                      </a:r>
                      <a:endParaRPr lang="nb-NO" sz="16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2756704230"/>
              </p:ext>
            </p:extLst>
          </p:nvPr>
        </p:nvGraphicFramePr>
        <p:xfrm>
          <a:off x="683568" y="1484784"/>
          <a:ext cx="7704856" cy="950976"/>
        </p:xfrm>
        <a:graphic>
          <a:graphicData uri="http://schemas.openxmlformats.org/drawingml/2006/table">
            <a:tbl>
              <a:tblPr firstRow="1" firstCol="1" bandRow="1"/>
              <a:tblGrid>
                <a:gridCol w="1765358"/>
                <a:gridCol w="1213142"/>
                <a:gridCol w="4726356"/>
              </a:tblGrid>
              <a:tr h="792088">
                <a:tc>
                  <a:txBody>
                    <a:bodyPr/>
                    <a:lstStyle/>
                    <a:p>
                      <a:pPr>
                        <a:lnSpc>
                          <a:spcPct val="130000"/>
                        </a:lnSpc>
                        <a:spcBef>
                          <a:spcPts val="1000"/>
                        </a:spcBef>
                        <a:spcAft>
                          <a:spcPts val="0"/>
                        </a:spcAft>
                      </a:pPr>
                      <a:r>
                        <a:rPr lang="nb-NO" sz="1600" b="1" dirty="0">
                          <a:effectLst/>
                          <a:latin typeface="Arial"/>
                          <a:ea typeface="MS Mincho"/>
                          <a:cs typeface="Arial"/>
                        </a:rPr>
                        <a:t>Innhold og intensitetssone</a:t>
                      </a:r>
                      <a:endParaRPr lang="nb-NO" sz="16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a:effectLst/>
                          <a:latin typeface="Arial"/>
                          <a:ea typeface="MS Mincho"/>
                          <a:cs typeface="Arial"/>
                        </a:rPr>
                        <a:t>Prosent av total trening</a:t>
                      </a:r>
                      <a:endParaRPr lang="nb-NO" sz="160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Kommentarer</a:t>
                      </a:r>
                      <a:endParaRPr lang="nb-NO" sz="16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081705"/>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853708594"/>
              </p:ext>
            </p:extLst>
          </p:nvPr>
        </p:nvGraphicFramePr>
        <p:xfrm>
          <a:off x="683568" y="1962968"/>
          <a:ext cx="7704856" cy="4691888"/>
        </p:xfrm>
        <a:graphic>
          <a:graphicData uri="http://schemas.openxmlformats.org/drawingml/2006/table">
            <a:tbl>
              <a:tblPr firstRow="1" firstCol="1" bandRow="1"/>
              <a:tblGrid>
                <a:gridCol w="1728192"/>
                <a:gridCol w="1224136"/>
                <a:gridCol w="4752528"/>
              </a:tblGrid>
              <a:tr h="2808312">
                <a:tc>
                  <a:txBody>
                    <a:bodyPr/>
                    <a:lstStyle/>
                    <a:p>
                      <a:pPr>
                        <a:lnSpc>
                          <a:spcPct val="130000"/>
                        </a:lnSpc>
                        <a:spcBef>
                          <a:spcPts val="1000"/>
                        </a:spcBef>
                        <a:spcAft>
                          <a:spcPts val="0"/>
                        </a:spcAft>
                      </a:pPr>
                      <a:r>
                        <a:rPr lang="nb-NO" sz="1600" b="1" dirty="0">
                          <a:effectLst/>
                          <a:latin typeface="Arial"/>
                          <a:ea typeface="MS Mincho"/>
                          <a:cs typeface="Arial"/>
                        </a:rPr>
                        <a:t>Styrke</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CCFF"/>
                    </a:solidFill>
                  </a:tcPr>
                </a:tc>
                <a:tc>
                  <a:txBody>
                    <a:bodyPr/>
                    <a:lstStyle/>
                    <a:p>
                      <a:pPr algn="just">
                        <a:lnSpc>
                          <a:spcPct val="130000"/>
                        </a:lnSpc>
                        <a:spcBef>
                          <a:spcPts val="1000"/>
                        </a:spcBef>
                        <a:spcAft>
                          <a:spcPts val="0"/>
                        </a:spcAft>
                      </a:pPr>
                      <a:r>
                        <a:rPr lang="nb-NO" sz="1600" dirty="0">
                          <a:effectLst/>
                          <a:latin typeface="Arial"/>
                          <a:ea typeface="MS Mincho"/>
                          <a:cs typeface="Arial"/>
                        </a:rPr>
                        <a:t>5 – 7 %</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285750" indent="-285750" algn="just">
                        <a:lnSpc>
                          <a:spcPct val="130000"/>
                        </a:lnSpc>
                        <a:spcBef>
                          <a:spcPts val="1000"/>
                        </a:spcBef>
                        <a:spcAft>
                          <a:spcPts val="0"/>
                        </a:spcAft>
                        <a:buFont typeface="Arial" panose="020B0604020202020204" pitchFamily="34" charset="0"/>
                        <a:buChar char="•"/>
                      </a:pPr>
                      <a:r>
                        <a:rPr lang="nb-NO" sz="1600" dirty="0">
                          <a:effectLst/>
                          <a:latin typeface="Arial"/>
                          <a:ea typeface="MS Mincho"/>
                          <a:cs typeface="Arial"/>
                        </a:rPr>
                        <a:t>For juniorer vil det være viktig å ha omtrent like mye fokus på både spesifikk overkroppsstyrke og generell styrke.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Gjennom </a:t>
                      </a:r>
                      <a:r>
                        <a:rPr lang="nb-NO" sz="1600" dirty="0">
                          <a:effectLst/>
                          <a:latin typeface="Arial"/>
                          <a:ea typeface="MS Mincho"/>
                          <a:cs typeface="Arial"/>
                        </a:rPr>
                        <a:t>treningsåret bør det være noe mer fokus på den generelle styrken i første del for å skape en god basis, mens utover høsten bør fokuset skiftes mot den spesifikke styrken.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Den </a:t>
                      </a:r>
                      <a:r>
                        <a:rPr lang="nb-NO" sz="1600" dirty="0">
                          <a:effectLst/>
                          <a:latin typeface="Arial"/>
                          <a:ea typeface="MS Mincho"/>
                          <a:cs typeface="Arial"/>
                        </a:rPr>
                        <a:t>spesifikke styrken gjennomføres i hovedsak på rulleski/ski, men kan også suppleres med noen gode øvelser i styrkerom. </a:t>
                      </a:r>
                      <a:r>
                        <a:rPr lang="nb-NO" sz="1600" dirty="0" smtClean="0">
                          <a:effectLst/>
                          <a:latin typeface="Arial"/>
                          <a:ea typeface="MS Mincho"/>
                          <a:cs typeface="Arial"/>
                        </a:rPr>
                        <a:t>Den generelle styrketreningen </a:t>
                      </a:r>
                      <a:r>
                        <a:rPr lang="nb-NO" sz="1600" dirty="0">
                          <a:effectLst/>
                          <a:latin typeface="Arial"/>
                          <a:ea typeface="MS Mincho"/>
                          <a:cs typeface="Arial"/>
                        </a:rPr>
                        <a:t>veksler gjennom å gjennomføres som utholdende (over 20 reps, 30 – 60 sek arbeidstid) og som maksimal (stor belastning, 3-5 reps og eksplosiv </a:t>
                      </a:r>
                      <a:r>
                        <a:rPr lang="nb-NO" sz="1600" dirty="0" smtClean="0">
                          <a:effectLst/>
                          <a:latin typeface="Arial"/>
                          <a:ea typeface="MS Mincho"/>
                          <a:cs typeface="Arial"/>
                        </a:rPr>
                        <a:t>styrke.</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2223315359"/>
              </p:ext>
            </p:extLst>
          </p:nvPr>
        </p:nvGraphicFramePr>
        <p:xfrm>
          <a:off x="683568" y="1034400"/>
          <a:ext cx="7704856" cy="950976"/>
        </p:xfrm>
        <a:graphic>
          <a:graphicData uri="http://schemas.openxmlformats.org/drawingml/2006/table">
            <a:tbl>
              <a:tblPr firstRow="1" firstCol="1" bandRow="1"/>
              <a:tblGrid>
                <a:gridCol w="1765358"/>
                <a:gridCol w="1213142"/>
                <a:gridCol w="4726356"/>
              </a:tblGrid>
              <a:tr h="792088">
                <a:tc>
                  <a:txBody>
                    <a:bodyPr/>
                    <a:lstStyle/>
                    <a:p>
                      <a:pPr>
                        <a:lnSpc>
                          <a:spcPct val="130000"/>
                        </a:lnSpc>
                        <a:spcBef>
                          <a:spcPts val="1000"/>
                        </a:spcBef>
                        <a:spcAft>
                          <a:spcPts val="0"/>
                        </a:spcAft>
                      </a:pPr>
                      <a:r>
                        <a:rPr lang="nb-NO" sz="1600" b="1" dirty="0">
                          <a:effectLst/>
                          <a:latin typeface="Arial"/>
                          <a:ea typeface="MS Mincho"/>
                          <a:cs typeface="Arial"/>
                        </a:rPr>
                        <a:t>Innhold og intensitetssone</a:t>
                      </a:r>
                      <a:endParaRPr lang="nb-NO" sz="16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a:effectLst/>
                          <a:latin typeface="Arial"/>
                          <a:ea typeface="MS Mincho"/>
                          <a:cs typeface="Arial"/>
                        </a:rPr>
                        <a:t>Prosent av total trening</a:t>
                      </a:r>
                      <a:endParaRPr lang="nb-NO" sz="160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Kommentarer</a:t>
                      </a:r>
                      <a:endParaRPr lang="nb-NO" sz="16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r>
            </a:tbl>
          </a:graphicData>
        </a:graphic>
      </p:graphicFrame>
    </p:spTree>
    <p:extLst>
      <p:ext uri="{BB962C8B-B14F-4D97-AF65-F5344CB8AC3E}">
        <p14:creationId xmlns:p14="http://schemas.microsoft.com/office/powerpoint/2010/main" val="4116250121"/>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4"/>
          <p:cNvGraphicFramePr>
            <a:graphicFrameLocks noGrp="1"/>
          </p:cNvGraphicFramePr>
          <p:nvPr>
            <p:extLst>
              <p:ext uri="{D42A27DB-BD31-4B8C-83A1-F6EECF244321}">
                <p14:modId xmlns:p14="http://schemas.microsoft.com/office/powerpoint/2010/main" val="1993517553"/>
              </p:ext>
            </p:extLst>
          </p:nvPr>
        </p:nvGraphicFramePr>
        <p:xfrm>
          <a:off x="683568" y="1844824"/>
          <a:ext cx="7704856" cy="3709416"/>
        </p:xfrm>
        <a:graphic>
          <a:graphicData uri="http://schemas.openxmlformats.org/drawingml/2006/table">
            <a:tbl>
              <a:tblPr firstRow="1" firstCol="1" bandRow="1"/>
              <a:tblGrid>
                <a:gridCol w="1800200"/>
                <a:gridCol w="1152128"/>
                <a:gridCol w="4752528"/>
              </a:tblGrid>
              <a:tr h="0">
                <a:tc>
                  <a:txBody>
                    <a:bodyPr/>
                    <a:lstStyle/>
                    <a:p>
                      <a:pPr>
                        <a:lnSpc>
                          <a:spcPct val="130000"/>
                        </a:lnSpc>
                        <a:spcBef>
                          <a:spcPts val="1000"/>
                        </a:spcBef>
                        <a:spcAft>
                          <a:spcPts val="0"/>
                        </a:spcAft>
                      </a:pPr>
                      <a:r>
                        <a:rPr lang="nb-NO" sz="1400" b="1" dirty="0">
                          <a:effectLst/>
                          <a:latin typeface="Arial"/>
                          <a:ea typeface="MS Mincho"/>
                          <a:cs typeface="Arial"/>
                        </a:rPr>
                        <a:t>Hurtighet</a:t>
                      </a:r>
                      <a:endParaRPr lang="nb-NO" sz="14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CCFF"/>
                    </a:solidFill>
                  </a:tcPr>
                </a:tc>
                <a:tc>
                  <a:txBody>
                    <a:bodyPr/>
                    <a:lstStyle/>
                    <a:p>
                      <a:pPr algn="just">
                        <a:lnSpc>
                          <a:spcPct val="130000"/>
                        </a:lnSpc>
                        <a:spcBef>
                          <a:spcPts val="1000"/>
                        </a:spcBef>
                        <a:spcAft>
                          <a:spcPts val="0"/>
                        </a:spcAft>
                      </a:pPr>
                      <a:r>
                        <a:rPr lang="nb-NO" sz="1400" dirty="0">
                          <a:effectLst/>
                          <a:latin typeface="Arial"/>
                          <a:ea typeface="MS Mincho"/>
                          <a:cs typeface="Arial"/>
                        </a:rPr>
                        <a:t>2-4 %</a:t>
                      </a:r>
                      <a:endParaRPr lang="nb-NO" sz="14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247015" indent="-285750" algn="just">
                        <a:lnSpc>
                          <a:spcPct val="130000"/>
                        </a:lnSpc>
                        <a:spcBef>
                          <a:spcPts val="1000"/>
                        </a:spcBef>
                        <a:spcAft>
                          <a:spcPts val="0"/>
                        </a:spcAft>
                        <a:buFont typeface="Arial" panose="020B0604020202020204" pitchFamily="34" charset="0"/>
                        <a:buChar char="•"/>
                      </a:pPr>
                      <a:r>
                        <a:rPr lang="nb-NO" sz="1400" dirty="0" smtClean="0">
                          <a:effectLst/>
                          <a:latin typeface="Arial"/>
                          <a:ea typeface="MS Mincho"/>
                          <a:cs typeface="Arial"/>
                        </a:rPr>
                        <a:t>Skal </a:t>
                      </a:r>
                      <a:r>
                        <a:rPr lang="nb-NO" sz="1400" dirty="0">
                          <a:effectLst/>
                          <a:latin typeface="Arial"/>
                          <a:ea typeface="MS Mincho"/>
                          <a:cs typeface="Arial"/>
                        </a:rPr>
                        <a:t>man kunne hevde seg i langrenn som senior </a:t>
                      </a:r>
                      <a:r>
                        <a:rPr lang="nb-NO" sz="1400" u="none" dirty="0">
                          <a:effectLst/>
                          <a:latin typeface="Arial"/>
                          <a:ea typeface="MS Mincho"/>
                          <a:cs typeface="Arial"/>
                        </a:rPr>
                        <a:t>må</a:t>
                      </a:r>
                      <a:r>
                        <a:rPr lang="nb-NO" sz="1400" dirty="0">
                          <a:effectLst/>
                          <a:latin typeface="Arial"/>
                          <a:ea typeface="MS Mincho"/>
                          <a:cs typeface="Arial"/>
                        </a:rPr>
                        <a:t> hurtighetstreningen </a:t>
                      </a:r>
                      <a:r>
                        <a:rPr lang="nb-NO" sz="1400" dirty="0" smtClean="0">
                          <a:effectLst/>
                          <a:latin typeface="Arial"/>
                          <a:ea typeface="MS Mincho"/>
                          <a:cs typeface="Arial"/>
                        </a:rPr>
                        <a:t>prioriteres </a:t>
                      </a:r>
                      <a:r>
                        <a:rPr lang="nb-NO" sz="1400" dirty="0">
                          <a:effectLst/>
                          <a:latin typeface="Arial"/>
                          <a:ea typeface="MS Mincho"/>
                          <a:cs typeface="Arial"/>
                        </a:rPr>
                        <a:t>i </a:t>
                      </a:r>
                      <a:r>
                        <a:rPr lang="nb-NO" sz="1400" dirty="0" smtClean="0">
                          <a:effectLst/>
                          <a:latin typeface="Arial"/>
                          <a:ea typeface="MS Mincho"/>
                          <a:cs typeface="Arial"/>
                        </a:rPr>
                        <a:t>junioralderen. </a:t>
                      </a:r>
                    </a:p>
                    <a:p>
                      <a:pPr marL="247015" indent="-285750" algn="just">
                        <a:lnSpc>
                          <a:spcPct val="130000"/>
                        </a:lnSpc>
                        <a:spcBef>
                          <a:spcPts val="1000"/>
                        </a:spcBef>
                        <a:spcAft>
                          <a:spcPts val="0"/>
                        </a:spcAft>
                        <a:buFont typeface="Arial" panose="020B0604020202020204" pitchFamily="34" charset="0"/>
                        <a:buChar char="•"/>
                      </a:pPr>
                      <a:r>
                        <a:rPr lang="nb-NO" sz="1400" dirty="0" smtClean="0">
                          <a:effectLst/>
                          <a:latin typeface="Arial"/>
                          <a:ea typeface="MS Mincho"/>
                          <a:cs typeface="Arial"/>
                        </a:rPr>
                        <a:t>Hurtighetstrening </a:t>
                      </a:r>
                      <a:r>
                        <a:rPr lang="nb-NO" sz="1400" dirty="0">
                          <a:effectLst/>
                          <a:latin typeface="Arial"/>
                          <a:ea typeface="MS Mincho"/>
                          <a:cs typeface="Arial"/>
                        </a:rPr>
                        <a:t>bør i hovedsak være spesifikk (</a:t>
                      </a:r>
                      <a:r>
                        <a:rPr lang="nb-NO" sz="1400" dirty="0" err="1">
                          <a:effectLst/>
                          <a:latin typeface="Arial"/>
                          <a:ea typeface="MS Mincho"/>
                          <a:cs typeface="Arial"/>
                        </a:rPr>
                        <a:t>dvs</a:t>
                      </a:r>
                      <a:r>
                        <a:rPr lang="nb-NO" sz="1400" dirty="0">
                          <a:effectLst/>
                          <a:latin typeface="Arial"/>
                          <a:ea typeface="MS Mincho"/>
                          <a:cs typeface="Arial"/>
                        </a:rPr>
                        <a:t> gjennomføres på rulleski og ski), og det er viktig at man trener </a:t>
                      </a:r>
                      <a:r>
                        <a:rPr lang="nb-NO" sz="1400" u="sng" dirty="0">
                          <a:effectLst/>
                          <a:latin typeface="Arial"/>
                          <a:ea typeface="MS Mincho"/>
                          <a:cs typeface="Arial"/>
                        </a:rPr>
                        <a:t>variert:</a:t>
                      </a:r>
                      <a:r>
                        <a:rPr lang="nb-NO" sz="1400" dirty="0">
                          <a:effectLst/>
                          <a:latin typeface="Arial"/>
                          <a:ea typeface="MS Mincho"/>
                          <a:cs typeface="Arial"/>
                        </a:rPr>
                        <a:t> Ulike teknikker, ulike terrengtyper, når man er uthvilt og når man er sliten</a:t>
                      </a:r>
                      <a:r>
                        <a:rPr lang="nb-NO" sz="1400" dirty="0" smtClean="0">
                          <a:effectLst/>
                          <a:latin typeface="Arial"/>
                          <a:ea typeface="MS Mincho"/>
                          <a:cs typeface="Arial"/>
                        </a:rPr>
                        <a:t>.</a:t>
                      </a:r>
                    </a:p>
                    <a:p>
                      <a:pPr marL="247015" indent="-285750" algn="just">
                        <a:lnSpc>
                          <a:spcPct val="130000"/>
                        </a:lnSpc>
                        <a:spcBef>
                          <a:spcPts val="1000"/>
                        </a:spcBef>
                        <a:spcAft>
                          <a:spcPts val="0"/>
                        </a:spcAft>
                        <a:buFont typeface="Arial" panose="020B0604020202020204" pitchFamily="34" charset="0"/>
                        <a:buChar char="•"/>
                      </a:pPr>
                      <a:r>
                        <a:rPr lang="nb-NO" sz="1400" dirty="0" smtClean="0">
                          <a:effectLst/>
                          <a:latin typeface="Arial"/>
                          <a:ea typeface="MS Mincho"/>
                          <a:cs typeface="Arial"/>
                        </a:rPr>
                        <a:t> </a:t>
                      </a:r>
                      <a:r>
                        <a:rPr lang="nb-NO" sz="1400" dirty="0">
                          <a:effectLst/>
                          <a:latin typeface="Arial"/>
                          <a:ea typeface="MS Mincho"/>
                          <a:cs typeface="Arial"/>
                        </a:rPr>
                        <a:t>Det meste av hurtighetstreningen skal likevel gjennomføres uten melkesyre. Dermed er dette trening man kan ha med flere ganger i løpet av uken (krever kort restitusjonstid)</a:t>
                      </a:r>
                      <a:endParaRPr lang="nb-NO" sz="1400" dirty="0">
                        <a:effectLst/>
                        <a:latin typeface="Arial"/>
                        <a:ea typeface="MS Mincho"/>
                        <a:cs typeface="Times New Roman"/>
                      </a:endParaRPr>
                    </a:p>
                    <a:p>
                      <a:pPr algn="just">
                        <a:lnSpc>
                          <a:spcPct val="130000"/>
                        </a:lnSpc>
                        <a:spcBef>
                          <a:spcPts val="1000"/>
                        </a:spcBef>
                        <a:spcAft>
                          <a:spcPts val="0"/>
                        </a:spcAft>
                      </a:pPr>
                      <a:r>
                        <a:rPr lang="nb-NO" sz="1400" i="1" dirty="0">
                          <a:effectLst/>
                          <a:latin typeface="Arial"/>
                          <a:ea typeface="MS Mincho"/>
                          <a:cs typeface="Arial"/>
                        </a:rPr>
                        <a:t>25 min hurtighet hver uke i 11 måneder tilsvarer 20 timer i året, trener du 500 t blir det da 4 %. </a:t>
                      </a:r>
                      <a:endParaRPr lang="nb-NO" sz="14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graphicFrame>
        <p:nvGraphicFramePr>
          <p:cNvPr id="7" name="Tabell 6"/>
          <p:cNvGraphicFramePr>
            <a:graphicFrameLocks noGrp="1"/>
          </p:cNvGraphicFramePr>
          <p:nvPr>
            <p:extLst>
              <p:ext uri="{D42A27DB-BD31-4B8C-83A1-F6EECF244321}">
                <p14:modId xmlns:p14="http://schemas.microsoft.com/office/powerpoint/2010/main" val="2857828628"/>
              </p:ext>
            </p:extLst>
          </p:nvPr>
        </p:nvGraphicFramePr>
        <p:xfrm>
          <a:off x="683568" y="1052736"/>
          <a:ext cx="7704856" cy="792088"/>
        </p:xfrm>
        <a:graphic>
          <a:graphicData uri="http://schemas.openxmlformats.org/drawingml/2006/table">
            <a:tbl>
              <a:tblPr firstRow="1" firstCol="1" bandRow="1"/>
              <a:tblGrid>
                <a:gridCol w="1765358"/>
                <a:gridCol w="1213142"/>
                <a:gridCol w="4726356"/>
              </a:tblGrid>
              <a:tr h="792088">
                <a:tc>
                  <a:txBody>
                    <a:bodyPr/>
                    <a:lstStyle/>
                    <a:p>
                      <a:pPr>
                        <a:lnSpc>
                          <a:spcPct val="130000"/>
                        </a:lnSpc>
                        <a:spcBef>
                          <a:spcPts val="1000"/>
                        </a:spcBef>
                        <a:spcAft>
                          <a:spcPts val="0"/>
                        </a:spcAft>
                      </a:pPr>
                      <a:r>
                        <a:rPr lang="nb-NO" sz="1400" b="1" dirty="0">
                          <a:effectLst/>
                          <a:latin typeface="Arial"/>
                          <a:ea typeface="MS Mincho"/>
                          <a:cs typeface="Arial"/>
                        </a:rPr>
                        <a:t>Innhold og intensitetssone</a:t>
                      </a:r>
                      <a:endParaRPr lang="nb-NO" sz="14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Prosent av total trening</a:t>
                      </a:r>
                      <a:endParaRPr lang="nb-NO" sz="140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dirty="0">
                          <a:effectLst/>
                          <a:latin typeface="Arial"/>
                          <a:ea typeface="MS Mincho"/>
                          <a:cs typeface="Arial"/>
                        </a:rPr>
                        <a:t>Kommentarer</a:t>
                      </a:r>
                      <a:endParaRPr lang="nb-NO" sz="14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r>
            </a:tbl>
          </a:graphicData>
        </a:graphic>
      </p:graphicFrame>
    </p:spTree>
    <p:extLst>
      <p:ext uri="{BB962C8B-B14F-4D97-AF65-F5344CB8AC3E}">
        <p14:creationId xmlns:p14="http://schemas.microsoft.com/office/powerpoint/2010/main" val="3958991817"/>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2183800761"/>
              </p:ext>
            </p:extLst>
          </p:nvPr>
        </p:nvGraphicFramePr>
        <p:xfrm>
          <a:off x="683568" y="1628800"/>
          <a:ext cx="7704856" cy="3423920"/>
        </p:xfrm>
        <a:graphic>
          <a:graphicData uri="http://schemas.openxmlformats.org/drawingml/2006/table">
            <a:tbl>
              <a:tblPr firstRow="1" firstCol="1" bandRow="1"/>
              <a:tblGrid>
                <a:gridCol w="1800200"/>
                <a:gridCol w="1224136"/>
                <a:gridCol w="4680520"/>
              </a:tblGrid>
              <a:tr h="1645805">
                <a:tc>
                  <a:txBody>
                    <a:bodyPr/>
                    <a:lstStyle/>
                    <a:p>
                      <a:pPr>
                        <a:lnSpc>
                          <a:spcPct val="130000"/>
                        </a:lnSpc>
                        <a:spcBef>
                          <a:spcPts val="1000"/>
                        </a:spcBef>
                        <a:spcAft>
                          <a:spcPts val="0"/>
                        </a:spcAft>
                      </a:pPr>
                      <a:r>
                        <a:rPr lang="nb-NO" sz="1600" b="1" dirty="0">
                          <a:effectLst/>
                          <a:latin typeface="Arial"/>
                          <a:ea typeface="MS Mincho"/>
                          <a:cs typeface="Arial"/>
                        </a:rPr>
                        <a:t>Spenst </a:t>
                      </a:r>
                      <a:endParaRPr lang="nb-NO" sz="1600" dirty="0">
                        <a:effectLst/>
                        <a:latin typeface="Arial"/>
                        <a:ea typeface="MS Mincho"/>
                        <a:cs typeface="Times New Roman"/>
                      </a:endParaRPr>
                    </a:p>
                  </a:txBody>
                  <a:tcPr marL="59344" marR="5934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00CCFF"/>
                    </a:solidFill>
                  </a:tcPr>
                </a:tc>
                <a:tc>
                  <a:txBody>
                    <a:bodyPr/>
                    <a:lstStyle/>
                    <a:p>
                      <a:pPr algn="just">
                        <a:lnSpc>
                          <a:spcPct val="130000"/>
                        </a:lnSpc>
                        <a:spcBef>
                          <a:spcPts val="1000"/>
                        </a:spcBef>
                        <a:spcAft>
                          <a:spcPts val="0"/>
                        </a:spcAft>
                      </a:pPr>
                      <a:r>
                        <a:rPr lang="nb-NO" sz="1600" dirty="0" err="1">
                          <a:effectLst/>
                          <a:latin typeface="Arial"/>
                          <a:ea typeface="MS Mincho"/>
                          <a:cs typeface="Arial"/>
                        </a:rPr>
                        <a:t>Ca</a:t>
                      </a:r>
                      <a:r>
                        <a:rPr lang="nb-NO" sz="1600" dirty="0">
                          <a:effectLst/>
                          <a:latin typeface="Arial"/>
                          <a:ea typeface="MS Mincho"/>
                          <a:cs typeface="Arial"/>
                        </a:rPr>
                        <a:t> 1 %</a:t>
                      </a:r>
                      <a:endParaRPr lang="nb-NO" sz="1600" dirty="0">
                        <a:effectLst/>
                        <a:latin typeface="Arial"/>
                        <a:ea typeface="MS Mincho"/>
                        <a:cs typeface="Times New Roman"/>
                      </a:endParaRPr>
                    </a:p>
                  </a:txBody>
                  <a:tcPr marL="59344" marR="5934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285750" indent="-285750" algn="just">
                        <a:lnSpc>
                          <a:spcPct val="130000"/>
                        </a:lnSpc>
                        <a:spcBef>
                          <a:spcPts val="1000"/>
                        </a:spcBef>
                        <a:spcAft>
                          <a:spcPts val="0"/>
                        </a:spcAft>
                        <a:buFont typeface="Arial" panose="020B0604020202020204" pitchFamily="34" charset="0"/>
                        <a:buChar char="•"/>
                      </a:pPr>
                      <a:r>
                        <a:rPr lang="nb-NO" sz="1600" dirty="0">
                          <a:effectLst/>
                          <a:latin typeface="Arial"/>
                          <a:ea typeface="MS Mincho"/>
                          <a:cs typeface="Arial"/>
                        </a:rPr>
                        <a:t>Det bør være med minst et ukentlig innslag med spretten </a:t>
                      </a:r>
                      <a:r>
                        <a:rPr lang="nb-NO" sz="1600" dirty="0" err="1">
                          <a:effectLst/>
                          <a:latin typeface="Arial"/>
                          <a:ea typeface="MS Mincho"/>
                          <a:cs typeface="Arial"/>
                        </a:rPr>
                        <a:t>skigang</a:t>
                      </a:r>
                      <a:r>
                        <a:rPr lang="nb-NO" sz="1600" dirty="0">
                          <a:effectLst/>
                          <a:latin typeface="Arial"/>
                          <a:ea typeface="MS Mincho"/>
                          <a:cs typeface="Arial"/>
                        </a:rPr>
                        <a:t> eller andre former for spenstøvelser (trappehopp, hekkehopp).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Suppler </a:t>
                      </a:r>
                      <a:r>
                        <a:rPr lang="nb-NO" sz="1600" dirty="0">
                          <a:effectLst/>
                          <a:latin typeface="Arial"/>
                          <a:ea typeface="MS Mincho"/>
                          <a:cs typeface="Arial"/>
                        </a:rPr>
                        <a:t>også med spenstøvelser under styrketreningen.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Spenst</a:t>
                      </a:r>
                      <a:r>
                        <a:rPr lang="nb-NO" sz="1600" baseline="0" dirty="0" smtClean="0">
                          <a:effectLst/>
                          <a:latin typeface="Arial"/>
                          <a:ea typeface="MS Mincho"/>
                          <a:cs typeface="Arial"/>
                        </a:rPr>
                        <a:t> skal brukes til å trene inn </a:t>
                      </a:r>
                      <a:r>
                        <a:rPr lang="nb-NO" sz="1600" dirty="0" smtClean="0">
                          <a:effectLst/>
                          <a:latin typeface="Arial"/>
                          <a:ea typeface="MS Mincho"/>
                          <a:cs typeface="Arial"/>
                        </a:rPr>
                        <a:t>teknikkmoment </a:t>
                      </a:r>
                      <a:r>
                        <a:rPr lang="nb-NO" sz="1600" dirty="0">
                          <a:effectLst/>
                          <a:latin typeface="Arial"/>
                          <a:ea typeface="MS Mincho"/>
                          <a:cs typeface="Arial"/>
                        </a:rPr>
                        <a:t>(eksplosivt fraspark, timing</a:t>
                      </a:r>
                      <a:r>
                        <a:rPr lang="nb-NO" sz="1600" dirty="0" smtClean="0">
                          <a:effectLst/>
                          <a:latin typeface="Arial"/>
                          <a:ea typeface="MS Mincho"/>
                          <a:cs typeface="Arial"/>
                        </a:rPr>
                        <a:t>), </a:t>
                      </a:r>
                      <a:r>
                        <a:rPr lang="nb-NO" sz="1600" dirty="0">
                          <a:effectLst/>
                          <a:latin typeface="Arial"/>
                          <a:ea typeface="MS Mincho"/>
                          <a:cs typeface="Arial"/>
                        </a:rPr>
                        <a:t>samt at det er gunstig muskulært (motvekt til mye rolig trening, skape/holde liv i de raske muskelfibrene). </a:t>
                      </a:r>
                      <a:endParaRPr lang="nb-NO" sz="1600" dirty="0">
                        <a:effectLst/>
                        <a:latin typeface="Arial"/>
                        <a:ea typeface="MS Mincho"/>
                        <a:cs typeface="Times New Roman"/>
                      </a:endParaRPr>
                    </a:p>
                  </a:txBody>
                  <a:tcPr marL="59344" marR="5934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graphicFrame>
        <p:nvGraphicFramePr>
          <p:cNvPr id="5" name="Tabell 4"/>
          <p:cNvGraphicFramePr>
            <a:graphicFrameLocks noGrp="1"/>
          </p:cNvGraphicFramePr>
          <p:nvPr>
            <p:extLst>
              <p:ext uri="{D42A27DB-BD31-4B8C-83A1-F6EECF244321}">
                <p14:modId xmlns:p14="http://schemas.microsoft.com/office/powerpoint/2010/main" val="228100187"/>
              </p:ext>
            </p:extLst>
          </p:nvPr>
        </p:nvGraphicFramePr>
        <p:xfrm>
          <a:off x="683568" y="836712"/>
          <a:ext cx="7704856" cy="792088"/>
        </p:xfrm>
        <a:graphic>
          <a:graphicData uri="http://schemas.openxmlformats.org/drawingml/2006/table">
            <a:tbl>
              <a:tblPr firstRow="1" firstCol="1" bandRow="1"/>
              <a:tblGrid>
                <a:gridCol w="1765358"/>
                <a:gridCol w="1213142"/>
                <a:gridCol w="4726356"/>
              </a:tblGrid>
              <a:tr h="792088">
                <a:tc>
                  <a:txBody>
                    <a:bodyPr/>
                    <a:lstStyle/>
                    <a:p>
                      <a:pPr>
                        <a:lnSpc>
                          <a:spcPct val="130000"/>
                        </a:lnSpc>
                        <a:spcBef>
                          <a:spcPts val="1000"/>
                        </a:spcBef>
                        <a:spcAft>
                          <a:spcPts val="0"/>
                        </a:spcAft>
                      </a:pPr>
                      <a:r>
                        <a:rPr lang="nb-NO" sz="1400" b="1" dirty="0">
                          <a:effectLst/>
                          <a:latin typeface="Arial"/>
                          <a:ea typeface="MS Mincho"/>
                          <a:cs typeface="Arial"/>
                        </a:rPr>
                        <a:t>Innhold og intensitetssone</a:t>
                      </a:r>
                      <a:endParaRPr lang="nb-NO" sz="14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Prosent av total trening</a:t>
                      </a:r>
                      <a:endParaRPr lang="nb-NO" sz="140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dirty="0">
                          <a:effectLst/>
                          <a:latin typeface="Arial"/>
                          <a:ea typeface="MS Mincho"/>
                          <a:cs typeface="Arial"/>
                        </a:rPr>
                        <a:t>Kommentarer</a:t>
                      </a:r>
                      <a:endParaRPr lang="nb-NO" sz="14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r>
            </a:tbl>
          </a:graphicData>
        </a:graphic>
      </p:graphicFrame>
    </p:spTree>
    <p:extLst>
      <p:ext uri="{BB962C8B-B14F-4D97-AF65-F5344CB8AC3E}">
        <p14:creationId xmlns:p14="http://schemas.microsoft.com/office/powerpoint/2010/main" val="3311996857"/>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4"/>
          <p:cNvGraphicFramePr>
            <a:graphicFrameLocks noGrp="1"/>
          </p:cNvGraphicFramePr>
          <p:nvPr>
            <p:extLst>
              <p:ext uri="{D42A27DB-BD31-4B8C-83A1-F6EECF244321}">
                <p14:modId xmlns:p14="http://schemas.microsoft.com/office/powerpoint/2010/main" val="4052243842"/>
              </p:ext>
            </p:extLst>
          </p:nvPr>
        </p:nvGraphicFramePr>
        <p:xfrm>
          <a:off x="683568" y="1844824"/>
          <a:ext cx="7704856" cy="3423920"/>
        </p:xfrm>
        <a:graphic>
          <a:graphicData uri="http://schemas.openxmlformats.org/drawingml/2006/table">
            <a:tbl>
              <a:tblPr firstRow="1" firstCol="1" bandRow="1"/>
              <a:tblGrid>
                <a:gridCol w="1800200"/>
                <a:gridCol w="1152128"/>
                <a:gridCol w="4752528"/>
              </a:tblGrid>
              <a:tr h="0">
                <a:tc>
                  <a:txBody>
                    <a:bodyPr/>
                    <a:lstStyle/>
                    <a:p>
                      <a:pPr>
                        <a:lnSpc>
                          <a:spcPct val="130000"/>
                        </a:lnSpc>
                        <a:spcBef>
                          <a:spcPts val="1000"/>
                        </a:spcBef>
                        <a:spcAft>
                          <a:spcPts val="0"/>
                        </a:spcAft>
                      </a:pPr>
                      <a:r>
                        <a:rPr lang="nb-NO" sz="1600" b="1" dirty="0">
                          <a:effectLst/>
                          <a:latin typeface="Arial"/>
                          <a:ea typeface="MS Mincho"/>
                          <a:cs typeface="Arial"/>
                        </a:rPr>
                        <a:t>Bevegelighet</a:t>
                      </a:r>
                      <a:endParaRPr lang="nb-NO" sz="1600" dirty="0">
                        <a:effectLst/>
                        <a:latin typeface="Arial"/>
                        <a:ea typeface="MS Mincho"/>
                        <a:cs typeface="Times New Roman"/>
                      </a:endParaRPr>
                    </a:p>
                    <a:p>
                      <a:pPr>
                        <a:lnSpc>
                          <a:spcPct val="115000"/>
                        </a:lnSpc>
                        <a:spcBef>
                          <a:spcPts val="1000"/>
                        </a:spcBef>
                        <a:spcAft>
                          <a:spcPts val="1000"/>
                        </a:spcAft>
                      </a:pPr>
                      <a:r>
                        <a:rPr lang="nb-NO" sz="1600" dirty="0">
                          <a:effectLst/>
                          <a:latin typeface="Arial"/>
                          <a:ea typeface="MS Mincho"/>
                          <a:cs typeface="Arial"/>
                        </a:rPr>
                        <a:t> </a:t>
                      </a:r>
                      <a:endParaRPr lang="nb-NO" sz="1600" dirty="0">
                        <a:effectLst/>
                        <a:latin typeface="Arial"/>
                        <a:ea typeface="MS Mincho"/>
                        <a:cs typeface="Times New Roman"/>
                      </a:endParaRPr>
                    </a:p>
                    <a:p>
                      <a:pPr>
                        <a:lnSpc>
                          <a:spcPct val="115000"/>
                        </a:lnSpc>
                        <a:spcBef>
                          <a:spcPts val="1000"/>
                        </a:spcBef>
                        <a:spcAft>
                          <a:spcPts val="1000"/>
                        </a:spcAft>
                      </a:pPr>
                      <a:r>
                        <a:rPr lang="nb-NO" sz="1600" dirty="0">
                          <a:effectLst/>
                          <a:latin typeface="Arial"/>
                          <a:ea typeface="MS Mincho"/>
                          <a:cs typeface="Arial"/>
                        </a:rPr>
                        <a:t> </a:t>
                      </a:r>
                      <a:endParaRPr lang="nb-NO" sz="1600" dirty="0">
                        <a:effectLst/>
                        <a:latin typeface="Arial"/>
                        <a:ea typeface="MS Mincho"/>
                        <a:cs typeface="Times New Roman"/>
                      </a:endParaRPr>
                    </a:p>
                    <a:p>
                      <a:pPr>
                        <a:lnSpc>
                          <a:spcPct val="115000"/>
                        </a:lnSpc>
                        <a:spcBef>
                          <a:spcPts val="1000"/>
                        </a:spcBef>
                        <a:spcAft>
                          <a:spcPts val="1000"/>
                        </a:spcAft>
                      </a:pPr>
                      <a:r>
                        <a:rPr lang="nb-NO" sz="1600" dirty="0">
                          <a:effectLst/>
                          <a:latin typeface="Arial"/>
                          <a:ea typeface="MS Mincho"/>
                          <a:cs typeface="Arial"/>
                        </a:rPr>
                        <a:t> </a:t>
                      </a:r>
                      <a:endParaRPr lang="nb-NO" sz="1600" dirty="0">
                        <a:effectLst/>
                        <a:latin typeface="Arial"/>
                        <a:ea typeface="MS Mincho"/>
                        <a:cs typeface="Times New Roman"/>
                      </a:endParaRPr>
                    </a:p>
                    <a:p>
                      <a:pPr algn="ctr">
                        <a:lnSpc>
                          <a:spcPct val="115000"/>
                        </a:lnSpc>
                        <a:spcBef>
                          <a:spcPts val="1000"/>
                        </a:spcBef>
                        <a:spcAft>
                          <a:spcPts val="1000"/>
                        </a:spcAft>
                      </a:pPr>
                      <a:r>
                        <a:rPr lang="nb-NO" sz="1600" dirty="0">
                          <a:effectLst/>
                          <a:latin typeface="Arial"/>
                          <a:ea typeface="MS Mincho"/>
                          <a:cs typeface="Arial"/>
                        </a:rPr>
                        <a:t> </a:t>
                      </a:r>
                      <a:endParaRPr lang="nb-NO" sz="1600" dirty="0">
                        <a:effectLst/>
                        <a:latin typeface="Arial"/>
                        <a:ea typeface="MS Mincho"/>
                        <a:cs typeface="Times New Roman"/>
                      </a:endParaRPr>
                    </a:p>
                  </a:txBody>
                  <a:tcPr marL="59344" marR="5934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7030A0"/>
                    </a:solidFill>
                  </a:tcPr>
                </a:tc>
                <a:tc>
                  <a:txBody>
                    <a:bodyPr/>
                    <a:lstStyle/>
                    <a:p>
                      <a:pPr>
                        <a:lnSpc>
                          <a:spcPct val="130000"/>
                        </a:lnSpc>
                        <a:spcBef>
                          <a:spcPts val="1000"/>
                        </a:spcBef>
                        <a:spcAft>
                          <a:spcPts val="0"/>
                        </a:spcAft>
                      </a:pPr>
                      <a:r>
                        <a:rPr lang="nb-NO" sz="1600" dirty="0">
                          <a:effectLst/>
                          <a:latin typeface="Arial"/>
                          <a:ea typeface="MS Mincho"/>
                          <a:cs typeface="Arial"/>
                        </a:rPr>
                        <a:t>Teller normalt ikke med i summen for total treningsmengde</a:t>
                      </a:r>
                      <a:endParaRPr lang="nb-NO" sz="1600" dirty="0">
                        <a:effectLst/>
                        <a:latin typeface="Arial"/>
                        <a:ea typeface="MS Mincho"/>
                        <a:cs typeface="Times New Roman"/>
                      </a:endParaRPr>
                    </a:p>
                  </a:txBody>
                  <a:tcPr marL="59344" marR="5934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285750" indent="-285750" algn="just">
                        <a:lnSpc>
                          <a:spcPct val="130000"/>
                        </a:lnSpc>
                        <a:spcBef>
                          <a:spcPts val="1000"/>
                        </a:spcBef>
                        <a:spcAft>
                          <a:spcPts val="0"/>
                        </a:spcAft>
                        <a:buFont typeface="Arial" panose="020B0604020202020204" pitchFamily="34" charset="0"/>
                        <a:buChar char="•"/>
                      </a:pPr>
                      <a:r>
                        <a:rPr lang="nb-NO" sz="1600" dirty="0">
                          <a:effectLst/>
                          <a:latin typeface="Arial"/>
                          <a:ea typeface="MS Mincho"/>
                          <a:cs typeface="Arial"/>
                        </a:rPr>
                        <a:t>Som grunnlag for å gå optimalt teknisk samt å redusere skaderisikoen er god uttøyning flere ganger i uken viktig.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Langrenn </a:t>
                      </a:r>
                      <a:r>
                        <a:rPr lang="nb-NO" sz="1600" dirty="0">
                          <a:effectLst/>
                          <a:latin typeface="Arial"/>
                          <a:ea typeface="MS Mincho"/>
                          <a:cs typeface="Arial"/>
                        </a:rPr>
                        <a:t>er enn idrett som ikke krever mer enn normal bevegelighet bortsett fra i ankelleddet og </a:t>
                      </a:r>
                      <a:r>
                        <a:rPr lang="nb-NO" sz="1600" dirty="0" err="1">
                          <a:effectLst/>
                          <a:latin typeface="Arial"/>
                          <a:ea typeface="MS Mincho"/>
                          <a:cs typeface="Arial"/>
                        </a:rPr>
                        <a:t>hofteleddsbøyerne</a:t>
                      </a:r>
                      <a:r>
                        <a:rPr lang="nb-NO" sz="1600" dirty="0">
                          <a:effectLst/>
                          <a:latin typeface="Arial"/>
                          <a:ea typeface="MS Mincho"/>
                          <a:cs typeface="Arial"/>
                        </a:rPr>
                        <a:t>.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Har </a:t>
                      </a:r>
                      <a:r>
                        <a:rPr lang="nb-NO" sz="1600" dirty="0">
                          <a:effectLst/>
                          <a:latin typeface="Arial"/>
                          <a:ea typeface="MS Mincho"/>
                          <a:cs typeface="Arial"/>
                        </a:rPr>
                        <a:t>du god bevegelighet blir da bevegelighetstreningen viktig for å vedlikeholde denne bevegeligheten samt som god muskulær restitusjon. </a:t>
                      </a:r>
                      <a:endParaRPr lang="nb-NO" sz="1600" dirty="0">
                        <a:effectLst/>
                        <a:latin typeface="Arial"/>
                        <a:ea typeface="MS Mincho"/>
                        <a:cs typeface="Times New Roman"/>
                      </a:endParaRPr>
                    </a:p>
                  </a:txBody>
                  <a:tcPr marL="59344" marR="5934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graphicFrame>
        <p:nvGraphicFramePr>
          <p:cNvPr id="7" name="Tabell 6"/>
          <p:cNvGraphicFramePr>
            <a:graphicFrameLocks noGrp="1"/>
          </p:cNvGraphicFramePr>
          <p:nvPr>
            <p:extLst>
              <p:ext uri="{D42A27DB-BD31-4B8C-83A1-F6EECF244321}">
                <p14:modId xmlns:p14="http://schemas.microsoft.com/office/powerpoint/2010/main" val="1742084630"/>
              </p:ext>
            </p:extLst>
          </p:nvPr>
        </p:nvGraphicFramePr>
        <p:xfrm>
          <a:off x="683568" y="1052736"/>
          <a:ext cx="7704856" cy="792088"/>
        </p:xfrm>
        <a:graphic>
          <a:graphicData uri="http://schemas.openxmlformats.org/drawingml/2006/table">
            <a:tbl>
              <a:tblPr firstRow="1" firstCol="1" bandRow="1"/>
              <a:tblGrid>
                <a:gridCol w="1765358"/>
                <a:gridCol w="1213142"/>
                <a:gridCol w="4726356"/>
              </a:tblGrid>
              <a:tr h="792088">
                <a:tc>
                  <a:txBody>
                    <a:bodyPr/>
                    <a:lstStyle/>
                    <a:p>
                      <a:pPr>
                        <a:lnSpc>
                          <a:spcPct val="130000"/>
                        </a:lnSpc>
                        <a:spcBef>
                          <a:spcPts val="1000"/>
                        </a:spcBef>
                        <a:spcAft>
                          <a:spcPts val="0"/>
                        </a:spcAft>
                      </a:pPr>
                      <a:r>
                        <a:rPr lang="nb-NO" sz="1400" b="1" dirty="0">
                          <a:effectLst/>
                          <a:latin typeface="Arial"/>
                          <a:ea typeface="MS Mincho"/>
                          <a:cs typeface="Arial"/>
                        </a:rPr>
                        <a:t>Innhold og intensitetssone</a:t>
                      </a:r>
                      <a:endParaRPr lang="nb-NO" sz="14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Prosent av total trening</a:t>
                      </a:r>
                      <a:endParaRPr lang="nb-NO" sz="140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dirty="0">
                          <a:effectLst/>
                          <a:latin typeface="Arial"/>
                          <a:ea typeface="MS Mincho"/>
                          <a:cs typeface="Arial"/>
                        </a:rPr>
                        <a:t>Kommentarer</a:t>
                      </a:r>
                      <a:endParaRPr lang="nb-NO" sz="14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r>
            </a:tbl>
          </a:graphicData>
        </a:graphic>
      </p:graphicFrame>
    </p:spTree>
    <p:extLst>
      <p:ext uri="{BB962C8B-B14F-4D97-AF65-F5344CB8AC3E}">
        <p14:creationId xmlns:p14="http://schemas.microsoft.com/office/powerpoint/2010/main" val="2487665423"/>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4"/>
          <p:cNvGraphicFramePr>
            <a:graphicFrameLocks noGrp="1"/>
          </p:cNvGraphicFramePr>
          <p:nvPr>
            <p:extLst>
              <p:ext uri="{D42A27DB-BD31-4B8C-83A1-F6EECF244321}">
                <p14:modId xmlns:p14="http://schemas.microsoft.com/office/powerpoint/2010/main" val="133328463"/>
              </p:ext>
            </p:extLst>
          </p:nvPr>
        </p:nvGraphicFramePr>
        <p:xfrm>
          <a:off x="683568" y="1844824"/>
          <a:ext cx="7704856" cy="1584960"/>
        </p:xfrm>
        <a:graphic>
          <a:graphicData uri="http://schemas.openxmlformats.org/drawingml/2006/table">
            <a:tbl>
              <a:tblPr firstRow="1" firstCol="1" bandRow="1"/>
              <a:tblGrid>
                <a:gridCol w="1800200"/>
                <a:gridCol w="1152128"/>
                <a:gridCol w="4752528"/>
              </a:tblGrid>
              <a:tr h="0">
                <a:tc>
                  <a:txBody>
                    <a:bodyPr/>
                    <a:lstStyle/>
                    <a:p>
                      <a:pPr>
                        <a:lnSpc>
                          <a:spcPct val="130000"/>
                        </a:lnSpc>
                        <a:spcBef>
                          <a:spcPts val="1000"/>
                        </a:spcBef>
                        <a:spcAft>
                          <a:spcPts val="0"/>
                        </a:spcAft>
                      </a:pPr>
                      <a:r>
                        <a:rPr lang="nb-NO" sz="1600" b="1" dirty="0">
                          <a:effectLst/>
                          <a:latin typeface="Arial"/>
                          <a:ea typeface="MS Mincho"/>
                          <a:cs typeface="Arial"/>
                        </a:rPr>
                        <a:t>Annen trening</a:t>
                      </a:r>
                      <a:endParaRPr lang="nb-NO" sz="1600" dirty="0">
                        <a:effectLst/>
                        <a:latin typeface="Arial"/>
                        <a:ea typeface="MS Mincho"/>
                        <a:cs typeface="Times New Roman"/>
                      </a:endParaRPr>
                    </a:p>
                  </a:txBody>
                  <a:tcPr marL="59344" marR="5934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lumMod val="75000"/>
                      </a:schemeClr>
                    </a:solidFill>
                  </a:tcPr>
                </a:tc>
                <a:tc>
                  <a:txBody>
                    <a:bodyPr/>
                    <a:lstStyle/>
                    <a:p>
                      <a:pPr algn="just">
                        <a:lnSpc>
                          <a:spcPct val="130000"/>
                        </a:lnSpc>
                        <a:spcBef>
                          <a:spcPts val="1000"/>
                        </a:spcBef>
                        <a:spcAft>
                          <a:spcPts val="0"/>
                        </a:spcAft>
                      </a:pPr>
                      <a:r>
                        <a:rPr lang="nb-NO" sz="1600">
                          <a:effectLst/>
                          <a:latin typeface="Arial"/>
                          <a:ea typeface="MS Mincho"/>
                          <a:cs typeface="Arial"/>
                        </a:rPr>
                        <a:t> </a:t>
                      </a:r>
                      <a:endParaRPr lang="nb-NO" sz="1600">
                        <a:effectLst/>
                        <a:latin typeface="Arial"/>
                        <a:ea typeface="MS Mincho"/>
                        <a:cs typeface="Times New Roman"/>
                      </a:endParaRPr>
                    </a:p>
                  </a:txBody>
                  <a:tcPr marL="59344" marR="5934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600" dirty="0">
                          <a:effectLst/>
                          <a:latin typeface="Arial"/>
                          <a:ea typeface="MS Mincho"/>
                          <a:cs typeface="Arial"/>
                        </a:rPr>
                        <a:t>Alle utøvere bør av og til trene på noe helt annet enn tradisjonell langrennstrening, og være med på andre idretter/aktiviteter. Mye av slik aktivitet </a:t>
                      </a:r>
                      <a:r>
                        <a:rPr lang="nb-NO" sz="1600" u="sng" dirty="0">
                          <a:effectLst/>
                          <a:latin typeface="Arial"/>
                          <a:ea typeface="MS Mincho"/>
                          <a:cs typeface="Arial"/>
                        </a:rPr>
                        <a:t>kan</a:t>
                      </a:r>
                      <a:r>
                        <a:rPr lang="nb-NO" sz="1600" dirty="0">
                          <a:effectLst/>
                          <a:latin typeface="Arial"/>
                          <a:ea typeface="MS Mincho"/>
                          <a:cs typeface="Arial"/>
                        </a:rPr>
                        <a:t> føres inn under utholdenhet, styrke, spenst eller hurtighet. </a:t>
                      </a:r>
                      <a:endParaRPr lang="nb-NO" sz="1600" dirty="0">
                        <a:effectLst/>
                        <a:latin typeface="Arial"/>
                        <a:ea typeface="MS Mincho"/>
                        <a:cs typeface="Times New Roman"/>
                      </a:endParaRPr>
                    </a:p>
                  </a:txBody>
                  <a:tcPr marL="59344" marR="5934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graphicFrame>
        <p:nvGraphicFramePr>
          <p:cNvPr id="7" name="Tabell 6"/>
          <p:cNvGraphicFramePr>
            <a:graphicFrameLocks noGrp="1"/>
          </p:cNvGraphicFramePr>
          <p:nvPr>
            <p:extLst>
              <p:ext uri="{D42A27DB-BD31-4B8C-83A1-F6EECF244321}">
                <p14:modId xmlns:p14="http://schemas.microsoft.com/office/powerpoint/2010/main" val="1352221426"/>
              </p:ext>
            </p:extLst>
          </p:nvPr>
        </p:nvGraphicFramePr>
        <p:xfrm>
          <a:off x="683568" y="1052736"/>
          <a:ext cx="7704856" cy="792088"/>
        </p:xfrm>
        <a:graphic>
          <a:graphicData uri="http://schemas.openxmlformats.org/drawingml/2006/table">
            <a:tbl>
              <a:tblPr firstRow="1" firstCol="1" bandRow="1"/>
              <a:tblGrid>
                <a:gridCol w="1765358"/>
                <a:gridCol w="1213142"/>
                <a:gridCol w="4726356"/>
              </a:tblGrid>
              <a:tr h="792088">
                <a:tc>
                  <a:txBody>
                    <a:bodyPr/>
                    <a:lstStyle/>
                    <a:p>
                      <a:pPr>
                        <a:lnSpc>
                          <a:spcPct val="130000"/>
                        </a:lnSpc>
                        <a:spcBef>
                          <a:spcPts val="1000"/>
                        </a:spcBef>
                        <a:spcAft>
                          <a:spcPts val="0"/>
                        </a:spcAft>
                      </a:pPr>
                      <a:r>
                        <a:rPr lang="nb-NO" sz="1400" b="1" dirty="0">
                          <a:effectLst/>
                          <a:latin typeface="Arial"/>
                          <a:ea typeface="MS Mincho"/>
                          <a:cs typeface="Arial"/>
                        </a:rPr>
                        <a:t>Innhold og intensitetssone</a:t>
                      </a:r>
                      <a:endParaRPr lang="nb-NO" sz="14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Prosent av total trening</a:t>
                      </a:r>
                      <a:endParaRPr lang="nb-NO" sz="140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dirty="0">
                          <a:effectLst/>
                          <a:latin typeface="Arial"/>
                          <a:ea typeface="MS Mincho"/>
                          <a:cs typeface="Arial"/>
                        </a:rPr>
                        <a:t>Kommentarer</a:t>
                      </a:r>
                      <a:endParaRPr lang="nb-NO" sz="1400" dirty="0">
                        <a:effectLst/>
                        <a:latin typeface="Arial"/>
                        <a:ea typeface="MS Mincho"/>
                        <a:cs typeface="Times New Roman"/>
                      </a:endParaRPr>
                    </a:p>
                  </a:txBody>
                  <a:tcPr marL="66835" marR="66835"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r>
            </a:tbl>
          </a:graphicData>
        </a:graphic>
      </p:graphicFrame>
    </p:spTree>
    <p:extLst>
      <p:ext uri="{BB962C8B-B14F-4D97-AF65-F5344CB8AC3E}">
        <p14:creationId xmlns:p14="http://schemas.microsoft.com/office/powerpoint/2010/main" val="320710538"/>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b="1" dirty="0" smtClean="0"/>
              <a:t>Trening av juniorer</a:t>
            </a:r>
            <a:endParaRPr lang="nb-NO"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2520280" cy="181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463717"/>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908720"/>
            <a:ext cx="8229600" cy="782960"/>
          </a:xfrm>
        </p:spPr>
        <p:txBody>
          <a:bodyPr/>
          <a:lstStyle/>
          <a:p>
            <a:r>
              <a:rPr lang="nb-NO" b="1" dirty="0" smtClean="0"/>
              <a:t>Treningsårets oppbygging</a:t>
            </a:r>
            <a:endParaRPr lang="nb-NO" b="1" dirty="0"/>
          </a:p>
        </p:txBody>
      </p:sp>
      <p:graphicFrame>
        <p:nvGraphicFramePr>
          <p:cNvPr id="3" name="Tabell 2"/>
          <p:cNvGraphicFramePr>
            <a:graphicFrameLocks noGrp="1"/>
          </p:cNvGraphicFramePr>
          <p:nvPr>
            <p:extLst>
              <p:ext uri="{D42A27DB-BD31-4B8C-83A1-F6EECF244321}">
                <p14:modId xmlns:p14="http://schemas.microsoft.com/office/powerpoint/2010/main" val="2540653617"/>
              </p:ext>
            </p:extLst>
          </p:nvPr>
        </p:nvGraphicFramePr>
        <p:xfrm>
          <a:off x="539552" y="1988840"/>
          <a:ext cx="7920879" cy="3613912"/>
        </p:xfrm>
        <a:graphic>
          <a:graphicData uri="http://schemas.openxmlformats.org/drawingml/2006/table">
            <a:tbl>
              <a:tblPr firstRow="1" firstCol="1" bandRow="1"/>
              <a:tblGrid>
                <a:gridCol w="1190023"/>
                <a:gridCol w="2072223"/>
                <a:gridCol w="4658633"/>
              </a:tblGrid>
              <a:tr h="229116">
                <a:tc>
                  <a:txBody>
                    <a:bodyPr/>
                    <a:lstStyle/>
                    <a:p>
                      <a:pPr algn="just">
                        <a:lnSpc>
                          <a:spcPct val="130000"/>
                        </a:lnSpc>
                        <a:spcBef>
                          <a:spcPts val="1000"/>
                        </a:spcBef>
                        <a:spcAft>
                          <a:spcPts val="0"/>
                        </a:spcAft>
                      </a:pPr>
                      <a:r>
                        <a:rPr lang="nb-NO" sz="1600" b="1" dirty="0">
                          <a:effectLst/>
                          <a:latin typeface="Arial"/>
                          <a:ea typeface="MS Mincho"/>
                          <a:cs typeface="Arial"/>
                        </a:rPr>
                        <a:t>Tid</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Periode</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Mål og innhold</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r>
              <a:tr h="2291164">
                <a:tc>
                  <a:txBody>
                    <a:bodyPr/>
                    <a:lstStyle/>
                    <a:p>
                      <a:pPr algn="just">
                        <a:lnSpc>
                          <a:spcPct val="130000"/>
                        </a:lnSpc>
                        <a:spcBef>
                          <a:spcPts val="1000"/>
                        </a:spcBef>
                        <a:spcAft>
                          <a:spcPts val="0"/>
                        </a:spcAft>
                      </a:pPr>
                      <a:r>
                        <a:rPr lang="nb-NO" sz="1600">
                          <a:effectLst/>
                          <a:latin typeface="Arial"/>
                          <a:ea typeface="MS Mincho"/>
                          <a:cs typeface="Arial"/>
                        </a:rPr>
                        <a:t>April - mai</a:t>
                      </a:r>
                      <a:endParaRPr lang="nb-NO" sz="16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600">
                          <a:effectLst/>
                          <a:latin typeface="Arial"/>
                          <a:ea typeface="MS Mincho"/>
                          <a:cs typeface="Arial"/>
                        </a:rPr>
                        <a:t>Avkoblingsperiode</a:t>
                      </a:r>
                      <a:endParaRPr lang="nb-NO" sz="1600">
                        <a:effectLst/>
                        <a:latin typeface="Arial"/>
                        <a:ea typeface="MS Mincho"/>
                        <a:cs typeface="Times New Roman"/>
                      </a:endParaRPr>
                    </a:p>
                    <a:p>
                      <a:pPr algn="just">
                        <a:lnSpc>
                          <a:spcPct val="130000"/>
                        </a:lnSpc>
                        <a:spcBef>
                          <a:spcPts val="1000"/>
                        </a:spcBef>
                        <a:spcAft>
                          <a:spcPts val="0"/>
                        </a:spcAft>
                      </a:pPr>
                      <a:r>
                        <a:rPr lang="nb-NO" sz="1600">
                          <a:effectLst/>
                          <a:latin typeface="Arial"/>
                          <a:ea typeface="MS Mincho"/>
                          <a:cs typeface="Arial"/>
                        </a:rPr>
                        <a:t> </a:t>
                      </a:r>
                      <a:endParaRPr lang="nb-NO" sz="16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285750" indent="-285750" algn="just">
                        <a:lnSpc>
                          <a:spcPct val="130000"/>
                        </a:lnSpc>
                        <a:spcBef>
                          <a:spcPts val="1000"/>
                        </a:spcBef>
                        <a:spcAft>
                          <a:spcPts val="0"/>
                        </a:spcAft>
                        <a:buFont typeface="Arial" panose="020B0604020202020204" pitchFamily="34" charset="0"/>
                        <a:buChar char="•"/>
                      </a:pPr>
                      <a:r>
                        <a:rPr lang="nb-NO" sz="1600" dirty="0" err="1" smtClean="0">
                          <a:effectLst/>
                          <a:latin typeface="Arial"/>
                          <a:ea typeface="MS Mincho"/>
                          <a:cs typeface="Arial"/>
                        </a:rPr>
                        <a:t>Vårsnøen</a:t>
                      </a:r>
                      <a:r>
                        <a:rPr lang="nb-NO" sz="1600" dirty="0" smtClean="0">
                          <a:effectLst/>
                          <a:latin typeface="Arial"/>
                          <a:ea typeface="MS Mincho"/>
                          <a:cs typeface="Arial"/>
                        </a:rPr>
                        <a:t> </a:t>
                      </a:r>
                      <a:r>
                        <a:rPr lang="nb-NO" sz="1600" dirty="0">
                          <a:effectLst/>
                          <a:latin typeface="Arial"/>
                          <a:ea typeface="MS Mincho"/>
                          <a:cs typeface="Arial"/>
                        </a:rPr>
                        <a:t>bør utnyttes til å gå mest mulig på ski. Rolige turer med fokus på teknikk, vårskirenn og skileik er svært viktig og verdifull trening som bør prioriteres så lenge det er skiforhold.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Ton</a:t>
                      </a:r>
                      <a:r>
                        <a:rPr lang="nb-NO" sz="1600" baseline="0" dirty="0" smtClean="0">
                          <a:effectLst/>
                          <a:latin typeface="Arial"/>
                          <a:ea typeface="MS Mincho"/>
                          <a:cs typeface="Arial"/>
                        </a:rPr>
                        <a:t> </a:t>
                      </a:r>
                      <a:r>
                        <a:rPr lang="nb-NO" sz="1600" dirty="0" smtClean="0">
                          <a:effectLst/>
                          <a:latin typeface="Arial"/>
                          <a:ea typeface="MS Mincho"/>
                          <a:cs typeface="Arial"/>
                        </a:rPr>
                        <a:t>ned </a:t>
                      </a:r>
                      <a:r>
                        <a:rPr lang="nb-NO" sz="1600" dirty="0">
                          <a:effectLst/>
                          <a:latin typeface="Arial"/>
                          <a:ea typeface="MS Mincho"/>
                          <a:cs typeface="Arial"/>
                        </a:rPr>
                        <a:t>den systematiske og målrettede </a:t>
                      </a:r>
                      <a:r>
                        <a:rPr lang="nb-NO" sz="1600" dirty="0" err="1">
                          <a:effectLst/>
                          <a:latin typeface="Arial"/>
                          <a:ea typeface="MS Mincho"/>
                          <a:cs typeface="Arial"/>
                        </a:rPr>
                        <a:t>langrennstreningen</a:t>
                      </a:r>
                      <a:r>
                        <a:rPr lang="nb-NO" sz="1600" dirty="0">
                          <a:effectLst/>
                          <a:latin typeface="Arial"/>
                          <a:ea typeface="MS Mincho"/>
                          <a:cs typeface="Arial"/>
                        </a:rPr>
                        <a:t> som preger resten av året. </a:t>
                      </a:r>
                      <a:r>
                        <a:rPr lang="nb-NO" sz="1600" dirty="0" smtClean="0">
                          <a:effectLst/>
                          <a:latin typeface="Arial"/>
                          <a:ea typeface="MS Mincho"/>
                          <a:cs typeface="Arial"/>
                        </a:rPr>
                        <a:t>Så </a:t>
                      </a:r>
                      <a:r>
                        <a:rPr lang="nb-NO" sz="1600" dirty="0">
                          <a:effectLst/>
                          <a:latin typeface="Arial"/>
                          <a:ea typeface="MS Mincho"/>
                          <a:cs typeface="Arial"/>
                        </a:rPr>
                        <a:t>lenge aktiviteten er variert og lystbetont kan man få en god del timer og likevel ha en meget god avkoblingsperiode.</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6171"/>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573430"/>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606359247"/>
              </p:ext>
            </p:extLst>
          </p:nvPr>
        </p:nvGraphicFramePr>
        <p:xfrm>
          <a:off x="467544" y="1556792"/>
          <a:ext cx="7920879" cy="3423920"/>
        </p:xfrm>
        <a:graphic>
          <a:graphicData uri="http://schemas.openxmlformats.org/drawingml/2006/table">
            <a:tbl>
              <a:tblPr firstRow="1" firstCol="1" bandRow="1"/>
              <a:tblGrid>
                <a:gridCol w="1190023"/>
                <a:gridCol w="2072223"/>
                <a:gridCol w="4658633"/>
              </a:tblGrid>
              <a:tr h="2336268">
                <a:tc>
                  <a:txBody>
                    <a:bodyPr/>
                    <a:lstStyle/>
                    <a:p>
                      <a:pPr algn="just">
                        <a:lnSpc>
                          <a:spcPct val="130000"/>
                        </a:lnSpc>
                        <a:spcBef>
                          <a:spcPts val="1000"/>
                        </a:spcBef>
                        <a:spcAft>
                          <a:spcPts val="0"/>
                        </a:spcAft>
                      </a:pPr>
                      <a:r>
                        <a:rPr lang="nb-NO" sz="1600" dirty="0">
                          <a:effectLst/>
                          <a:latin typeface="Arial"/>
                          <a:ea typeface="MS Mincho"/>
                          <a:cs typeface="Arial"/>
                        </a:rPr>
                        <a:t>Juni - august</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600" dirty="0">
                          <a:effectLst/>
                          <a:latin typeface="Arial"/>
                          <a:ea typeface="MS Mincho"/>
                          <a:cs typeface="Arial"/>
                        </a:rPr>
                        <a:t>Grunnlagsperiode I</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285750" indent="-285750" algn="just">
                        <a:lnSpc>
                          <a:spcPct val="130000"/>
                        </a:lnSpc>
                        <a:spcBef>
                          <a:spcPts val="1000"/>
                        </a:spcBef>
                        <a:spcAft>
                          <a:spcPts val="0"/>
                        </a:spcAft>
                        <a:buFont typeface="Arial" panose="020B0604020202020204" pitchFamily="34" charset="0"/>
                        <a:buChar char="•"/>
                      </a:pPr>
                      <a:r>
                        <a:rPr lang="nb-NO" sz="1600" dirty="0">
                          <a:effectLst/>
                          <a:latin typeface="Arial"/>
                          <a:ea typeface="MS Mincho"/>
                          <a:cs typeface="Arial"/>
                        </a:rPr>
                        <a:t>Her er det oppstart med mer systematisk langrennstrening, der mengden gradvis økes noe.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Lange </a:t>
                      </a:r>
                      <a:r>
                        <a:rPr lang="nb-NO" sz="1600" dirty="0">
                          <a:effectLst/>
                          <a:latin typeface="Arial"/>
                          <a:ea typeface="MS Mincho"/>
                          <a:cs typeface="Arial"/>
                        </a:rPr>
                        <a:t>intervaller i I-sone 3 utgjør en større andel av den intensive treningen i denne perioden enn i grunnlagsperiode II, samt at det er mer generell trening og mer variasjon i </a:t>
                      </a:r>
                      <a:r>
                        <a:rPr lang="nb-NO" sz="1600" dirty="0" smtClean="0">
                          <a:effectLst/>
                          <a:latin typeface="Arial"/>
                          <a:ea typeface="MS Mincho"/>
                          <a:cs typeface="Arial"/>
                        </a:rPr>
                        <a:t>bevegelsesmåter.</a:t>
                      </a:r>
                      <a:r>
                        <a:rPr lang="nb-NO" sz="1600" baseline="0" dirty="0" smtClean="0">
                          <a:effectLst/>
                          <a:latin typeface="Arial"/>
                          <a:ea typeface="MS Mincho"/>
                          <a:cs typeface="Arial"/>
                        </a:rPr>
                        <a:t> </a:t>
                      </a: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Dette </a:t>
                      </a:r>
                      <a:r>
                        <a:rPr lang="nb-NO" sz="1600" dirty="0">
                          <a:effectLst/>
                          <a:latin typeface="Arial"/>
                          <a:ea typeface="MS Mincho"/>
                          <a:cs typeface="Arial"/>
                        </a:rPr>
                        <a:t>er også en viktig periode for å prioritere og ta tak i eventuelle svakheter.</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3080092989"/>
              </p:ext>
            </p:extLst>
          </p:nvPr>
        </p:nvGraphicFramePr>
        <p:xfrm>
          <a:off x="467544" y="1299824"/>
          <a:ext cx="7920879" cy="316992"/>
        </p:xfrm>
        <a:graphic>
          <a:graphicData uri="http://schemas.openxmlformats.org/drawingml/2006/table">
            <a:tbl>
              <a:tblPr firstRow="1" firstCol="1" bandRow="1"/>
              <a:tblGrid>
                <a:gridCol w="1190023"/>
                <a:gridCol w="2072223"/>
                <a:gridCol w="4658633"/>
              </a:tblGrid>
              <a:tr h="237744">
                <a:tc>
                  <a:txBody>
                    <a:bodyPr/>
                    <a:lstStyle/>
                    <a:p>
                      <a:pPr algn="just">
                        <a:lnSpc>
                          <a:spcPct val="130000"/>
                        </a:lnSpc>
                        <a:spcBef>
                          <a:spcPts val="1000"/>
                        </a:spcBef>
                        <a:spcAft>
                          <a:spcPts val="0"/>
                        </a:spcAft>
                      </a:pPr>
                      <a:r>
                        <a:rPr lang="nb-NO" sz="1600" b="1" dirty="0">
                          <a:effectLst/>
                          <a:latin typeface="Arial"/>
                          <a:ea typeface="MS Mincho"/>
                          <a:cs typeface="Arial"/>
                        </a:rPr>
                        <a:t>Tid</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Periode</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Mål og innhold</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730581"/>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125196507"/>
              </p:ext>
            </p:extLst>
          </p:nvPr>
        </p:nvGraphicFramePr>
        <p:xfrm>
          <a:off x="467544" y="1628800"/>
          <a:ext cx="7848872" cy="2472944"/>
        </p:xfrm>
        <a:graphic>
          <a:graphicData uri="http://schemas.openxmlformats.org/drawingml/2006/table">
            <a:tbl>
              <a:tblPr firstRow="1" firstCol="1" bandRow="1"/>
              <a:tblGrid>
                <a:gridCol w="1179205"/>
                <a:gridCol w="2053385"/>
                <a:gridCol w="4616282"/>
              </a:tblGrid>
              <a:tr h="2160240">
                <a:tc>
                  <a:txBody>
                    <a:bodyPr/>
                    <a:lstStyle/>
                    <a:p>
                      <a:pPr algn="just">
                        <a:lnSpc>
                          <a:spcPct val="130000"/>
                        </a:lnSpc>
                        <a:spcBef>
                          <a:spcPts val="1000"/>
                        </a:spcBef>
                        <a:spcAft>
                          <a:spcPts val="0"/>
                        </a:spcAft>
                      </a:pPr>
                      <a:r>
                        <a:rPr lang="nb-NO" sz="1600" dirty="0">
                          <a:effectLst/>
                          <a:latin typeface="Arial"/>
                          <a:ea typeface="MS Mincho"/>
                          <a:cs typeface="Arial"/>
                        </a:rPr>
                        <a:t>August - november</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600" dirty="0">
                          <a:effectLst/>
                          <a:latin typeface="Arial"/>
                          <a:ea typeface="MS Mincho"/>
                          <a:cs typeface="Arial"/>
                        </a:rPr>
                        <a:t>Grunnlagsperiode II</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285750" indent="-285750" algn="just">
                        <a:lnSpc>
                          <a:spcPct val="130000"/>
                        </a:lnSpc>
                        <a:spcBef>
                          <a:spcPts val="1000"/>
                        </a:spcBef>
                        <a:spcAft>
                          <a:spcPts val="0"/>
                        </a:spcAft>
                        <a:buFont typeface="Arial" panose="020B0604020202020204" pitchFamily="34" charset="0"/>
                        <a:buChar char="•"/>
                      </a:pPr>
                      <a:r>
                        <a:rPr lang="nb-NO" sz="1600" dirty="0">
                          <a:effectLst/>
                          <a:latin typeface="Arial"/>
                          <a:ea typeface="MS Mincho"/>
                          <a:cs typeface="Arial"/>
                        </a:rPr>
                        <a:t>Mengden opprettholdes på et stabilt nivå, mens det er en progresjon i intensiv trening (større andel I4/I5 enn i grunnslagsperiode I).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Det </a:t>
                      </a:r>
                      <a:r>
                        <a:rPr lang="nb-NO" sz="1600" dirty="0">
                          <a:effectLst/>
                          <a:latin typeface="Arial"/>
                          <a:ea typeface="MS Mincho"/>
                          <a:cs typeface="Arial"/>
                        </a:rPr>
                        <a:t>aller meste av intensiv trening gjennomføres spesifikt (rulleski eller </a:t>
                      </a:r>
                      <a:r>
                        <a:rPr lang="nb-NO" sz="1600" dirty="0" err="1">
                          <a:effectLst/>
                          <a:latin typeface="Arial"/>
                          <a:ea typeface="MS Mincho"/>
                          <a:cs typeface="Arial"/>
                        </a:rPr>
                        <a:t>elghufs</a:t>
                      </a:r>
                      <a:r>
                        <a:rPr lang="nb-NO" sz="1600" dirty="0">
                          <a:effectLst/>
                          <a:latin typeface="Arial"/>
                          <a:ea typeface="MS Mincho"/>
                          <a:cs typeface="Arial"/>
                        </a:rPr>
                        <a:t> og </a:t>
                      </a:r>
                      <a:r>
                        <a:rPr lang="nb-NO" sz="1600" dirty="0" err="1">
                          <a:effectLst/>
                          <a:latin typeface="Arial"/>
                          <a:ea typeface="MS Mincho"/>
                          <a:cs typeface="Arial"/>
                        </a:rPr>
                        <a:t>skigang</a:t>
                      </a:r>
                      <a:r>
                        <a:rPr lang="nb-NO" sz="1600" dirty="0">
                          <a:effectLst/>
                          <a:latin typeface="Arial"/>
                          <a:ea typeface="MS Mincho"/>
                          <a:cs typeface="Arial"/>
                        </a:rPr>
                        <a:t> med staver).</a:t>
                      </a:r>
                      <a:endParaRPr lang="nb-NO" sz="1600" dirty="0">
                        <a:effectLst/>
                        <a:latin typeface="Arial"/>
                        <a:ea typeface="MS Mincho"/>
                        <a:cs typeface="Times New Roman"/>
                      </a:endParaRPr>
                    </a:p>
                    <a:p>
                      <a:pPr algn="just">
                        <a:lnSpc>
                          <a:spcPct val="130000"/>
                        </a:lnSpc>
                        <a:spcBef>
                          <a:spcPts val="1000"/>
                        </a:spcBef>
                        <a:spcAft>
                          <a:spcPts val="0"/>
                        </a:spcAft>
                      </a:pPr>
                      <a:r>
                        <a:rPr lang="nb-NO" sz="1600" dirty="0">
                          <a:effectLst/>
                          <a:latin typeface="Arial"/>
                          <a:ea typeface="MS Mincho"/>
                          <a:cs typeface="Arial"/>
                        </a:rPr>
                        <a:t> </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graphicFrame>
        <p:nvGraphicFramePr>
          <p:cNvPr id="5" name="Tabell 4"/>
          <p:cNvGraphicFramePr>
            <a:graphicFrameLocks noGrp="1"/>
          </p:cNvGraphicFramePr>
          <p:nvPr>
            <p:extLst>
              <p:ext uri="{D42A27DB-BD31-4B8C-83A1-F6EECF244321}">
                <p14:modId xmlns:p14="http://schemas.microsoft.com/office/powerpoint/2010/main" val="4111103539"/>
              </p:ext>
            </p:extLst>
          </p:nvPr>
        </p:nvGraphicFramePr>
        <p:xfrm>
          <a:off x="467544" y="1371832"/>
          <a:ext cx="7848872" cy="316992"/>
        </p:xfrm>
        <a:graphic>
          <a:graphicData uri="http://schemas.openxmlformats.org/drawingml/2006/table">
            <a:tbl>
              <a:tblPr firstRow="1" firstCol="1" bandRow="1"/>
              <a:tblGrid>
                <a:gridCol w="1190023"/>
                <a:gridCol w="2072223"/>
                <a:gridCol w="4586626"/>
              </a:tblGrid>
              <a:tr h="237744">
                <a:tc>
                  <a:txBody>
                    <a:bodyPr/>
                    <a:lstStyle/>
                    <a:p>
                      <a:pPr algn="just">
                        <a:lnSpc>
                          <a:spcPct val="130000"/>
                        </a:lnSpc>
                        <a:spcBef>
                          <a:spcPts val="1000"/>
                        </a:spcBef>
                        <a:spcAft>
                          <a:spcPts val="0"/>
                        </a:spcAft>
                      </a:pPr>
                      <a:r>
                        <a:rPr lang="nb-NO" sz="1600" b="1" dirty="0">
                          <a:effectLst/>
                          <a:latin typeface="Arial"/>
                          <a:ea typeface="MS Mincho"/>
                          <a:cs typeface="Arial"/>
                        </a:rPr>
                        <a:t>Tid</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Periode</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Mål og innhold</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260648"/>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25029"/>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2383793777"/>
              </p:ext>
            </p:extLst>
          </p:nvPr>
        </p:nvGraphicFramePr>
        <p:xfrm>
          <a:off x="467544" y="1642448"/>
          <a:ext cx="7848872" cy="3106928"/>
        </p:xfrm>
        <a:graphic>
          <a:graphicData uri="http://schemas.openxmlformats.org/drawingml/2006/table">
            <a:tbl>
              <a:tblPr firstRow="1" firstCol="1" bandRow="1"/>
              <a:tblGrid>
                <a:gridCol w="1179205"/>
                <a:gridCol w="2053385"/>
                <a:gridCol w="4616282"/>
              </a:tblGrid>
              <a:tr h="2160240">
                <a:tc>
                  <a:txBody>
                    <a:bodyPr/>
                    <a:lstStyle/>
                    <a:p>
                      <a:pPr algn="just">
                        <a:lnSpc>
                          <a:spcPct val="130000"/>
                        </a:lnSpc>
                        <a:spcBef>
                          <a:spcPts val="1000"/>
                        </a:spcBef>
                        <a:spcAft>
                          <a:spcPts val="0"/>
                        </a:spcAft>
                      </a:pPr>
                      <a:r>
                        <a:rPr lang="nb-NO" sz="1600" dirty="0">
                          <a:effectLst/>
                          <a:latin typeface="Arial"/>
                          <a:ea typeface="MS Mincho"/>
                          <a:cs typeface="Arial"/>
                        </a:rPr>
                        <a:t>November-Desember</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600" dirty="0">
                          <a:effectLst/>
                          <a:latin typeface="Arial"/>
                          <a:ea typeface="MS Mincho"/>
                          <a:cs typeface="Arial"/>
                        </a:rPr>
                        <a:t>Spesialtreningsperiode </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285750" indent="-285750" algn="just">
                        <a:lnSpc>
                          <a:spcPct val="130000"/>
                        </a:lnSpc>
                        <a:spcBef>
                          <a:spcPts val="1000"/>
                        </a:spcBef>
                        <a:spcAft>
                          <a:spcPts val="0"/>
                        </a:spcAft>
                        <a:buFont typeface="Arial" panose="020B0604020202020204" pitchFamily="34" charset="0"/>
                        <a:buChar char="•"/>
                      </a:pPr>
                      <a:r>
                        <a:rPr lang="nb-NO" sz="1600" dirty="0">
                          <a:effectLst/>
                          <a:latin typeface="Arial"/>
                          <a:ea typeface="MS Mincho"/>
                          <a:cs typeface="Arial"/>
                        </a:rPr>
                        <a:t>For juniorene er dette en viktig </a:t>
                      </a:r>
                      <a:r>
                        <a:rPr lang="nb-NO" sz="1600" u="sng" dirty="0">
                          <a:effectLst/>
                          <a:latin typeface="Arial"/>
                          <a:ea typeface="MS Mincho"/>
                          <a:cs typeface="Arial"/>
                        </a:rPr>
                        <a:t>treningsperiode</a:t>
                      </a:r>
                      <a:r>
                        <a:rPr lang="nb-NO" sz="1600" dirty="0">
                          <a:effectLst/>
                          <a:latin typeface="Arial"/>
                          <a:ea typeface="MS Mincho"/>
                          <a:cs typeface="Arial"/>
                        </a:rPr>
                        <a:t> med begrenset konkurransevirksomhet, og der konkurranser regnes som viktige og spesifikke treningsøkter.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Teknikktrening </a:t>
                      </a:r>
                      <a:r>
                        <a:rPr lang="nb-NO" sz="1600" dirty="0">
                          <a:effectLst/>
                          <a:latin typeface="Arial"/>
                          <a:ea typeface="MS Mincho"/>
                          <a:cs typeface="Arial"/>
                        </a:rPr>
                        <a:t>på snø er </a:t>
                      </a:r>
                      <a:r>
                        <a:rPr lang="nb-NO" sz="1600" dirty="0" smtClean="0">
                          <a:effectLst/>
                          <a:latin typeface="Arial"/>
                          <a:ea typeface="MS Mincho"/>
                          <a:cs typeface="Arial"/>
                        </a:rPr>
                        <a:t>sentralt</a:t>
                      </a: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Oppretthold </a:t>
                      </a:r>
                      <a:r>
                        <a:rPr lang="nb-NO" sz="1600" dirty="0">
                          <a:effectLst/>
                          <a:latin typeface="Arial"/>
                          <a:ea typeface="MS Mincho"/>
                          <a:cs typeface="Arial"/>
                        </a:rPr>
                        <a:t>en del barmarkstrening selv om det er skiføre og konkurransesesongen er i gang. </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graphicFrame>
        <p:nvGraphicFramePr>
          <p:cNvPr id="5" name="Tabell 4"/>
          <p:cNvGraphicFramePr>
            <a:graphicFrameLocks noGrp="1"/>
          </p:cNvGraphicFramePr>
          <p:nvPr>
            <p:extLst>
              <p:ext uri="{D42A27DB-BD31-4B8C-83A1-F6EECF244321}">
                <p14:modId xmlns:p14="http://schemas.microsoft.com/office/powerpoint/2010/main" val="103413042"/>
              </p:ext>
            </p:extLst>
          </p:nvPr>
        </p:nvGraphicFramePr>
        <p:xfrm>
          <a:off x="467544" y="1358184"/>
          <a:ext cx="7848872" cy="316992"/>
        </p:xfrm>
        <a:graphic>
          <a:graphicData uri="http://schemas.openxmlformats.org/drawingml/2006/table">
            <a:tbl>
              <a:tblPr firstRow="1" firstCol="1" bandRow="1"/>
              <a:tblGrid>
                <a:gridCol w="1190023"/>
                <a:gridCol w="2072223"/>
                <a:gridCol w="4586626"/>
              </a:tblGrid>
              <a:tr h="237744">
                <a:tc>
                  <a:txBody>
                    <a:bodyPr/>
                    <a:lstStyle/>
                    <a:p>
                      <a:pPr algn="just">
                        <a:lnSpc>
                          <a:spcPct val="130000"/>
                        </a:lnSpc>
                        <a:spcBef>
                          <a:spcPts val="1000"/>
                        </a:spcBef>
                        <a:spcAft>
                          <a:spcPts val="0"/>
                        </a:spcAft>
                      </a:pPr>
                      <a:r>
                        <a:rPr lang="nb-NO" sz="1600" b="1" dirty="0">
                          <a:effectLst/>
                          <a:latin typeface="Arial"/>
                          <a:ea typeface="MS Mincho"/>
                          <a:cs typeface="Arial"/>
                        </a:rPr>
                        <a:t>Tid</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Periode</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Mål og innhold</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457468"/>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ext uri="{D42A27DB-BD31-4B8C-83A1-F6EECF244321}">
                <p14:modId xmlns:p14="http://schemas.microsoft.com/office/powerpoint/2010/main" val="3828414163"/>
              </p:ext>
            </p:extLst>
          </p:nvPr>
        </p:nvGraphicFramePr>
        <p:xfrm>
          <a:off x="467544" y="1844824"/>
          <a:ext cx="7992889" cy="2160240"/>
        </p:xfrm>
        <a:graphic>
          <a:graphicData uri="http://schemas.openxmlformats.org/drawingml/2006/table">
            <a:tbl>
              <a:tblPr firstRow="1" firstCol="1" bandRow="1"/>
              <a:tblGrid>
                <a:gridCol w="1200842"/>
                <a:gridCol w="2091062"/>
                <a:gridCol w="4700985"/>
              </a:tblGrid>
              <a:tr h="2160240">
                <a:tc>
                  <a:txBody>
                    <a:bodyPr/>
                    <a:lstStyle/>
                    <a:p>
                      <a:pPr algn="just">
                        <a:lnSpc>
                          <a:spcPct val="130000"/>
                        </a:lnSpc>
                        <a:spcBef>
                          <a:spcPts val="1000"/>
                        </a:spcBef>
                        <a:spcAft>
                          <a:spcPts val="0"/>
                        </a:spcAft>
                      </a:pPr>
                      <a:r>
                        <a:rPr lang="nb-NO" sz="1600" dirty="0">
                          <a:effectLst/>
                          <a:latin typeface="Arial"/>
                          <a:ea typeface="MS Mincho"/>
                          <a:cs typeface="Arial"/>
                        </a:rPr>
                        <a:t>Januar - mars/april</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600">
                          <a:effectLst/>
                          <a:latin typeface="Arial"/>
                          <a:ea typeface="MS Mincho"/>
                          <a:cs typeface="Arial"/>
                        </a:rPr>
                        <a:t>Konkurranseperiode</a:t>
                      </a:r>
                      <a:endParaRPr lang="nb-NO" sz="16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Det </a:t>
                      </a:r>
                      <a:r>
                        <a:rPr lang="nb-NO" sz="1600" dirty="0">
                          <a:effectLst/>
                          <a:latin typeface="Arial"/>
                          <a:ea typeface="MS Mincho"/>
                          <a:cs typeface="Arial"/>
                        </a:rPr>
                        <a:t>er viktig å skille mellom </a:t>
                      </a:r>
                      <a:r>
                        <a:rPr lang="nb-NO" sz="1600" i="1" dirty="0">
                          <a:effectLst/>
                          <a:latin typeface="Arial"/>
                          <a:ea typeface="MS Mincho"/>
                          <a:cs typeface="Arial"/>
                        </a:rPr>
                        <a:t>viktige, mindre viktige</a:t>
                      </a:r>
                      <a:r>
                        <a:rPr lang="nb-NO" sz="1600" dirty="0">
                          <a:effectLst/>
                          <a:latin typeface="Arial"/>
                          <a:ea typeface="MS Mincho"/>
                          <a:cs typeface="Arial"/>
                        </a:rPr>
                        <a:t> og </a:t>
                      </a:r>
                      <a:r>
                        <a:rPr lang="nb-NO" sz="1600" i="1" dirty="0">
                          <a:effectLst/>
                          <a:latin typeface="Arial"/>
                          <a:ea typeface="MS Mincho"/>
                          <a:cs typeface="Arial"/>
                        </a:rPr>
                        <a:t>uviktige</a:t>
                      </a:r>
                      <a:r>
                        <a:rPr lang="nb-NO" sz="1600" dirty="0">
                          <a:effectLst/>
                          <a:latin typeface="Arial"/>
                          <a:ea typeface="MS Mincho"/>
                          <a:cs typeface="Arial"/>
                        </a:rPr>
                        <a:t> konkurranser, og få lagt inn gode treningsperioder med stor mengde. </a:t>
                      </a:r>
                      <a:endParaRPr lang="nb-NO" sz="1600" dirty="0" smtClean="0">
                        <a:effectLst/>
                        <a:latin typeface="Arial"/>
                        <a:ea typeface="MS Mincho"/>
                        <a:cs typeface="Arial"/>
                      </a:endParaRPr>
                    </a:p>
                    <a:p>
                      <a:pPr marL="285750" indent="-285750" algn="just">
                        <a:lnSpc>
                          <a:spcPct val="130000"/>
                        </a:lnSpc>
                        <a:spcBef>
                          <a:spcPts val="1000"/>
                        </a:spcBef>
                        <a:spcAft>
                          <a:spcPts val="0"/>
                        </a:spcAft>
                        <a:buFont typeface="Arial" panose="020B0604020202020204" pitchFamily="34" charset="0"/>
                        <a:buChar char="•"/>
                      </a:pPr>
                      <a:r>
                        <a:rPr lang="nb-NO" sz="1600" dirty="0" smtClean="0">
                          <a:effectLst/>
                          <a:latin typeface="Arial"/>
                          <a:ea typeface="MS Mincho"/>
                          <a:cs typeface="Arial"/>
                        </a:rPr>
                        <a:t>Det </a:t>
                      </a:r>
                      <a:r>
                        <a:rPr lang="nb-NO" sz="1600" dirty="0">
                          <a:effectLst/>
                          <a:latin typeface="Arial"/>
                          <a:ea typeface="MS Mincho"/>
                          <a:cs typeface="Arial"/>
                        </a:rPr>
                        <a:t>er viktig å fortsette å utvikle hurtighet og styrke gjennom sesongen.</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bl>
          </a:graphicData>
        </a:graphic>
      </p:graphicFrame>
      <p:graphicFrame>
        <p:nvGraphicFramePr>
          <p:cNvPr id="5" name="Tabell 4"/>
          <p:cNvGraphicFramePr>
            <a:graphicFrameLocks noGrp="1"/>
          </p:cNvGraphicFramePr>
          <p:nvPr>
            <p:extLst>
              <p:ext uri="{D42A27DB-BD31-4B8C-83A1-F6EECF244321}">
                <p14:modId xmlns:p14="http://schemas.microsoft.com/office/powerpoint/2010/main" val="207645487"/>
              </p:ext>
            </p:extLst>
          </p:nvPr>
        </p:nvGraphicFramePr>
        <p:xfrm>
          <a:off x="467544" y="1574208"/>
          <a:ext cx="7992888" cy="316992"/>
        </p:xfrm>
        <a:graphic>
          <a:graphicData uri="http://schemas.openxmlformats.org/drawingml/2006/table">
            <a:tbl>
              <a:tblPr firstRow="1" firstCol="1" bandRow="1"/>
              <a:tblGrid>
                <a:gridCol w="1190023"/>
                <a:gridCol w="2072223"/>
                <a:gridCol w="4730642"/>
              </a:tblGrid>
              <a:tr h="237744">
                <a:tc>
                  <a:txBody>
                    <a:bodyPr/>
                    <a:lstStyle/>
                    <a:p>
                      <a:pPr algn="just">
                        <a:lnSpc>
                          <a:spcPct val="130000"/>
                        </a:lnSpc>
                        <a:spcBef>
                          <a:spcPts val="1000"/>
                        </a:spcBef>
                        <a:spcAft>
                          <a:spcPts val="0"/>
                        </a:spcAft>
                      </a:pPr>
                      <a:r>
                        <a:rPr lang="nb-NO" sz="1600" b="1" dirty="0">
                          <a:effectLst/>
                          <a:latin typeface="Arial"/>
                          <a:ea typeface="MS Mincho"/>
                          <a:cs typeface="Arial"/>
                        </a:rPr>
                        <a:t>Tid</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Periode</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600" b="1" dirty="0">
                          <a:effectLst/>
                          <a:latin typeface="Arial"/>
                          <a:ea typeface="MS Mincho"/>
                          <a:cs typeface="Arial"/>
                        </a:rPr>
                        <a:t>Mål og innhold</a:t>
                      </a:r>
                      <a:endParaRPr lang="nb-NO" sz="16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757070"/>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t>Eksempel på timefordeling</a:t>
            </a:r>
            <a:endParaRPr lang="nb-NO" sz="4000" b="1" dirty="0"/>
          </a:p>
        </p:txBody>
      </p:sp>
      <p:graphicFrame>
        <p:nvGraphicFramePr>
          <p:cNvPr id="5" name="Diagram 4"/>
          <p:cNvGraphicFramePr/>
          <p:nvPr>
            <p:extLst>
              <p:ext uri="{D42A27DB-BD31-4B8C-83A1-F6EECF244321}">
                <p14:modId xmlns:p14="http://schemas.microsoft.com/office/powerpoint/2010/main" val="1719891128"/>
              </p:ext>
            </p:extLst>
          </p:nvPr>
        </p:nvGraphicFramePr>
        <p:xfrm>
          <a:off x="1547664" y="1484784"/>
          <a:ext cx="6264696" cy="4464495"/>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70" y="548680"/>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438982"/>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3568" y="404664"/>
            <a:ext cx="8229600" cy="1143000"/>
          </a:xfrm>
        </p:spPr>
        <p:txBody>
          <a:bodyPr>
            <a:normAutofit/>
          </a:bodyPr>
          <a:lstStyle/>
          <a:p>
            <a:pPr lvl="0" algn="l" fontAlgn="base">
              <a:spcAft>
                <a:spcPct val="0"/>
              </a:spcAft>
              <a:tabLst>
                <a:tab pos="1066800" algn="l"/>
              </a:tabLst>
            </a:pPr>
            <a:r>
              <a:rPr lang="nb-NO" altLang="nb-NO" sz="2000" b="1" i="1" dirty="0">
                <a:ea typeface="Calibri" pitchFamily="34" charset="0"/>
                <a:cs typeface="Times New Roman" pitchFamily="18" charset="0"/>
              </a:rPr>
              <a:t>Eksempel på en middels hard treningsuke på vår/sommer for yngre junior</a:t>
            </a:r>
            <a:r>
              <a:rPr lang="nb-NO" altLang="nb-NO" sz="800" dirty="0">
                <a:cs typeface="Arial" pitchFamily="34" charset="0"/>
              </a:rPr>
              <a:t/>
            </a:r>
            <a:br>
              <a:rPr lang="nb-NO" altLang="nb-NO" sz="800" dirty="0">
                <a:cs typeface="Arial" pitchFamily="34" charset="0"/>
              </a:rPr>
            </a:br>
            <a:endParaRPr lang="nb-NO" dirty="0"/>
          </a:p>
        </p:txBody>
      </p:sp>
      <p:graphicFrame>
        <p:nvGraphicFramePr>
          <p:cNvPr id="4" name="Tabell 3"/>
          <p:cNvGraphicFramePr>
            <a:graphicFrameLocks noGrp="1"/>
          </p:cNvGraphicFramePr>
          <p:nvPr>
            <p:extLst>
              <p:ext uri="{D42A27DB-BD31-4B8C-83A1-F6EECF244321}">
                <p14:modId xmlns:p14="http://schemas.microsoft.com/office/powerpoint/2010/main" val="3506228902"/>
              </p:ext>
            </p:extLst>
          </p:nvPr>
        </p:nvGraphicFramePr>
        <p:xfrm>
          <a:off x="971600" y="980728"/>
          <a:ext cx="7200801" cy="4756092"/>
        </p:xfrm>
        <a:graphic>
          <a:graphicData uri="http://schemas.openxmlformats.org/drawingml/2006/table">
            <a:tbl>
              <a:tblPr firstRow="1" firstCol="1" bandRow="1"/>
              <a:tblGrid>
                <a:gridCol w="877097"/>
                <a:gridCol w="790264"/>
                <a:gridCol w="790264"/>
                <a:gridCol w="790264"/>
                <a:gridCol w="791060"/>
                <a:gridCol w="790264"/>
                <a:gridCol w="790264"/>
                <a:gridCol w="790264"/>
                <a:gridCol w="791060"/>
              </a:tblGrid>
              <a:tr h="191030">
                <a:tc>
                  <a:txBody>
                    <a:bodyPr/>
                    <a:lstStyle/>
                    <a:p>
                      <a:pPr algn="just">
                        <a:lnSpc>
                          <a:spcPct val="115000"/>
                        </a:lnSpc>
                        <a:spcBef>
                          <a:spcPts val="1000"/>
                        </a:spcBef>
                        <a:spcAft>
                          <a:spcPts val="0"/>
                        </a:spcAft>
                      </a:pPr>
                      <a:r>
                        <a:rPr lang="nb-NO" sz="1000" b="1" dirty="0">
                          <a:effectLst/>
                          <a:latin typeface="Arial"/>
                          <a:ea typeface="MS Mincho"/>
                          <a:cs typeface="Arial"/>
                        </a:rPr>
                        <a:t>Dag</a:t>
                      </a:r>
                      <a:endParaRPr lang="nb-NO" sz="1200" dirty="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b="1">
                          <a:effectLst/>
                          <a:latin typeface="Arial"/>
                          <a:ea typeface="MS Mincho"/>
                          <a:cs typeface="Arial"/>
                        </a:rPr>
                        <a:t>Økt 1</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b="1">
                          <a:effectLst/>
                          <a:latin typeface="Arial"/>
                          <a:ea typeface="MS Mincho"/>
                          <a:cs typeface="Arial"/>
                        </a:rPr>
                        <a:t>Økt 2</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nb-NO"/>
                    </a:p>
                  </a:txBody>
                  <a:tcPr/>
                </a:tc>
                <a:tc hMerge="1">
                  <a:txBody>
                    <a:bodyPr/>
                    <a:lstStyle/>
                    <a:p>
                      <a:endParaRPr lang="nb-NO"/>
                    </a:p>
                  </a:txBody>
                  <a:tcPr/>
                </a:tc>
                <a:tc hMerge="1">
                  <a:txBody>
                    <a:bodyPr/>
                    <a:lstStyle/>
                    <a:p>
                      <a:endParaRPr lang="nb-NO"/>
                    </a:p>
                  </a:txBody>
                  <a:tcPr/>
                </a:tc>
              </a:tr>
              <a:tr h="241018">
                <a:tc>
                  <a:txBody>
                    <a:bodyPr/>
                    <a:lstStyle/>
                    <a:p>
                      <a:pPr algn="just">
                        <a:lnSpc>
                          <a:spcPct val="115000"/>
                        </a:lnSpc>
                        <a:spcBef>
                          <a:spcPts val="1000"/>
                        </a:spcBef>
                        <a:spcAft>
                          <a:spcPts val="0"/>
                        </a:spcAft>
                      </a:pPr>
                      <a:r>
                        <a:rPr lang="nb-NO" sz="1000" b="1">
                          <a:effectLst/>
                          <a:latin typeface="Arial"/>
                          <a:ea typeface="MS Mincho"/>
                          <a:cs typeface="Arial"/>
                        </a:rPr>
                        <a:t>Mandag</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tabLst>
                          <a:tab pos="1066800" algn="l"/>
                        </a:tabLst>
                      </a:pPr>
                      <a:r>
                        <a:rPr lang="nb-NO" sz="1000" dirty="0">
                          <a:effectLst/>
                          <a:latin typeface="Arial"/>
                          <a:ea typeface="MS Mincho"/>
                          <a:cs typeface="Arial"/>
                        </a:rPr>
                        <a:t> </a:t>
                      </a:r>
                      <a:r>
                        <a:rPr lang="nb-NO" sz="1000" dirty="0" smtClean="0">
                          <a:effectLst/>
                          <a:latin typeface="Arial"/>
                          <a:ea typeface="MS Mincho"/>
                          <a:cs typeface="Arial"/>
                        </a:rPr>
                        <a:t>Hvile</a:t>
                      </a:r>
                      <a:endParaRPr lang="nb-NO" sz="1200" dirty="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a:effectLst/>
                          <a:latin typeface="Arial"/>
                          <a:ea typeface="MS Mincho"/>
                          <a:cs typeface="Arial"/>
                        </a:rPr>
                        <a:t> </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1010511">
                <a:tc>
                  <a:txBody>
                    <a:bodyPr/>
                    <a:lstStyle/>
                    <a:p>
                      <a:pPr algn="just">
                        <a:lnSpc>
                          <a:spcPct val="115000"/>
                        </a:lnSpc>
                        <a:spcBef>
                          <a:spcPts val="1000"/>
                        </a:spcBef>
                        <a:spcAft>
                          <a:spcPts val="0"/>
                        </a:spcAft>
                      </a:pPr>
                      <a:r>
                        <a:rPr lang="nb-NO" sz="1000" b="1">
                          <a:effectLst/>
                          <a:latin typeface="Arial"/>
                          <a:ea typeface="MS Mincho"/>
                          <a:cs typeface="Arial"/>
                        </a:rPr>
                        <a:t>Tirsdag</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l">
                        <a:lnSpc>
                          <a:spcPct val="115000"/>
                        </a:lnSpc>
                        <a:spcBef>
                          <a:spcPts val="1000"/>
                        </a:spcBef>
                        <a:spcAft>
                          <a:spcPts val="0"/>
                        </a:spcAft>
                      </a:pPr>
                      <a:r>
                        <a:rPr lang="nb-NO" sz="1000" dirty="0">
                          <a:effectLst/>
                          <a:latin typeface="Arial"/>
                          <a:ea typeface="MS Mincho"/>
                          <a:cs typeface="Arial"/>
                        </a:rPr>
                        <a:t>Oppvarming: 15 min løping I1 + 4 min </a:t>
                      </a:r>
                      <a:r>
                        <a:rPr lang="nb-NO" sz="1000" dirty="0" err="1">
                          <a:effectLst/>
                          <a:latin typeface="Arial"/>
                          <a:ea typeface="MS Mincho"/>
                          <a:cs typeface="Arial"/>
                        </a:rPr>
                        <a:t>Elghufs</a:t>
                      </a:r>
                      <a:r>
                        <a:rPr lang="nb-NO" sz="1000" dirty="0">
                          <a:effectLst/>
                          <a:latin typeface="Arial"/>
                          <a:ea typeface="MS Mincho"/>
                          <a:cs typeface="Arial"/>
                        </a:rPr>
                        <a:t> I2</a:t>
                      </a:r>
                      <a:endParaRPr lang="nb-NO" sz="1200" dirty="0">
                        <a:effectLst/>
                        <a:latin typeface="Arial"/>
                        <a:ea typeface="MS Mincho"/>
                        <a:cs typeface="Times New Roman"/>
                      </a:endParaRPr>
                    </a:p>
                    <a:p>
                      <a:pPr algn="just">
                        <a:lnSpc>
                          <a:spcPct val="115000"/>
                        </a:lnSpc>
                        <a:spcBef>
                          <a:spcPts val="1000"/>
                        </a:spcBef>
                        <a:spcAft>
                          <a:spcPts val="0"/>
                        </a:spcAft>
                      </a:pPr>
                      <a:r>
                        <a:rPr lang="nb-NO" sz="1000" b="1" dirty="0">
                          <a:effectLst/>
                          <a:latin typeface="Arial"/>
                          <a:ea typeface="MS Mincho"/>
                          <a:cs typeface="Arial"/>
                        </a:rPr>
                        <a:t>Intervall: </a:t>
                      </a:r>
                      <a:r>
                        <a:rPr lang="nb-NO" sz="1000" dirty="0">
                          <a:effectLst/>
                          <a:latin typeface="Arial"/>
                          <a:ea typeface="MS Mincho"/>
                          <a:cs typeface="Arial"/>
                        </a:rPr>
                        <a:t>5x4 min </a:t>
                      </a:r>
                      <a:r>
                        <a:rPr lang="nb-NO" sz="1000" dirty="0" err="1">
                          <a:effectLst/>
                          <a:latin typeface="Arial"/>
                          <a:ea typeface="MS Mincho"/>
                          <a:cs typeface="Arial"/>
                        </a:rPr>
                        <a:t>Elghufs</a:t>
                      </a:r>
                      <a:r>
                        <a:rPr lang="nb-NO" sz="1000" dirty="0">
                          <a:effectLst/>
                          <a:latin typeface="Arial"/>
                          <a:ea typeface="MS Mincho"/>
                          <a:cs typeface="Arial"/>
                        </a:rPr>
                        <a:t> med staver. I4</a:t>
                      </a:r>
                      <a:endParaRPr lang="nb-NO" sz="1200" dirty="0">
                        <a:effectLst/>
                        <a:latin typeface="Arial"/>
                        <a:ea typeface="MS Mincho"/>
                        <a:cs typeface="Times New Roman"/>
                      </a:endParaRPr>
                    </a:p>
                    <a:p>
                      <a:pPr algn="just">
                        <a:lnSpc>
                          <a:spcPct val="115000"/>
                        </a:lnSpc>
                        <a:spcBef>
                          <a:spcPts val="1000"/>
                        </a:spcBef>
                        <a:spcAft>
                          <a:spcPts val="0"/>
                        </a:spcAft>
                        <a:tabLst>
                          <a:tab pos="1066800" algn="l"/>
                        </a:tabLst>
                      </a:pPr>
                      <a:r>
                        <a:rPr lang="nb-NO" sz="1000" dirty="0">
                          <a:effectLst/>
                          <a:latin typeface="Arial"/>
                          <a:ea typeface="MS Mincho"/>
                          <a:cs typeface="Arial"/>
                        </a:rPr>
                        <a:t>Avslutning: 15 min I1</a:t>
                      </a:r>
                      <a:endParaRPr lang="nb-NO" sz="1200" dirty="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a:effectLst/>
                          <a:latin typeface="Arial"/>
                          <a:ea typeface="MS Mincho"/>
                          <a:cs typeface="Arial"/>
                        </a:rPr>
                        <a:t> </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370879">
                <a:tc>
                  <a:txBody>
                    <a:bodyPr/>
                    <a:lstStyle/>
                    <a:p>
                      <a:pPr algn="just">
                        <a:lnSpc>
                          <a:spcPct val="115000"/>
                        </a:lnSpc>
                        <a:spcBef>
                          <a:spcPts val="1000"/>
                        </a:spcBef>
                        <a:spcAft>
                          <a:spcPts val="0"/>
                        </a:spcAft>
                      </a:pPr>
                      <a:r>
                        <a:rPr lang="nb-NO" sz="1000" b="1">
                          <a:effectLst/>
                          <a:latin typeface="Arial"/>
                          <a:ea typeface="MS Mincho"/>
                          <a:cs typeface="Arial"/>
                        </a:rPr>
                        <a:t>Onsdag</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l">
                        <a:lnSpc>
                          <a:spcPct val="115000"/>
                        </a:lnSpc>
                        <a:spcBef>
                          <a:spcPts val="1000"/>
                        </a:spcBef>
                        <a:spcAft>
                          <a:spcPts val="0"/>
                        </a:spcAft>
                      </a:pPr>
                      <a:r>
                        <a:rPr lang="nb-NO" sz="1000" b="1">
                          <a:effectLst/>
                          <a:latin typeface="Arial"/>
                          <a:ea typeface="MS Mincho"/>
                          <a:cs typeface="Arial"/>
                        </a:rPr>
                        <a:t>LKJ</a:t>
                      </a:r>
                      <a:r>
                        <a:rPr lang="nb-NO" sz="1000">
                          <a:effectLst/>
                          <a:latin typeface="Arial"/>
                          <a:ea typeface="MS Mincho"/>
                          <a:cs typeface="Arial"/>
                        </a:rPr>
                        <a:t>: 1 time 15 min rulleski klassisk I2 med innlagt </a:t>
                      </a:r>
                      <a:r>
                        <a:rPr lang="nb-NO" sz="1000" b="1">
                          <a:effectLst/>
                          <a:latin typeface="Arial"/>
                          <a:ea typeface="MS Mincho"/>
                          <a:cs typeface="Arial"/>
                        </a:rPr>
                        <a:t>hurtighet: </a:t>
                      </a:r>
                      <a:r>
                        <a:rPr lang="nb-NO" sz="1000">
                          <a:effectLst/>
                          <a:latin typeface="Arial"/>
                          <a:ea typeface="MS Mincho"/>
                          <a:cs typeface="Arial"/>
                        </a:rPr>
                        <a:t>10 x 10 sek</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b="1">
                          <a:effectLst/>
                          <a:latin typeface="Arial"/>
                          <a:ea typeface="MS Mincho"/>
                          <a:cs typeface="Arial"/>
                        </a:rPr>
                        <a:t>LKJ</a:t>
                      </a:r>
                      <a:r>
                        <a:rPr lang="nb-NO" sz="1000">
                          <a:effectLst/>
                          <a:latin typeface="Arial"/>
                          <a:ea typeface="MS Mincho"/>
                          <a:cs typeface="Arial"/>
                        </a:rPr>
                        <a:t>: 1 t 30 min løping. I1</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274794">
                <a:tc>
                  <a:txBody>
                    <a:bodyPr/>
                    <a:lstStyle/>
                    <a:p>
                      <a:pPr algn="just">
                        <a:lnSpc>
                          <a:spcPct val="115000"/>
                        </a:lnSpc>
                        <a:spcBef>
                          <a:spcPts val="1000"/>
                        </a:spcBef>
                        <a:spcAft>
                          <a:spcPts val="0"/>
                        </a:spcAft>
                      </a:pPr>
                      <a:r>
                        <a:rPr lang="nb-NO" sz="1000" b="1">
                          <a:effectLst/>
                          <a:latin typeface="Arial"/>
                          <a:ea typeface="MS Mincho"/>
                          <a:cs typeface="Arial"/>
                        </a:rPr>
                        <a:t>Torsdag</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n-NO" sz="1000" b="1">
                          <a:effectLst/>
                          <a:latin typeface="Arial"/>
                          <a:ea typeface="MS Mincho"/>
                          <a:cs typeface="Arial"/>
                        </a:rPr>
                        <a:t>LKJ</a:t>
                      </a:r>
                      <a:r>
                        <a:rPr lang="nn-NO" sz="1000">
                          <a:effectLst/>
                          <a:latin typeface="Arial"/>
                          <a:ea typeface="MS Mincho"/>
                          <a:cs typeface="Arial"/>
                        </a:rPr>
                        <a:t>: 2 t rulleski duathlon. I1</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n-NO" sz="1000">
                          <a:effectLst/>
                          <a:latin typeface="Arial"/>
                          <a:ea typeface="MS Mincho"/>
                          <a:cs typeface="Arial"/>
                        </a:rPr>
                        <a:t> </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505255">
                <a:tc>
                  <a:txBody>
                    <a:bodyPr/>
                    <a:lstStyle/>
                    <a:p>
                      <a:pPr algn="just">
                        <a:lnSpc>
                          <a:spcPct val="115000"/>
                        </a:lnSpc>
                        <a:spcBef>
                          <a:spcPts val="1000"/>
                        </a:spcBef>
                        <a:spcAft>
                          <a:spcPts val="0"/>
                        </a:spcAft>
                      </a:pPr>
                      <a:r>
                        <a:rPr lang="nb-NO" sz="1000" b="1">
                          <a:effectLst/>
                          <a:latin typeface="Arial"/>
                          <a:ea typeface="MS Mincho"/>
                          <a:cs typeface="Arial"/>
                        </a:rPr>
                        <a:t>Fredag</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b="1">
                          <a:effectLst/>
                          <a:latin typeface="Arial"/>
                          <a:ea typeface="MS Mincho"/>
                          <a:cs typeface="Arial"/>
                        </a:rPr>
                        <a:t>LKJ</a:t>
                      </a:r>
                      <a:r>
                        <a:rPr lang="nb-NO" sz="1000">
                          <a:effectLst/>
                          <a:latin typeface="Arial"/>
                          <a:ea typeface="MS Mincho"/>
                          <a:cs typeface="Arial"/>
                        </a:rPr>
                        <a:t>: 35 min løping I1</a:t>
                      </a:r>
                      <a:endParaRPr lang="nb-NO" sz="1200">
                        <a:effectLst/>
                        <a:latin typeface="Arial"/>
                        <a:ea typeface="MS Mincho"/>
                        <a:cs typeface="Times New Roman"/>
                      </a:endParaRPr>
                    </a:p>
                    <a:p>
                      <a:pPr algn="just">
                        <a:lnSpc>
                          <a:spcPct val="115000"/>
                        </a:lnSpc>
                        <a:spcBef>
                          <a:spcPts val="1000"/>
                        </a:spcBef>
                        <a:spcAft>
                          <a:spcPts val="0"/>
                        </a:spcAft>
                      </a:pPr>
                      <a:r>
                        <a:rPr lang="nb-NO" sz="1000" b="1">
                          <a:effectLst/>
                          <a:latin typeface="Arial"/>
                          <a:ea typeface="MS Mincho"/>
                          <a:cs typeface="Arial"/>
                        </a:rPr>
                        <a:t>Maksimal og generell styrke:</a:t>
                      </a:r>
                      <a:r>
                        <a:rPr lang="nb-NO" sz="1000">
                          <a:effectLst/>
                          <a:latin typeface="Arial"/>
                          <a:ea typeface="MS Mincho"/>
                          <a:cs typeface="Arial"/>
                        </a:rPr>
                        <a:t> 45 min</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dirty="0">
                          <a:effectLst/>
                          <a:latin typeface="Arial"/>
                          <a:ea typeface="MS Mincho"/>
                          <a:cs typeface="Arial"/>
                        </a:rPr>
                        <a:t> </a:t>
                      </a:r>
                      <a:endParaRPr lang="nb-NO" sz="1200" dirty="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1010511">
                <a:tc>
                  <a:txBody>
                    <a:bodyPr/>
                    <a:lstStyle/>
                    <a:p>
                      <a:pPr algn="just">
                        <a:lnSpc>
                          <a:spcPct val="115000"/>
                        </a:lnSpc>
                        <a:spcBef>
                          <a:spcPts val="1000"/>
                        </a:spcBef>
                        <a:spcAft>
                          <a:spcPts val="0"/>
                        </a:spcAft>
                      </a:pPr>
                      <a:r>
                        <a:rPr lang="nb-NO" sz="1000" b="1">
                          <a:effectLst/>
                          <a:latin typeface="Arial"/>
                          <a:ea typeface="MS Mincho"/>
                          <a:cs typeface="Arial"/>
                        </a:rPr>
                        <a:t>Lørdag</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a:effectLst/>
                          <a:latin typeface="Arial"/>
                          <a:ea typeface="MS Mincho"/>
                          <a:cs typeface="Arial"/>
                        </a:rPr>
                        <a:t>Oppvarming: 20 min rulleski skøyting I1-I2</a:t>
                      </a:r>
                      <a:endParaRPr lang="nb-NO" sz="1200">
                        <a:effectLst/>
                        <a:latin typeface="Arial"/>
                        <a:ea typeface="MS Mincho"/>
                        <a:cs typeface="Times New Roman"/>
                      </a:endParaRPr>
                    </a:p>
                    <a:p>
                      <a:pPr algn="just">
                        <a:lnSpc>
                          <a:spcPct val="115000"/>
                        </a:lnSpc>
                        <a:spcBef>
                          <a:spcPts val="1000"/>
                        </a:spcBef>
                        <a:spcAft>
                          <a:spcPts val="0"/>
                        </a:spcAft>
                      </a:pPr>
                      <a:r>
                        <a:rPr lang="nb-NO" sz="1000" b="1">
                          <a:effectLst/>
                          <a:latin typeface="Arial"/>
                          <a:ea typeface="MS Mincho"/>
                          <a:cs typeface="Arial"/>
                        </a:rPr>
                        <a:t>Intervall</a:t>
                      </a:r>
                      <a:r>
                        <a:rPr lang="nb-NO" sz="1000">
                          <a:effectLst/>
                          <a:latin typeface="Arial"/>
                          <a:ea typeface="MS Mincho"/>
                          <a:cs typeface="Arial"/>
                        </a:rPr>
                        <a:t>: 8x5 min rulleski skøyting. I3</a:t>
                      </a:r>
                      <a:endParaRPr lang="nb-NO" sz="1200">
                        <a:effectLst/>
                        <a:latin typeface="Arial"/>
                        <a:ea typeface="MS Mincho"/>
                        <a:cs typeface="Times New Roman"/>
                      </a:endParaRPr>
                    </a:p>
                    <a:p>
                      <a:pPr algn="just">
                        <a:lnSpc>
                          <a:spcPct val="115000"/>
                        </a:lnSpc>
                        <a:spcBef>
                          <a:spcPts val="1000"/>
                        </a:spcBef>
                        <a:spcAft>
                          <a:spcPts val="0"/>
                        </a:spcAft>
                      </a:pPr>
                      <a:r>
                        <a:rPr lang="nb-NO" sz="1000">
                          <a:effectLst/>
                          <a:latin typeface="Arial"/>
                          <a:ea typeface="MS Mincho"/>
                          <a:cs typeface="Arial"/>
                        </a:rPr>
                        <a:t>Avslutning: 15min rulleski skøyting I1</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b="1">
                          <a:effectLst/>
                          <a:latin typeface="Arial"/>
                          <a:ea typeface="MS Mincho"/>
                          <a:cs typeface="Arial"/>
                        </a:rPr>
                        <a:t>LKJ</a:t>
                      </a:r>
                      <a:r>
                        <a:rPr lang="nb-NO" sz="1000">
                          <a:effectLst/>
                          <a:latin typeface="Arial"/>
                          <a:ea typeface="MS Mincho"/>
                          <a:cs typeface="Arial"/>
                        </a:rPr>
                        <a:t>: 1 t sykling. I1-I2</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370879">
                <a:tc>
                  <a:txBody>
                    <a:bodyPr/>
                    <a:lstStyle/>
                    <a:p>
                      <a:pPr algn="just">
                        <a:lnSpc>
                          <a:spcPct val="115000"/>
                        </a:lnSpc>
                        <a:spcBef>
                          <a:spcPts val="1000"/>
                        </a:spcBef>
                        <a:spcAft>
                          <a:spcPts val="0"/>
                        </a:spcAft>
                      </a:pPr>
                      <a:r>
                        <a:rPr lang="nb-NO" sz="1000" b="1">
                          <a:effectLst/>
                          <a:latin typeface="Arial"/>
                          <a:ea typeface="MS Mincho"/>
                          <a:cs typeface="Arial"/>
                        </a:rPr>
                        <a:t>Søndag</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l">
                        <a:lnSpc>
                          <a:spcPct val="115000"/>
                        </a:lnSpc>
                        <a:spcBef>
                          <a:spcPts val="1000"/>
                        </a:spcBef>
                        <a:spcAft>
                          <a:spcPts val="0"/>
                        </a:spcAft>
                      </a:pPr>
                      <a:r>
                        <a:rPr lang="nb-NO" sz="1000" b="1">
                          <a:effectLst/>
                          <a:latin typeface="Arial"/>
                          <a:ea typeface="MS Mincho"/>
                          <a:cs typeface="Arial"/>
                        </a:rPr>
                        <a:t>LKJ</a:t>
                      </a:r>
                      <a:r>
                        <a:rPr lang="nb-NO" sz="1000">
                          <a:effectLst/>
                          <a:latin typeface="Arial"/>
                          <a:ea typeface="MS Mincho"/>
                          <a:cs typeface="Arial"/>
                        </a:rPr>
                        <a:t>: 2 t 30 min løping i variert/myrterreng. I1</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a:effectLst/>
                          <a:latin typeface="Arial"/>
                          <a:ea typeface="MS Mincho"/>
                          <a:cs typeface="Arial"/>
                        </a:rPr>
                        <a:t> </a:t>
                      </a:r>
                      <a:endParaRPr lang="nb-NO" sz="1200">
                        <a:effectLst/>
                        <a:latin typeface="Arial"/>
                        <a:ea typeface="MS Mincho"/>
                        <a:cs typeface="Times New Roman"/>
                      </a:endParaRPr>
                    </a:p>
                  </a:txBody>
                  <a:tcPr marL="66777" marR="66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370879">
                <a:tc>
                  <a:txBody>
                    <a:bodyPr/>
                    <a:lstStyle/>
                    <a:p>
                      <a:pPr algn="just">
                        <a:lnSpc>
                          <a:spcPct val="115000"/>
                        </a:lnSpc>
                        <a:spcBef>
                          <a:spcPts val="1000"/>
                        </a:spcBef>
                        <a:spcAft>
                          <a:spcPts val="0"/>
                        </a:spcAft>
                      </a:pPr>
                      <a:r>
                        <a:rPr lang="nb-NO" sz="1000" b="1">
                          <a:effectLst/>
                          <a:latin typeface="Arial"/>
                          <a:ea typeface="MS Mincho"/>
                          <a:cs typeface="Arial"/>
                        </a:rPr>
                        <a:t> </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lnSpc>
                          <a:spcPct val="115000"/>
                        </a:lnSpc>
                        <a:spcBef>
                          <a:spcPts val="1000"/>
                        </a:spcBef>
                        <a:spcAft>
                          <a:spcPts val="0"/>
                        </a:spcAft>
                      </a:pPr>
                      <a:r>
                        <a:rPr lang="nb-NO" sz="1000" b="1">
                          <a:effectLst/>
                          <a:latin typeface="Arial"/>
                          <a:ea typeface="MS Mincho"/>
                          <a:cs typeface="Arial"/>
                        </a:rPr>
                        <a:t>I-sone 1</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900"/>
                    </a:solidFill>
                  </a:tcPr>
                </a:tc>
                <a:tc>
                  <a:txBody>
                    <a:bodyPr/>
                    <a:lstStyle/>
                    <a:p>
                      <a:pPr algn="just">
                        <a:lnSpc>
                          <a:spcPct val="115000"/>
                        </a:lnSpc>
                        <a:spcBef>
                          <a:spcPts val="1000"/>
                        </a:spcBef>
                        <a:spcAft>
                          <a:spcPts val="0"/>
                        </a:spcAft>
                      </a:pPr>
                      <a:r>
                        <a:rPr lang="nb-NO" sz="1000" b="1">
                          <a:effectLst/>
                          <a:latin typeface="Arial"/>
                          <a:ea typeface="MS Mincho"/>
                          <a:cs typeface="Arial"/>
                        </a:rPr>
                        <a:t>I-sone 2</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just">
                        <a:lnSpc>
                          <a:spcPct val="115000"/>
                        </a:lnSpc>
                        <a:spcBef>
                          <a:spcPts val="1000"/>
                        </a:spcBef>
                        <a:spcAft>
                          <a:spcPts val="0"/>
                        </a:spcAft>
                      </a:pPr>
                      <a:r>
                        <a:rPr lang="nb-NO" sz="1000" b="1">
                          <a:effectLst/>
                          <a:latin typeface="Arial"/>
                          <a:ea typeface="MS Mincho"/>
                          <a:cs typeface="Arial"/>
                        </a:rPr>
                        <a:t>I-sone 3</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Bef>
                          <a:spcPts val="1000"/>
                        </a:spcBef>
                        <a:spcAft>
                          <a:spcPts val="0"/>
                        </a:spcAft>
                      </a:pPr>
                      <a:r>
                        <a:rPr lang="nb-NO" sz="1000" b="1">
                          <a:effectLst/>
                          <a:latin typeface="Arial"/>
                          <a:ea typeface="MS Mincho"/>
                          <a:cs typeface="Arial"/>
                        </a:rPr>
                        <a:t>I-sone 4</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15000"/>
                        </a:lnSpc>
                        <a:spcBef>
                          <a:spcPts val="1000"/>
                        </a:spcBef>
                        <a:spcAft>
                          <a:spcPts val="0"/>
                        </a:spcAft>
                      </a:pPr>
                      <a:r>
                        <a:rPr lang="nb-NO" sz="1000" b="1">
                          <a:effectLst/>
                          <a:latin typeface="Arial"/>
                          <a:ea typeface="MS Mincho"/>
                          <a:cs typeface="Arial"/>
                        </a:rPr>
                        <a:t>I-sone 5</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Bef>
                          <a:spcPts val="1000"/>
                        </a:spcBef>
                        <a:spcAft>
                          <a:spcPts val="0"/>
                        </a:spcAft>
                      </a:pPr>
                      <a:r>
                        <a:rPr lang="nb-NO" sz="1000" b="1">
                          <a:effectLst/>
                          <a:latin typeface="Arial"/>
                          <a:ea typeface="MS Mincho"/>
                          <a:cs typeface="Arial"/>
                        </a:rPr>
                        <a:t>Styrke</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just">
                        <a:lnSpc>
                          <a:spcPct val="115000"/>
                        </a:lnSpc>
                        <a:spcBef>
                          <a:spcPts val="1000"/>
                        </a:spcBef>
                        <a:spcAft>
                          <a:spcPts val="0"/>
                        </a:spcAft>
                      </a:pPr>
                      <a:r>
                        <a:rPr lang="nb-NO" sz="1000" b="1">
                          <a:effectLst/>
                          <a:latin typeface="Arial"/>
                          <a:ea typeface="MS Mincho"/>
                          <a:cs typeface="Arial"/>
                        </a:rPr>
                        <a:t>Hurtig-het</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just">
                        <a:lnSpc>
                          <a:spcPct val="115000"/>
                        </a:lnSpc>
                        <a:spcBef>
                          <a:spcPts val="1000"/>
                        </a:spcBef>
                        <a:spcAft>
                          <a:spcPts val="0"/>
                        </a:spcAft>
                      </a:pPr>
                      <a:r>
                        <a:rPr lang="nb-NO" sz="1000" b="1">
                          <a:effectLst/>
                          <a:latin typeface="Arial"/>
                          <a:ea typeface="MS Mincho"/>
                          <a:cs typeface="Arial"/>
                        </a:rPr>
                        <a:t>Totalt</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91030">
                <a:tc>
                  <a:txBody>
                    <a:bodyPr/>
                    <a:lstStyle/>
                    <a:p>
                      <a:pPr algn="just">
                        <a:lnSpc>
                          <a:spcPct val="115000"/>
                        </a:lnSpc>
                        <a:spcBef>
                          <a:spcPts val="1000"/>
                        </a:spcBef>
                        <a:spcAft>
                          <a:spcPts val="0"/>
                        </a:spcAft>
                      </a:pPr>
                      <a:r>
                        <a:rPr lang="nb-NO" sz="1000" b="1">
                          <a:effectLst/>
                          <a:latin typeface="Arial"/>
                          <a:ea typeface="MS Mincho"/>
                          <a:cs typeface="Arial"/>
                        </a:rPr>
                        <a:t>Tid (t)</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lnSpc>
                          <a:spcPct val="115000"/>
                        </a:lnSpc>
                        <a:spcBef>
                          <a:spcPts val="1000"/>
                        </a:spcBef>
                        <a:spcAft>
                          <a:spcPts val="0"/>
                        </a:spcAft>
                      </a:pPr>
                      <a:r>
                        <a:rPr lang="nb-NO" sz="1000">
                          <a:effectLst/>
                          <a:latin typeface="Arial"/>
                          <a:ea typeface="MS Mincho"/>
                          <a:cs typeface="Arial"/>
                        </a:rPr>
                        <a:t> 9:00</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 1:10</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0:40</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 0:20</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 </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0:45</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0:20</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b="1">
                          <a:effectLst/>
                          <a:latin typeface="Arial"/>
                          <a:ea typeface="MS Mincho"/>
                          <a:cs typeface="Arial"/>
                        </a:rPr>
                        <a:t> 12:15 t</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306">
                <a:tc>
                  <a:txBody>
                    <a:bodyPr/>
                    <a:lstStyle/>
                    <a:p>
                      <a:pPr algn="just">
                        <a:lnSpc>
                          <a:spcPct val="115000"/>
                        </a:lnSpc>
                        <a:spcBef>
                          <a:spcPts val="1000"/>
                        </a:spcBef>
                        <a:spcAft>
                          <a:spcPts val="0"/>
                        </a:spcAft>
                      </a:pPr>
                      <a:r>
                        <a:rPr lang="nb-NO" sz="1000" b="1">
                          <a:effectLst/>
                          <a:latin typeface="Arial"/>
                          <a:ea typeface="MS Mincho"/>
                          <a:cs typeface="Arial"/>
                        </a:rPr>
                        <a:t>Antall økter</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lnSpc>
                          <a:spcPct val="115000"/>
                        </a:lnSpc>
                        <a:spcBef>
                          <a:spcPts val="1000"/>
                        </a:spcBef>
                        <a:spcAft>
                          <a:spcPts val="0"/>
                        </a:spcAft>
                      </a:pPr>
                      <a:r>
                        <a:rPr lang="nb-NO" sz="1000">
                          <a:effectLst/>
                          <a:latin typeface="Arial"/>
                          <a:ea typeface="MS Mincho"/>
                          <a:cs typeface="Arial"/>
                        </a:rPr>
                        <a:t>4 (5)</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 </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20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b="1" dirty="0">
                          <a:effectLst/>
                          <a:latin typeface="Arial"/>
                          <a:ea typeface="MS Mincho"/>
                          <a:cs typeface="Arial"/>
                        </a:rPr>
                        <a:t>8 økter</a:t>
                      </a:r>
                      <a:endParaRPr lang="nb-NO" sz="1200" dirty="0">
                        <a:effectLst/>
                        <a:latin typeface="Arial"/>
                        <a:ea typeface="MS Mincho"/>
                        <a:cs typeface="Times New Roman"/>
                      </a:endParaRPr>
                    </a:p>
                  </a:txBody>
                  <a:tcPr marL="66777" marR="66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899592" y="5864984"/>
            <a:ext cx="74168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066800" algn="l"/>
              </a:tabLst>
              <a:defRPr>
                <a:solidFill>
                  <a:schemeClr val="tx1"/>
                </a:solidFill>
                <a:latin typeface="Arial" pitchFamily="34" charset="0"/>
                <a:cs typeface="Arial" pitchFamily="34" charset="0"/>
              </a:defRPr>
            </a:lvl1pPr>
            <a:lvl2pPr fontAlgn="base">
              <a:spcBef>
                <a:spcPct val="0"/>
              </a:spcBef>
              <a:spcAft>
                <a:spcPct val="0"/>
              </a:spcAft>
              <a:tabLst>
                <a:tab pos="1066800" algn="l"/>
              </a:tabLst>
              <a:defRPr>
                <a:solidFill>
                  <a:schemeClr val="tx1"/>
                </a:solidFill>
                <a:latin typeface="Arial" pitchFamily="34" charset="0"/>
                <a:cs typeface="Arial" pitchFamily="34" charset="0"/>
              </a:defRPr>
            </a:lvl2pPr>
            <a:lvl3pPr fontAlgn="base">
              <a:spcBef>
                <a:spcPct val="0"/>
              </a:spcBef>
              <a:spcAft>
                <a:spcPct val="0"/>
              </a:spcAft>
              <a:tabLst>
                <a:tab pos="1066800" algn="l"/>
              </a:tabLst>
              <a:defRPr>
                <a:solidFill>
                  <a:schemeClr val="tx1"/>
                </a:solidFill>
                <a:latin typeface="Arial" pitchFamily="34" charset="0"/>
                <a:cs typeface="Arial" pitchFamily="34" charset="0"/>
              </a:defRPr>
            </a:lvl3pPr>
            <a:lvl4pPr fontAlgn="base">
              <a:spcBef>
                <a:spcPct val="0"/>
              </a:spcBef>
              <a:spcAft>
                <a:spcPct val="0"/>
              </a:spcAft>
              <a:tabLst>
                <a:tab pos="1066800" algn="l"/>
              </a:tabLst>
              <a:defRPr>
                <a:solidFill>
                  <a:schemeClr val="tx1"/>
                </a:solidFill>
                <a:latin typeface="Arial" pitchFamily="34" charset="0"/>
                <a:cs typeface="Arial" pitchFamily="34" charset="0"/>
              </a:defRPr>
            </a:lvl4pPr>
            <a:lvl5pPr fontAlgn="base">
              <a:spcBef>
                <a:spcPct val="0"/>
              </a:spcBef>
              <a:spcAft>
                <a:spcPct val="0"/>
              </a:spcAft>
              <a:tabLst>
                <a:tab pos="1066800" algn="l"/>
              </a:tabLst>
              <a:defRPr>
                <a:solidFill>
                  <a:schemeClr val="tx1"/>
                </a:solidFill>
                <a:latin typeface="Arial" pitchFamily="34" charset="0"/>
                <a:cs typeface="Arial" pitchFamily="34" charset="0"/>
              </a:defRPr>
            </a:lvl5pPr>
            <a:lvl6pPr fontAlgn="base">
              <a:spcBef>
                <a:spcPct val="0"/>
              </a:spcBef>
              <a:spcAft>
                <a:spcPct val="0"/>
              </a:spcAft>
              <a:tabLst>
                <a:tab pos="1066800" algn="l"/>
              </a:tabLst>
              <a:defRPr>
                <a:solidFill>
                  <a:schemeClr val="tx1"/>
                </a:solidFill>
                <a:latin typeface="Arial" pitchFamily="34" charset="0"/>
                <a:cs typeface="Arial" pitchFamily="34" charset="0"/>
              </a:defRPr>
            </a:lvl6pPr>
            <a:lvl7pPr fontAlgn="base">
              <a:spcBef>
                <a:spcPct val="0"/>
              </a:spcBef>
              <a:spcAft>
                <a:spcPct val="0"/>
              </a:spcAft>
              <a:tabLst>
                <a:tab pos="1066800" algn="l"/>
              </a:tabLst>
              <a:defRPr>
                <a:solidFill>
                  <a:schemeClr val="tx1"/>
                </a:solidFill>
                <a:latin typeface="Arial" pitchFamily="34" charset="0"/>
                <a:cs typeface="Arial" pitchFamily="34" charset="0"/>
              </a:defRPr>
            </a:lvl7pPr>
            <a:lvl8pPr fontAlgn="base">
              <a:spcBef>
                <a:spcPct val="0"/>
              </a:spcBef>
              <a:spcAft>
                <a:spcPct val="0"/>
              </a:spcAft>
              <a:tabLst>
                <a:tab pos="1066800" algn="l"/>
              </a:tabLst>
              <a:defRPr>
                <a:solidFill>
                  <a:schemeClr val="tx1"/>
                </a:solidFill>
                <a:latin typeface="Arial" pitchFamily="34" charset="0"/>
                <a:cs typeface="Arial" pitchFamily="34" charset="0"/>
              </a:defRPr>
            </a:lvl8pPr>
            <a:lvl9pPr fontAlgn="base">
              <a:spcBef>
                <a:spcPct val="0"/>
              </a:spcBef>
              <a:spcAft>
                <a:spcPct val="0"/>
              </a:spcAft>
              <a:tabLst>
                <a:tab pos="1066800" algn="l"/>
              </a:tabLst>
              <a:defRPr>
                <a:solidFill>
                  <a:schemeClr val="tx1"/>
                </a:solidFill>
                <a:latin typeface="Arial" pitchFamily="34" charset="0"/>
                <a:cs typeface="Arial" pitchFamily="34" charset="0"/>
              </a:defRPr>
            </a:lvl9pPr>
          </a:lstStyle>
          <a:p>
            <a:pPr marR="0" lvl="0" algn="l" defTabSz="914400" rtl="0" eaLnBrk="0" fontAlgn="base" latinLnBrk="0" hangingPunct="0">
              <a:lnSpc>
                <a:spcPct val="100000"/>
              </a:lnSpc>
              <a:spcBef>
                <a:spcPct val="0"/>
              </a:spcBef>
              <a:spcAft>
                <a:spcPct val="0"/>
              </a:spcAft>
              <a:buClrTx/>
              <a:buSzTx/>
              <a:tabLst>
                <a:tab pos="1066800" algn="l"/>
              </a:tabLst>
            </a:pPr>
            <a:r>
              <a:rPr kumimoji="0" lang="nb-NO" altLang="nb-NO" sz="1200" b="1" i="0" u="none" strike="noStrike" cap="none" normalizeH="0" baseline="0" dirty="0" smtClean="0">
                <a:ln>
                  <a:noFill/>
                </a:ln>
                <a:solidFill>
                  <a:schemeClr val="tx1"/>
                </a:solidFill>
                <a:effectLst/>
                <a:latin typeface="Arial" pitchFamily="34" charset="0"/>
                <a:ea typeface="MS Mincho" pitchFamily="49" charset="-128"/>
                <a:cs typeface="Arial" pitchFamily="34" charset="0"/>
              </a:rPr>
              <a:t>Kommentar: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66800" algn="l"/>
              </a:tabLst>
            </a:pPr>
            <a:r>
              <a:rPr kumimoji="0" lang="nb-NO" altLang="nb-NO" sz="12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Det er viktig å periodisere mellom lette, middels og harde treningsuker. Det mest vanlige er å øke treningsmengden med omtrent 25 % i de harde ukene, og redusere tilsvarende de lette, sammenlignet med middels treningsuker.</a:t>
            </a:r>
            <a:endParaRPr kumimoji="0" lang="nb-NO" altLang="nb-N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95189814"/>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ext uri="{D42A27DB-BD31-4B8C-83A1-F6EECF244321}">
                <p14:modId xmlns:p14="http://schemas.microsoft.com/office/powerpoint/2010/main" val="3931498179"/>
              </p:ext>
            </p:extLst>
          </p:nvPr>
        </p:nvGraphicFramePr>
        <p:xfrm>
          <a:off x="827584" y="857830"/>
          <a:ext cx="7416822" cy="4911243"/>
        </p:xfrm>
        <a:graphic>
          <a:graphicData uri="http://schemas.openxmlformats.org/drawingml/2006/table">
            <a:tbl>
              <a:tblPr firstRow="1" firstCol="1" bandRow="1"/>
              <a:tblGrid>
                <a:gridCol w="889533"/>
                <a:gridCol w="815205"/>
                <a:gridCol w="816012"/>
                <a:gridCol w="816012"/>
                <a:gridCol w="816012"/>
                <a:gridCol w="816012"/>
                <a:gridCol w="816012"/>
                <a:gridCol w="816012"/>
                <a:gridCol w="816012"/>
              </a:tblGrid>
              <a:tr h="216024">
                <a:tc>
                  <a:txBody>
                    <a:bodyPr/>
                    <a:lstStyle/>
                    <a:p>
                      <a:pPr algn="just">
                        <a:lnSpc>
                          <a:spcPct val="115000"/>
                        </a:lnSpc>
                        <a:spcBef>
                          <a:spcPts val="1000"/>
                        </a:spcBef>
                        <a:spcAft>
                          <a:spcPts val="0"/>
                        </a:spcAft>
                      </a:pPr>
                      <a:r>
                        <a:rPr lang="nb-NO" sz="1000" b="1" dirty="0">
                          <a:effectLst/>
                          <a:latin typeface="Arial"/>
                          <a:ea typeface="MS Mincho"/>
                          <a:cs typeface="Arial"/>
                        </a:rPr>
                        <a:t>Dag</a:t>
                      </a:r>
                      <a:endParaRPr lang="nb-NO" sz="1200" dirty="0">
                        <a:effectLst/>
                        <a:latin typeface="Arial"/>
                        <a:ea typeface="MS Mincho"/>
                        <a:cs typeface="Times New Roman"/>
                      </a:endParaRPr>
                    </a:p>
                  </a:txBody>
                  <a:tcPr marL="64215" marR="64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b="1">
                          <a:effectLst/>
                          <a:latin typeface="Arial"/>
                          <a:ea typeface="MS Mincho"/>
                          <a:cs typeface="Arial"/>
                        </a:rPr>
                        <a:t>Økt 1</a:t>
                      </a:r>
                      <a:endParaRPr lang="nb-NO" sz="1200">
                        <a:effectLst/>
                        <a:latin typeface="Arial"/>
                        <a:ea typeface="MS Mincho"/>
                        <a:cs typeface="Times New Roman"/>
                      </a:endParaRPr>
                    </a:p>
                  </a:txBody>
                  <a:tcPr marL="64215" marR="64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b="1">
                          <a:effectLst/>
                          <a:latin typeface="Arial"/>
                          <a:ea typeface="MS Mincho"/>
                          <a:cs typeface="Arial"/>
                        </a:rPr>
                        <a:t>Økt 2</a:t>
                      </a:r>
                      <a:endParaRPr lang="nb-NO" sz="1200">
                        <a:effectLst/>
                        <a:latin typeface="Arial"/>
                        <a:ea typeface="MS Mincho"/>
                        <a:cs typeface="Times New Roman"/>
                      </a:endParaRPr>
                    </a:p>
                  </a:txBody>
                  <a:tcPr marL="64215" marR="64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nb-NO"/>
                    </a:p>
                  </a:txBody>
                  <a:tcPr/>
                </a:tc>
                <a:tc hMerge="1">
                  <a:txBody>
                    <a:bodyPr/>
                    <a:lstStyle/>
                    <a:p>
                      <a:endParaRPr lang="nb-NO"/>
                    </a:p>
                  </a:txBody>
                  <a:tcPr/>
                </a:tc>
                <a:tc hMerge="1">
                  <a:txBody>
                    <a:bodyPr/>
                    <a:lstStyle/>
                    <a:p>
                      <a:endParaRPr lang="nb-NO"/>
                    </a:p>
                  </a:txBody>
                  <a:tcPr/>
                </a:tc>
              </a:tr>
              <a:tr h="325426">
                <a:tc>
                  <a:txBody>
                    <a:bodyPr/>
                    <a:lstStyle/>
                    <a:p>
                      <a:pPr algn="just">
                        <a:lnSpc>
                          <a:spcPct val="115000"/>
                        </a:lnSpc>
                        <a:spcBef>
                          <a:spcPts val="1000"/>
                        </a:spcBef>
                        <a:spcAft>
                          <a:spcPts val="0"/>
                        </a:spcAft>
                      </a:pPr>
                      <a:r>
                        <a:rPr lang="nb-NO" sz="1000" b="1">
                          <a:effectLst/>
                          <a:latin typeface="Arial"/>
                          <a:ea typeface="MS Mincho"/>
                          <a:cs typeface="Arial"/>
                        </a:rPr>
                        <a:t>Mandag</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tabLst>
                          <a:tab pos="1066800" algn="l"/>
                        </a:tabLst>
                      </a:pPr>
                      <a:r>
                        <a:rPr lang="nb-NO" sz="1000" dirty="0">
                          <a:effectLst/>
                          <a:latin typeface="Arial"/>
                          <a:ea typeface="MS Mincho"/>
                          <a:cs typeface="Arial"/>
                        </a:rPr>
                        <a:t>Hvile</a:t>
                      </a:r>
                      <a:endParaRPr lang="nb-NO" sz="1200" dirty="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a:effectLst/>
                          <a:latin typeface="Arial"/>
                          <a:ea typeface="MS Mincho"/>
                          <a:cs typeface="Arial"/>
                        </a:rPr>
                        <a:t> </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920067">
                <a:tc>
                  <a:txBody>
                    <a:bodyPr/>
                    <a:lstStyle/>
                    <a:p>
                      <a:pPr algn="just">
                        <a:lnSpc>
                          <a:spcPct val="115000"/>
                        </a:lnSpc>
                        <a:spcBef>
                          <a:spcPts val="1000"/>
                        </a:spcBef>
                        <a:spcAft>
                          <a:spcPts val="0"/>
                        </a:spcAft>
                      </a:pPr>
                      <a:r>
                        <a:rPr lang="nb-NO" sz="1000" b="1">
                          <a:effectLst/>
                          <a:latin typeface="Arial"/>
                          <a:ea typeface="MS Mincho"/>
                          <a:cs typeface="Arial"/>
                        </a:rPr>
                        <a:t>Tirsdag</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l">
                        <a:lnSpc>
                          <a:spcPct val="115000"/>
                        </a:lnSpc>
                        <a:spcBef>
                          <a:spcPts val="1000"/>
                        </a:spcBef>
                        <a:spcAft>
                          <a:spcPts val="0"/>
                        </a:spcAft>
                      </a:pPr>
                      <a:r>
                        <a:rPr lang="nb-NO" sz="1000">
                          <a:effectLst/>
                          <a:latin typeface="Arial"/>
                          <a:ea typeface="MS Mincho"/>
                          <a:cs typeface="Arial"/>
                        </a:rPr>
                        <a:t>Oppvarming: 15 min løping I1 + 5min Elghufs I2</a:t>
                      </a:r>
                      <a:endParaRPr lang="nb-NO" sz="1200">
                        <a:effectLst/>
                        <a:latin typeface="Arial"/>
                        <a:ea typeface="MS Mincho"/>
                        <a:cs typeface="Times New Roman"/>
                      </a:endParaRPr>
                    </a:p>
                    <a:p>
                      <a:pPr algn="just">
                        <a:lnSpc>
                          <a:spcPct val="115000"/>
                        </a:lnSpc>
                        <a:spcBef>
                          <a:spcPts val="1000"/>
                        </a:spcBef>
                        <a:spcAft>
                          <a:spcPts val="0"/>
                        </a:spcAft>
                      </a:pPr>
                      <a:r>
                        <a:rPr lang="nb-NO" sz="1000" b="1">
                          <a:effectLst/>
                          <a:latin typeface="Arial"/>
                          <a:ea typeface="MS Mincho"/>
                          <a:cs typeface="Arial"/>
                        </a:rPr>
                        <a:t>Intervall: </a:t>
                      </a:r>
                      <a:r>
                        <a:rPr lang="nb-NO" sz="1000">
                          <a:effectLst/>
                          <a:latin typeface="Arial"/>
                          <a:ea typeface="MS Mincho"/>
                          <a:cs typeface="Arial"/>
                        </a:rPr>
                        <a:t>6x4 min Elghufs med staver. I4</a:t>
                      </a:r>
                      <a:endParaRPr lang="nb-NO" sz="1200">
                        <a:effectLst/>
                        <a:latin typeface="Arial"/>
                        <a:ea typeface="MS Mincho"/>
                        <a:cs typeface="Times New Roman"/>
                      </a:endParaRPr>
                    </a:p>
                    <a:p>
                      <a:pPr algn="just">
                        <a:lnSpc>
                          <a:spcPct val="115000"/>
                        </a:lnSpc>
                        <a:spcBef>
                          <a:spcPts val="1000"/>
                        </a:spcBef>
                        <a:spcAft>
                          <a:spcPts val="0"/>
                        </a:spcAft>
                        <a:tabLst>
                          <a:tab pos="1066800" algn="l"/>
                        </a:tabLst>
                      </a:pPr>
                      <a:r>
                        <a:rPr lang="nb-NO" sz="1000">
                          <a:effectLst/>
                          <a:latin typeface="Arial"/>
                          <a:ea typeface="MS Mincho"/>
                          <a:cs typeface="Arial"/>
                        </a:rPr>
                        <a:t>Avslutning: 15 min I1</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l">
                        <a:lnSpc>
                          <a:spcPct val="115000"/>
                        </a:lnSpc>
                        <a:spcBef>
                          <a:spcPts val="1000"/>
                        </a:spcBef>
                        <a:spcAft>
                          <a:spcPts val="0"/>
                        </a:spcAft>
                      </a:pPr>
                      <a:r>
                        <a:rPr lang="nb-NO" sz="1000" b="1" dirty="0">
                          <a:effectLst/>
                          <a:latin typeface="Arial"/>
                          <a:ea typeface="MS Mincho"/>
                          <a:cs typeface="Arial"/>
                        </a:rPr>
                        <a:t>LKJ</a:t>
                      </a:r>
                      <a:r>
                        <a:rPr lang="nb-NO" sz="1000" dirty="0">
                          <a:effectLst/>
                          <a:latin typeface="Arial"/>
                          <a:ea typeface="MS Mincho"/>
                          <a:cs typeface="Arial"/>
                        </a:rPr>
                        <a:t>: 1 t rulleski skøyting. I2 og </a:t>
                      </a:r>
                      <a:r>
                        <a:rPr lang="nb-NO" sz="1000" b="1" dirty="0">
                          <a:effectLst/>
                          <a:latin typeface="Arial"/>
                          <a:ea typeface="MS Mincho"/>
                          <a:cs typeface="Arial"/>
                        </a:rPr>
                        <a:t>generell styrke: </a:t>
                      </a:r>
                      <a:r>
                        <a:rPr lang="nb-NO" sz="1000" dirty="0">
                          <a:effectLst/>
                          <a:latin typeface="Arial"/>
                          <a:ea typeface="MS Mincho"/>
                          <a:cs typeface="Arial"/>
                        </a:rPr>
                        <a:t>15 min</a:t>
                      </a:r>
                      <a:endParaRPr lang="nb-NO" sz="1200" dirty="0">
                        <a:effectLst/>
                        <a:latin typeface="Arial"/>
                        <a:ea typeface="MS Mincho"/>
                        <a:cs typeface="Times New Roman"/>
                      </a:endParaRPr>
                    </a:p>
                    <a:p>
                      <a:pPr algn="just">
                        <a:lnSpc>
                          <a:spcPct val="115000"/>
                        </a:lnSpc>
                        <a:spcBef>
                          <a:spcPts val="1000"/>
                        </a:spcBef>
                        <a:spcAft>
                          <a:spcPts val="0"/>
                        </a:spcAft>
                      </a:pPr>
                      <a:r>
                        <a:rPr lang="nb-NO" sz="1000" dirty="0">
                          <a:effectLst/>
                          <a:latin typeface="Arial"/>
                          <a:ea typeface="MS Mincho"/>
                          <a:cs typeface="Arial"/>
                        </a:rPr>
                        <a:t> </a:t>
                      </a:r>
                      <a:endParaRPr lang="nb-NO" sz="1200" dirty="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460034">
                <a:tc>
                  <a:txBody>
                    <a:bodyPr/>
                    <a:lstStyle/>
                    <a:p>
                      <a:pPr algn="just">
                        <a:lnSpc>
                          <a:spcPct val="115000"/>
                        </a:lnSpc>
                        <a:spcBef>
                          <a:spcPts val="1000"/>
                        </a:spcBef>
                        <a:spcAft>
                          <a:spcPts val="0"/>
                        </a:spcAft>
                      </a:pPr>
                      <a:r>
                        <a:rPr lang="nb-NO" sz="1000" b="1">
                          <a:effectLst/>
                          <a:latin typeface="Arial"/>
                          <a:ea typeface="MS Mincho"/>
                          <a:cs typeface="Arial"/>
                        </a:rPr>
                        <a:t>Onsdag</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n-NO" sz="1000" b="1">
                          <a:effectLst/>
                          <a:latin typeface="Arial"/>
                          <a:ea typeface="MS Mincho"/>
                          <a:cs typeface="Arial"/>
                        </a:rPr>
                        <a:t>LKJ</a:t>
                      </a:r>
                      <a:r>
                        <a:rPr lang="nn-NO" sz="1000">
                          <a:effectLst/>
                          <a:latin typeface="Arial"/>
                          <a:ea typeface="MS Mincho"/>
                          <a:cs typeface="Arial"/>
                        </a:rPr>
                        <a:t>: 1t 45 min rulleski duathlon. I1</a:t>
                      </a:r>
                      <a:endParaRPr lang="nb-NO" sz="1200">
                        <a:effectLst/>
                        <a:latin typeface="Arial"/>
                        <a:ea typeface="MS Mincho"/>
                        <a:cs typeface="Times New Roman"/>
                      </a:endParaRPr>
                    </a:p>
                    <a:p>
                      <a:pPr algn="just">
                        <a:lnSpc>
                          <a:spcPct val="115000"/>
                        </a:lnSpc>
                        <a:spcBef>
                          <a:spcPts val="1000"/>
                        </a:spcBef>
                        <a:spcAft>
                          <a:spcPts val="0"/>
                        </a:spcAft>
                        <a:tabLst>
                          <a:tab pos="1066800" algn="l"/>
                        </a:tabLst>
                      </a:pPr>
                      <a:r>
                        <a:rPr lang="nb-NO" sz="1000">
                          <a:effectLst/>
                          <a:latin typeface="Arial"/>
                          <a:ea typeface="MS Mincho"/>
                          <a:cs typeface="Arial"/>
                        </a:rPr>
                        <a:t> </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b="1">
                          <a:effectLst/>
                          <a:latin typeface="Arial"/>
                          <a:ea typeface="MS Mincho"/>
                          <a:cs typeface="Arial"/>
                        </a:rPr>
                        <a:t> </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337685">
                <a:tc>
                  <a:txBody>
                    <a:bodyPr/>
                    <a:lstStyle/>
                    <a:p>
                      <a:pPr algn="just">
                        <a:lnSpc>
                          <a:spcPct val="115000"/>
                        </a:lnSpc>
                        <a:spcBef>
                          <a:spcPts val="1000"/>
                        </a:spcBef>
                        <a:spcAft>
                          <a:spcPts val="0"/>
                        </a:spcAft>
                      </a:pPr>
                      <a:r>
                        <a:rPr lang="nb-NO" sz="1000" b="1">
                          <a:effectLst/>
                          <a:latin typeface="Arial"/>
                          <a:ea typeface="MS Mincho"/>
                          <a:cs typeface="Arial"/>
                        </a:rPr>
                        <a:t>Torsdag</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l">
                        <a:lnSpc>
                          <a:spcPct val="115000"/>
                        </a:lnSpc>
                        <a:spcBef>
                          <a:spcPts val="1000"/>
                        </a:spcBef>
                        <a:spcAft>
                          <a:spcPts val="0"/>
                        </a:spcAft>
                      </a:pPr>
                      <a:r>
                        <a:rPr lang="nb-NO" sz="1000" b="1" dirty="0">
                          <a:effectLst/>
                          <a:latin typeface="Arial"/>
                          <a:ea typeface="MS Mincho"/>
                          <a:cs typeface="Arial"/>
                        </a:rPr>
                        <a:t>LKJ</a:t>
                      </a:r>
                      <a:r>
                        <a:rPr lang="nb-NO" sz="1000" dirty="0">
                          <a:effectLst/>
                          <a:latin typeface="Arial"/>
                          <a:ea typeface="MS Mincho"/>
                          <a:cs typeface="Arial"/>
                        </a:rPr>
                        <a:t>: 1 t klassisk progressiv fart. Innlagt </a:t>
                      </a:r>
                      <a:r>
                        <a:rPr lang="nb-NO" sz="1000" b="1" dirty="0">
                          <a:effectLst/>
                          <a:latin typeface="Arial"/>
                          <a:ea typeface="MS Mincho"/>
                          <a:cs typeface="Arial"/>
                        </a:rPr>
                        <a:t>hurtighet staking: </a:t>
                      </a:r>
                      <a:r>
                        <a:rPr lang="nb-NO" sz="1000" dirty="0">
                          <a:effectLst/>
                          <a:latin typeface="Arial"/>
                          <a:ea typeface="MS Mincho"/>
                          <a:cs typeface="Arial"/>
                        </a:rPr>
                        <a:t>10x10 sek</a:t>
                      </a:r>
                      <a:endParaRPr lang="nb-NO" sz="1200" dirty="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n-NO" sz="1000" dirty="0">
                          <a:effectLst/>
                          <a:latin typeface="Arial"/>
                          <a:ea typeface="MS Mincho"/>
                          <a:cs typeface="Arial"/>
                        </a:rPr>
                        <a:t> </a:t>
                      </a:r>
                      <a:endParaRPr lang="nb-NO" sz="1200" dirty="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460034">
                <a:tc>
                  <a:txBody>
                    <a:bodyPr/>
                    <a:lstStyle/>
                    <a:p>
                      <a:pPr algn="just">
                        <a:lnSpc>
                          <a:spcPct val="115000"/>
                        </a:lnSpc>
                        <a:spcBef>
                          <a:spcPts val="1000"/>
                        </a:spcBef>
                        <a:spcAft>
                          <a:spcPts val="0"/>
                        </a:spcAft>
                      </a:pPr>
                      <a:r>
                        <a:rPr lang="nb-NO" sz="1000" b="1" dirty="0">
                          <a:effectLst/>
                          <a:latin typeface="Arial"/>
                          <a:ea typeface="MS Mincho"/>
                          <a:cs typeface="Arial"/>
                        </a:rPr>
                        <a:t>Fredag</a:t>
                      </a:r>
                      <a:endParaRPr lang="nb-NO" sz="1200" dirty="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b="1">
                          <a:effectLst/>
                          <a:latin typeface="Arial"/>
                          <a:ea typeface="MS Mincho"/>
                          <a:cs typeface="Arial"/>
                        </a:rPr>
                        <a:t>LKJ</a:t>
                      </a:r>
                      <a:r>
                        <a:rPr lang="nb-NO" sz="1000">
                          <a:effectLst/>
                          <a:latin typeface="Arial"/>
                          <a:ea typeface="MS Mincho"/>
                          <a:cs typeface="Arial"/>
                        </a:rPr>
                        <a:t>: 35 min løping I1</a:t>
                      </a:r>
                      <a:endParaRPr lang="nb-NO" sz="1200">
                        <a:effectLst/>
                        <a:latin typeface="Arial"/>
                        <a:ea typeface="MS Mincho"/>
                        <a:cs typeface="Times New Roman"/>
                      </a:endParaRPr>
                    </a:p>
                    <a:p>
                      <a:pPr algn="just">
                        <a:lnSpc>
                          <a:spcPct val="115000"/>
                        </a:lnSpc>
                        <a:spcBef>
                          <a:spcPts val="1000"/>
                        </a:spcBef>
                        <a:spcAft>
                          <a:spcPts val="0"/>
                        </a:spcAft>
                      </a:pPr>
                      <a:r>
                        <a:rPr lang="nb-NO" sz="1000" b="1">
                          <a:effectLst/>
                          <a:latin typeface="Arial"/>
                          <a:ea typeface="MS Mincho"/>
                          <a:cs typeface="Arial"/>
                        </a:rPr>
                        <a:t>Maksimal og generell styrke:</a:t>
                      </a:r>
                      <a:r>
                        <a:rPr lang="nb-NO" sz="1000">
                          <a:effectLst/>
                          <a:latin typeface="Arial"/>
                          <a:ea typeface="MS Mincho"/>
                          <a:cs typeface="Arial"/>
                        </a:rPr>
                        <a:t> 45min</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a:effectLst/>
                          <a:latin typeface="Arial"/>
                          <a:ea typeface="MS Mincho"/>
                          <a:cs typeface="Arial"/>
                        </a:rPr>
                        <a:t> </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920067">
                <a:tc>
                  <a:txBody>
                    <a:bodyPr/>
                    <a:lstStyle/>
                    <a:p>
                      <a:pPr algn="just">
                        <a:lnSpc>
                          <a:spcPct val="115000"/>
                        </a:lnSpc>
                        <a:spcBef>
                          <a:spcPts val="1000"/>
                        </a:spcBef>
                        <a:spcAft>
                          <a:spcPts val="0"/>
                        </a:spcAft>
                      </a:pPr>
                      <a:r>
                        <a:rPr lang="nb-NO" sz="1000" b="1">
                          <a:effectLst/>
                          <a:latin typeface="Arial"/>
                          <a:ea typeface="MS Mincho"/>
                          <a:cs typeface="Arial"/>
                        </a:rPr>
                        <a:t>Lørdag</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a:effectLst/>
                          <a:latin typeface="Arial"/>
                          <a:ea typeface="MS Mincho"/>
                          <a:cs typeface="Arial"/>
                        </a:rPr>
                        <a:t>Oppvarming: 20min rulleski skøyting I1-I2</a:t>
                      </a:r>
                      <a:endParaRPr lang="nb-NO" sz="1200">
                        <a:effectLst/>
                        <a:latin typeface="Arial"/>
                        <a:ea typeface="MS Mincho"/>
                        <a:cs typeface="Times New Roman"/>
                      </a:endParaRPr>
                    </a:p>
                    <a:p>
                      <a:pPr algn="just">
                        <a:lnSpc>
                          <a:spcPct val="115000"/>
                        </a:lnSpc>
                        <a:spcBef>
                          <a:spcPts val="1000"/>
                        </a:spcBef>
                        <a:spcAft>
                          <a:spcPts val="0"/>
                        </a:spcAft>
                      </a:pPr>
                      <a:r>
                        <a:rPr lang="nb-NO" sz="1000" b="1">
                          <a:effectLst/>
                          <a:latin typeface="Arial"/>
                          <a:ea typeface="MS Mincho"/>
                          <a:cs typeface="Arial"/>
                        </a:rPr>
                        <a:t>Distanse:</a:t>
                      </a:r>
                      <a:r>
                        <a:rPr lang="nb-NO" sz="1000">
                          <a:effectLst/>
                          <a:latin typeface="Arial"/>
                          <a:ea typeface="MS Mincho"/>
                          <a:cs typeface="Arial"/>
                        </a:rPr>
                        <a:t> 10 km rulleski skøyting eller 10x 3 min. I4/I5 </a:t>
                      </a:r>
                      <a:endParaRPr lang="nb-NO" sz="1200">
                        <a:effectLst/>
                        <a:latin typeface="Arial"/>
                        <a:ea typeface="MS Mincho"/>
                        <a:cs typeface="Times New Roman"/>
                      </a:endParaRPr>
                    </a:p>
                    <a:p>
                      <a:pPr algn="just">
                        <a:lnSpc>
                          <a:spcPct val="115000"/>
                        </a:lnSpc>
                        <a:spcBef>
                          <a:spcPts val="1000"/>
                        </a:spcBef>
                        <a:spcAft>
                          <a:spcPts val="0"/>
                        </a:spcAft>
                      </a:pPr>
                      <a:r>
                        <a:rPr lang="nb-NO" sz="1000">
                          <a:effectLst/>
                          <a:latin typeface="Arial"/>
                          <a:ea typeface="MS Mincho"/>
                          <a:cs typeface="Arial"/>
                        </a:rPr>
                        <a:t>Avslutning: 15min rulleski skøyting I1</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b="1" dirty="0">
                          <a:effectLst/>
                          <a:latin typeface="Arial"/>
                          <a:ea typeface="MS Mincho"/>
                          <a:cs typeface="Arial"/>
                        </a:rPr>
                        <a:t>LKJ</a:t>
                      </a:r>
                      <a:r>
                        <a:rPr lang="nb-NO" sz="1000" dirty="0">
                          <a:effectLst/>
                          <a:latin typeface="Arial"/>
                          <a:ea typeface="MS Mincho"/>
                          <a:cs typeface="Arial"/>
                        </a:rPr>
                        <a:t>: 1 t 30 min sykkel I1</a:t>
                      </a:r>
                      <a:endParaRPr lang="nb-NO" sz="1200" dirty="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286489">
                <a:tc>
                  <a:txBody>
                    <a:bodyPr/>
                    <a:lstStyle/>
                    <a:p>
                      <a:pPr algn="just">
                        <a:lnSpc>
                          <a:spcPct val="115000"/>
                        </a:lnSpc>
                        <a:spcBef>
                          <a:spcPts val="1000"/>
                        </a:spcBef>
                        <a:spcAft>
                          <a:spcPts val="0"/>
                        </a:spcAft>
                      </a:pPr>
                      <a:r>
                        <a:rPr lang="nb-NO" sz="1000" b="1">
                          <a:effectLst/>
                          <a:latin typeface="Arial"/>
                          <a:ea typeface="MS Mincho"/>
                          <a:cs typeface="Arial"/>
                        </a:rPr>
                        <a:t>Søndag</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b="1">
                          <a:effectLst/>
                          <a:latin typeface="Arial"/>
                          <a:ea typeface="MS Mincho"/>
                          <a:cs typeface="Arial"/>
                        </a:rPr>
                        <a:t>LKJ</a:t>
                      </a:r>
                      <a:r>
                        <a:rPr lang="nb-NO" sz="1000">
                          <a:effectLst/>
                          <a:latin typeface="Arial"/>
                          <a:ea typeface="MS Mincho"/>
                          <a:cs typeface="Arial"/>
                        </a:rPr>
                        <a:t>: 3t løping i myrterreng. I1</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a:effectLst/>
                          <a:latin typeface="Arial"/>
                          <a:ea typeface="MS Mincho"/>
                          <a:cs typeface="Arial"/>
                        </a:rPr>
                        <a:t> </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348357">
                <a:tc>
                  <a:txBody>
                    <a:bodyPr/>
                    <a:lstStyle/>
                    <a:p>
                      <a:pPr algn="just">
                        <a:lnSpc>
                          <a:spcPct val="115000"/>
                        </a:lnSpc>
                        <a:spcBef>
                          <a:spcPts val="1000"/>
                        </a:spcBef>
                        <a:spcAft>
                          <a:spcPts val="0"/>
                        </a:spcAft>
                      </a:pPr>
                      <a:r>
                        <a:rPr lang="nb-NO" sz="1000" b="1">
                          <a:effectLst/>
                          <a:latin typeface="Arial"/>
                          <a:ea typeface="MS Mincho"/>
                          <a:cs typeface="Arial"/>
                        </a:rPr>
                        <a:t> </a:t>
                      </a:r>
                      <a:endParaRPr lang="nb-NO" sz="1200">
                        <a:effectLst/>
                        <a:latin typeface="Arial"/>
                        <a:ea typeface="MS Mincho"/>
                        <a:cs typeface="Times New Roman"/>
                      </a:endParaRPr>
                    </a:p>
                  </a:txBody>
                  <a:tcPr marL="64215" marR="64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lnSpc>
                          <a:spcPct val="115000"/>
                        </a:lnSpc>
                        <a:spcBef>
                          <a:spcPts val="1000"/>
                        </a:spcBef>
                        <a:spcAft>
                          <a:spcPts val="0"/>
                        </a:spcAft>
                      </a:pPr>
                      <a:r>
                        <a:rPr lang="nb-NO" sz="1000" b="1">
                          <a:effectLst/>
                          <a:latin typeface="Arial"/>
                          <a:ea typeface="MS Mincho"/>
                          <a:cs typeface="Arial"/>
                        </a:rPr>
                        <a:t>I-sone 1</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900"/>
                    </a:solidFill>
                  </a:tcPr>
                </a:tc>
                <a:tc>
                  <a:txBody>
                    <a:bodyPr/>
                    <a:lstStyle/>
                    <a:p>
                      <a:pPr algn="just">
                        <a:lnSpc>
                          <a:spcPct val="115000"/>
                        </a:lnSpc>
                        <a:spcBef>
                          <a:spcPts val="1000"/>
                        </a:spcBef>
                        <a:spcAft>
                          <a:spcPts val="0"/>
                        </a:spcAft>
                      </a:pPr>
                      <a:r>
                        <a:rPr lang="nb-NO" sz="1000" b="1">
                          <a:effectLst/>
                          <a:latin typeface="Arial"/>
                          <a:ea typeface="MS Mincho"/>
                          <a:cs typeface="Arial"/>
                        </a:rPr>
                        <a:t>I-sone 2</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just">
                        <a:lnSpc>
                          <a:spcPct val="115000"/>
                        </a:lnSpc>
                        <a:spcBef>
                          <a:spcPts val="1000"/>
                        </a:spcBef>
                        <a:spcAft>
                          <a:spcPts val="0"/>
                        </a:spcAft>
                      </a:pPr>
                      <a:r>
                        <a:rPr lang="nb-NO" sz="1000" b="1">
                          <a:effectLst/>
                          <a:latin typeface="Arial"/>
                          <a:ea typeface="MS Mincho"/>
                          <a:cs typeface="Arial"/>
                        </a:rPr>
                        <a:t>I-sone 3</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Bef>
                          <a:spcPts val="1000"/>
                        </a:spcBef>
                        <a:spcAft>
                          <a:spcPts val="0"/>
                        </a:spcAft>
                      </a:pPr>
                      <a:r>
                        <a:rPr lang="nb-NO" sz="1000" b="1">
                          <a:effectLst/>
                          <a:latin typeface="Arial"/>
                          <a:ea typeface="MS Mincho"/>
                          <a:cs typeface="Arial"/>
                        </a:rPr>
                        <a:t>I-sone 4</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15000"/>
                        </a:lnSpc>
                        <a:spcBef>
                          <a:spcPts val="1000"/>
                        </a:spcBef>
                        <a:spcAft>
                          <a:spcPts val="0"/>
                        </a:spcAft>
                      </a:pPr>
                      <a:r>
                        <a:rPr lang="nb-NO" sz="1000" b="1">
                          <a:effectLst/>
                          <a:latin typeface="Arial"/>
                          <a:ea typeface="MS Mincho"/>
                          <a:cs typeface="Arial"/>
                        </a:rPr>
                        <a:t>I-sone 5</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Bef>
                          <a:spcPts val="1000"/>
                        </a:spcBef>
                        <a:spcAft>
                          <a:spcPts val="0"/>
                        </a:spcAft>
                      </a:pPr>
                      <a:r>
                        <a:rPr lang="nb-NO" sz="1000" b="1">
                          <a:effectLst/>
                          <a:latin typeface="Arial"/>
                          <a:ea typeface="MS Mincho"/>
                          <a:cs typeface="Arial"/>
                        </a:rPr>
                        <a:t>Styrke</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just">
                        <a:lnSpc>
                          <a:spcPct val="115000"/>
                        </a:lnSpc>
                        <a:spcBef>
                          <a:spcPts val="1000"/>
                        </a:spcBef>
                        <a:spcAft>
                          <a:spcPts val="0"/>
                        </a:spcAft>
                      </a:pPr>
                      <a:r>
                        <a:rPr lang="nb-NO" sz="1000" b="1">
                          <a:effectLst/>
                          <a:latin typeface="Arial"/>
                          <a:ea typeface="MS Mincho"/>
                          <a:cs typeface="Arial"/>
                        </a:rPr>
                        <a:t>Spenst/ Hurtig-het</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just">
                        <a:lnSpc>
                          <a:spcPct val="115000"/>
                        </a:lnSpc>
                        <a:spcBef>
                          <a:spcPts val="1000"/>
                        </a:spcBef>
                        <a:spcAft>
                          <a:spcPts val="0"/>
                        </a:spcAft>
                      </a:pPr>
                      <a:r>
                        <a:rPr lang="nb-NO" sz="1000" b="1">
                          <a:effectLst/>
                          <a:latin typeface="Arial"/>
                          <a:ea typeface="MS Mincho"/>
                          <a:cs typeface="Arial"/>
                        </a:rPr>
                        <a:t>Totalt</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249405">
                <a:tc>
                  <a:txBody>
                    <a:bodyPr/>
                    <a:lstStyle/>
                    <a:p>
                      <a:pPr algn="just">
                        <a:lnSpc>
                          <a:spcPct val="115000"/>
                        </a:lnSpc>
                        <a:spcBef>
                          <a:spcPts val="1000"/>
                        </a:spcBef>
                        <a:spcAft>
                          <a:spcPts val="0"/>
                        </a:spcAft>
                      </a:pPr>
                      <a:r>
                        <a:rPr lang="nb-NO" sz="1000" b="1">
                          <a:effectLst/>
                          <a:latin typeface="Arial"/>
                          <a:ea typeface="MS Mincho"/>
                          <a:cs typeface="Arial"/>
                        </a:rPr>
                        <a:t>Tid (t)</a:t>
                      </a:r>
                      <a:endParaRPr lang="nb-NO" sz="1200">
                        <a:effectLst/>
                        <a:latin typeface="Arial"/>
                        <a:ea typeface="MS Mincho"/>
                        <a:cs typeface="Times New Roman"/>
                      </a:endParaRPr>
                    </a:p>
                  </a:txBody>
                  <a:tcPr marL="64215" marR="64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lnSpc>
                          <a:spcPct val="115000"/>
                        </a:lnSpc>
                        <a:spcBef>
                          <a:spcPts val="1000"/>
                        </a:spcBef>
                        <a:spcAft>
                          <a:spcPts val="0"/>
                        </a:spcAft>
                      </a:pPr>
                      <a:r>
                        <a:rPr lang="nb-NO" sz="1000">
                          <a:effectLst/>
                          <a:latin typeface="Arial"/>
                          <a:ea typeface="MS Mincho"/>
                          <a:cs typeface="Arial"/>
                        </a:rPr>
                        <a:t> 8:15</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 1:25</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 </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0:25</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0:25</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1:00</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0:25</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b="1">
                          <a:effectLst/>
                          <a:latin typeface="Arial"/>
                          <a:ea typeface="MS Mincho"/>
                          <a:cs typeface="Arial"/>
                        </a:rPr>
                        <a:t> 13:00 t</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685">
                <a:tc>
                  <a:txBody>
                    <a:bodyPr/>
                    <a:lstStyle/>
                    <a:p>
                      <a:pPr algn="just">
                        <a:lnSpc>
                          <a:spcPct val="115000"/>
                        </a:lnSpc>
                        <a:spcBef>
                          <a:spcPts val="1000"/>
                        </a:spcBef>
                        <a:spcAft>
                          <a:spcPts val="0"/>
                        </a:spcAft>
                      </a:pPr>
                      <a:r>
                        <a:rPr lang="nb-NO" sz="1000" b="1">
                          <a:effectLst/>
                          <a:latin typeface="Arial"/>
                          <a:ea typeface="MS Mincho"/>
                          <a:cs typeface="Arial"/>
                        </a:rPr>
                        <a:t>Antall økter</a:t>
                      </a:r>
                      <a:endParaRPr lang="nb-NO" sz="1200">
                        <a:effectLst/>
                        <a:latin typeface="Arial"/>
                        <a:ea typeface="MS Mincho"/>
                        <a:cs typeface="Times New Roman"/>
                      </a:endParaRPr>
                    </a:p>
                  </a:txBody>
                  <a:tcPr marL="64215" marR="64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lnSpc>
                          <a:spcPct val="115000"/>
                        </a:lnSpc>
                        <a:spcBef>
                          <a:spcPts val="1000"/>
                        </a:spcBef>
                        <a:spcAft>
                          <a:spcPts val="0"/>
                        </a:spcAft>
                      </a:pPr>
                      <a:r>
                        <a:rPr lang="nb-NO" sz="1000">
                          <a:effectLst/>
                          <a:latin typeface="Arial"/>
                          <a:ea typeface="MS Mincho"/>
                          <a:cs typeface="Arial"/>
                        </a:rPr>
                        <a:t>4 (5)</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dirty="0">
                          <a:effectLst/>
                          <a:latin typeface="Arial"/>
                          <a:ea typeface="MS Mincho"/>
                          <a:cs typeface="Arial"/>
                        </a:rPr>
                        <a:t>1</a:t>
                      </a:r>
                      <a:endParaRPr lang="nb-NO" sz="1200" dirty="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 </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20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b="1" dirty="0">
                          <a:effectLst/>
                          <a:latin typeface="Arial"/>
                          <a:ea typeface="MS Mincho"/>
                          <a:cs typeface="Arial"/>
                        </a:rPr>
                        <a:t>8 økter</a:t>
                      </a:r>
                      <a:endParaRPr lang="nb-NO" sz="1200" dirty="0">
                        <a:effectLst/>
                        <a:latin typeface="Arial"/>
                        <a:ea typeface="MS Mincho"/>
                        <a:cs typeface="Times New Roman"/>
                      </a:endParaRPr>
                    </a:p>
                  </a:txBody>
                  <a:tcPr marL="64215" marR="64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755576" y="5750004"/>
            <a:ext cx="7488832"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066800" algn="l"/>
              </a:tabLst>
              <a:defRPr>
                <a:solidFill>
                  <a:schemeClr val="tx1"/>
                </a:solidFill>
                <a:latin typeface="Arial" pitchFamily="34" charset="0"/>
                <a:cs typeface="Arial" pitchFamily="34" charset="0"/>
              </a:defRPr>
            </a:lvl1pPr>
            <a:lvl2pPr fontAlgn="base">
              <a:spcBef>
                <a:spcPct val="0"/>
              </a:spcBef>
              <a:spcAft>
                <a:spcPct val="0"/>
              </a:spcAft>
              <a:tabLst>
                <a:tab pos="1066800" algn="l"/>
              </a:tabLst>
              <a:defRPr>
                <a:solidFill>
                  <a:schemeClr val="tx1"/>
                </a:solidFill>
                <a:latin typeface="Arial" pitchFamily="34" charset="0"/>
                <a:cs typeface="Arial" pitchFamily="34" charset="0"/>
              </a:defRPr>
            </a:lvl2pPr>
            <a:lvl3pPr fontAlgn="base">
              <a:spcBef>
                <a:spcPct val="0"/>
              </a:spcBef>
              <a:spcAft>
                <a:spcPct val="0"/>
              </a:spcAft>
              <a:tabLst>
                <a:tab pos="1066800" algn="l"/>
              </a:tabLst>
              <a:defRPr>
                <a:solidFill>
                  <a:schemeClr val="tx1"/>
                </a:solidFill>
                <a:latin typeface="Arial" pitchFamily="34" charset="0"/>
                <a:cs typeface="Arial" pitchFamily="34" charset="0"/>
              </a:defRPr>
            </a:lvl3pPr>
            <a:lvl4pPr fontAlgn="base">
              <a:spcBef>
                <a:spcPct val="0"/>
              </a:spcBef>
              <a:spcAft>
                <a:spcPct val="0"/>
              </a:spcAft>
              <a:tabLst>
                <a:tab pos="1066800" algn="l"/>
              </a:tabLst>
              <a:defRPr>
                <a:solidFill>
                  <a:schemeClr val="tx1"/>
                </a:solidFill>
                <a:latin typeface="Arial" pitchFamily="34" charset="0"/>
                <a:cs typeface="Arial" pitchFamily="34" charset="0"/>
              </a:defRPr>
            </a:lvl4pPr>
            <a:lvl5pPr fontAlgn="base">
              <a:spcBef>
                <a:spcPct val="0"/>
              </a:spcBef>
              <a:spcAft>
                <a:spcPct val="0"/>
              </a:spcAft>
              <a:tabLst>
                <a:tab pos="1066800" algn="l"/>
              </a:tabLst>
              <a:defRPr>
                <a:solidFill>
                  <a:schemeClr val="tx1"/>
                </a:solidFill>
                <a:latin typeface="Arial" pitchFamily="34" charset="0"/>
                <a:cs typeface="Arial" pitchFamily="34" charset="0"/>
              </a:defRPr>
            </a:lvl5pPr>
            <a:lvl6pPr fontAlgn="base">
              <a:spcBef>
                <a:spcPct val="0"/>
              </a:spcBef>
              <a:spcAft>
                <a:spcPct val="0"/>
              </a:spcAft>
              <a:tabLst>
                <a:tab pos="1066800" algn="l"/>
              </a:tabLst>
              <a:defRPr>
                <a:solidFill>
                  <a:schemeClr val="tx1"/>
                </a:solidFill>
                <a:latin typeface="Arial" pitchFamily="34" charset="0"/>
                <a:cs typeface="Arial" pitchFamily="34" charset="0"/>
              </a:defRPr>
            </a:lvl6pPr>
            <a:lvl7pPr fontAlgn="base">
              <a:spcBef>
                <a:spcPct val="0"/>
              </a:spcBef>
              <a:spcAft>
                <a:spcPct val="0"/>
              </a:spcAft>
              <a:tabLst>
                <a:tab pos="1066800" algn="l"/>
              </a:tabLst>
              <a:defRPr>
                <a:solidFill>
                  <a:schemeClr val="tx1"/>
                </a:solidFill>
                <a:latin typeface="Arial" pitchFamily="34" charset="0"/>
                <a:cs typeface="Arial" pitchFamily="34" charset="0"/>
              </a:defRPr>
            </a:lvl7pPr>
            <a:lvl8pPr fontAlgn="base">
              <a:spcBef>
                <a:spcPct val="0"/>
              </a:spcBef>
              <a:spcAft>
                <a:spcPct val="0"/>
              </a:spcAft>
              <a:tabLst>
                <a:tab pos="1066800" algn="l"/>
              </a:tabLst>
              <a:defRPr>
                <a:solidFill>
                  <a:schemeClr val="tx1"/>
                </a:solidFill>
                <a:latin typeface="Arial" pitchFamily="34" charset="0"/>
                <a:cs typeface="Arial" pitchFamily="34" charset="0"/>
              </a:defRPr>
            </a:lvl8pPr>
            <a:lvl9pPr fontAlgn="base">
              <a:spcBef>
                <a:spcPct val="0"/>
              </a:spcBef>
              <a:spcAft>
                <a:spcPct val="0"/>
              </a:spcAft>
              <a:tabLst>
                <a:tab pos="1066800" algn="l"/>
              </a:tabLs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66800" algn="l"/>
              </a:tabLst>
            </a:pPr>
            <a:r>
              <a:rPr kumimoji="0" lang="nb-NO" altLang="nb-NO" sz="1200" b="1" i="0" u="none" strike="noStrike" cap="none" normalizeH="0" baseline="0" dirty="0" smtClean="0">
                <a:ln>
                  <a:noFill/>
                </a:ln>
                <a:solidFill>
                  <a:schemeClr val="tx1"/>
                </a:solidFill>
                <a:effectLst/>
                <a:latin typeface="Arial" pitchFamily="34" charset="0"/>
                <a:ea typeface="MS Mincho" pitchFamily="49" charset="-128"/>
                <a:cs typeface="Arial" pitchFamily="34" charset="0"/>
              </a:rPr>
              <a:t>Kommentar:</a:t>
            </a:r>
            <a:endParaRPr kumimoji="0" lang="nb-NO" altLang="nb-NO" sz="600" b="0" i="0" u="none" strike="noStrike" cap="none" normalizeH="0" baseline="0" dirty="0" smtClean="0">
              <a:ln>
                <a:noFill/>
              </a:ln>
              <a:solidFill>
                <a:schemeClr val="tx1"/>
              </a:solidFill>
              <a:effectLst/>
              <a:latin typeface="Arial" pitchFamily="34" charset="0"/>
              <a:cs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66800" algn="l"/>
              </a:tabLst>
            </a:pPr>
            <a:r>
              <a:rPr kumimoji="0" lang="nb-NO" altLang="nb-NO" sz="12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Utover høsten bør periodiseringen mellom lette, middels og harde treningsuker være enda mer viktig enn vår og sommerperioden siden belastningen er høyest denne delen av året.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66800" algn="l"/>
              </a:tabLst>
            </a:pPr>
            <a:r>
              <a:rPr kumimoji="0" lang="nb-NO" altLang="nb-NO" sz="12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Styrketreningen bør bli mer spesifikk, og hardøktene blir tøffere enn på sommeren.</a:t>
            </a:r>
            <a:r>
              <a:rPr kumimoji="0" lang="nb-NO" altLang="nb-NO" sz="1200" b="1" i="0" u="none" strike="noStrike" cap="none" normalizeH="0" baseline="0" dirty="0" smtClean="0">
                <a:ln>
                  <a:noFill/>
                </a:ln>
                <a:solidFill>
                  <a:schemeClr val="tx1"/>
                </a:solidFill>
                <a:effectLst/>
                <a:latin typeface="Arial" pitchFamily="34" charset="0"/>
                <a:ea typeface="MS Mincho" pitchFamily="49" charset="-128"/>
                <a:cs typeface="Arial" pitchFamily="34" charset="0"/>
              </a:rPr>
              <a:t/>
            </a:r>
            <a:br>
              <a:rPr kumimoji="0" lang="nb-NO" altLang="nb-NO" sz="1200" b="1" i="0" u="none" strike="noStrike" cap="none" normalizeH="0" baseline="0" dirty="0" smtClean="0">
                <a:ln>
                  <a:noFill/>
                </a:ln>
                <a:solidFill>
                  <a:schemeClr val="tx1"/>
                </a:solidFill>
                <a:effectLst/>
                <a:latin typeface="Arial" pitchFamily="34" charset="0"/>
                <a:ea typeface="MS Mincho" pitchFamily="49" charset="-128"/>
                <a:cs typeface="Arial" pitchFamily="34" charset="0"/>
              </a:rPr>
            </a:br>
            <a:endParaRPr kumimoji="0" lang="nb-NO" alt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kstSylinder 5"/>
          <p:cNvSpPr txBox="1"/>
          <p:nvPr/>
        </p:nvSpPr>
        <p:spPr>
          <a:xfrm>
            <a:off x="674476" y="379838"/>
            <a:ext cx="7725192" cy="646331"/>
          </a:xfrm>
          <a:prstGeom prst="rect">
            <a:avLst/>
          </a:prstGeom>
          <a:noFill/>
        </p:spPr>
        <p:txBody>
          <a:bodyPr wrap="none" rtlCol="0">
            <a:spAutoFit/>
          </a:bodyPr>
          <a:lstStyle/>
          <a:p>
            <a:pPr lvl="0"/>
            <a:r>
              <a:rPr lang="nb-NO" altLang="nb-NO" b="1" i="1" dirty="0">
                <a:latin typeface="Arial" pitchFamily="34" charset="0"/>
                <a:ea typeface="Calibri" pitchFamily="34" charset="0"/>
                <a:cs typeface="Times New Roman" pitchFamily="18" charset="0"/>
              </a:rPr>
              <a:t>Eksempel på en middels hard treningsuke på høsten for yngre junior</a:t>
            </a:r>
            <a:endParaRPr lang="nb-NO" altLang="nb-NO" sz="800" dirty="0">
              <a:latin typeface="Arial" pitchFamily="34" charset="0"/>
              <a:cs typeface="Arial" pitchFamily="34" charset="0"/>
            </a:endParaRPr>
          </a:p>
          <a:p>
            <a:endParaRPr lang="nb-NO" dirty="0"/>
          </a:p>
        </p:txBody>
      </p:sp>
    </p:spTree>
    <p:extLst>
      <p:ext uri="{BB962C8B-B14F-4D97-AF65-F5344CB8AC3E}">
        <p14:creationId xmlns:p14="http://schemas.microsoft.com/office/powerpoint/2010/main" val="2096826853"/>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4"/>
          <p:cNvGraphicFramePr>
            <a:graphicFrameLocks noGrp="1"/>
          </p:cNvGraphicFramePr>
          <p:nvPr>
            <p:extLst>
              <p:ext uri="{D42A27DB-BD31-4B8C-83A1-F6EECF244321}">
                <p14:modId xmlns:p14="http://schemas.microsoft.com/office/powerpoint/2010/main" val="2789405913"/>
              </p:ext>
            </p:extLst>
          </p:nvPr>
        </p:nvGraphicFramePr>
        <p:xfrm>
          <a:off x="885695" y="866120"/>
          <a:ext cx="7200802" cy="4956222"/>
        </p:xfrm>
        <a:graphic>
          <a:graphicData uri="http://schemas.openxmlformats.org/drawingml/2006/table">
            <a:tbl>
              <a:tblPr firstRow="1" firstCol="1" bandRow="1"/>
              <a:tblGrid>
                <a:gridCol w="863626"/>
                <a:gridCol w="791461"/>
                <a:gridCol w="792245"/>
                <a:gridCol w="792245"/>
                <a:gridCol w="792245"/>
                <a:gridCol w="792245"/>
                <a:gridCol w="792245"/>
                <a:gridCol w="792245"/>
                <a:gridCol w="792245"/>
              </a:tblGrid>
              <a:tr h="150717">
                <a:tc>
                  <a:txBody>
                    <a:bodyPr/>
                    <a:lstStyle/>
                    <a:p>
                      <a:pPr algn="just">
                        <a:lnSpc>
                          <a:spcPct val="115000"/>
                        </a:lnSpc>
                        <a:spcBef>
                          <a:spcPts val="1000"/>
                        </a:spcBef>
                        <a:spcAft>
                          <a:spcPts val="0"/>
                        </a:spcAft>
                      </a:pPr>
                      <a:r>
                        <a:rPr lang="nb-NO" sz="1000" b="1" dirty="0">
                          <a:effectLst/>
                          <a:latin typeface="Arial"/>
                          <a:ea typeface="MS Mincho"/>
                          <a:cs typeface="Arial"/>
                        </a:rPr>
                        <a:t>Dag</a:t>
                      </a:r>
                      <a:endParaRPr lang="nb-NO" sz="1100" dirty="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b="1">
                          <a:effectLst/>
                          <a:latin typeface="Arial"/>
                          <a:ea typeface="MS Mincho"/>
                          <a:cs typeface="Arial"/>
                        </a:rPr>
                        <a:t>Økt 1</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tabLst>
                          <a:tab pos="876300" algn="ctr"/>
                        </a:tabLst>
                      </a:pPr>
                      <a:r>
                        <a:rPr lang="nb-NO" sz="1000" b="1">
                          <a:effectLst/>
                          <a:latin typeface="Arial"/>
                          <a:ea typeface="MS Mincho"/>
                          <a:cs typeface="Arial"/>
                        </a:rPr>
                        <a:t>Økt 2	</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nb-NO"/>
                    </a:p>
                  </a:txBody>
                  <a:tcPr/>
                </a:tc>
                <a:tc hMerge="1">
                  <a:txBody>
                    <a:bodyPr/>
                    <a:lstStyle/>
                    <a:p>
                      <a:endParaRPr lang="nb-NO"/>
                    </a:p>
                  </a:txBody>
                  <a:tcPr/>
                </a:tc>
                <a:tc hMerge="1">
                  <a:txBody>
                    <a:bodyPr/>
                    <a:lstStyle/>
                    <a:p>
                      <a:endParaRPr lang="nb-NO"/>
                    </a:p>
                  </a:txBody>
                  <a:tcPr/>
                </a:tc>
              </a:tr>
              <a:tr h="434841">
                <a:tc>
                  <a:txBody>
                    <a:bodyPr/>
                    <a:lstStyle/>
                    <a:p>
                      <a:pPr algn="just">
                        <a:lnSpc>
                          <a:spcPct val="115000"/>
                        </a:lnSpc>
                        <a:spcBef>
                          <a:spcPts val="1000"/>
                        </a:spcBef>
                        <a:spcAft>
                          <a:spcPts val="0"/>
                        </a:spcAft>
                      </a:pPr>
                      <a:r>
                        <a:rPr lang="nb-NO" sz="1000" b="1">
                          <a:effectLst/>
                          <a:latin typeface="Arial"/>
                          <a:ea typeface="MS Mincho"/>
                          <a:cs typeface="Arial"/>
                        </a:rPr>
                        <a:t>Mandag</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b="1" dirty="0">
                          <a:effectLst/>
                          <a:latin typeface="Arial"/>
                          <a:ea typeface="MS Mincho"/>
                          <a:cs typeface="Arial"/>
                        </a:rPr>
                        <a:t>LKJ</a:t>
                      </a:r>
                      <a:r>
                        <a:rPr lang="nb-NO" sz="1000" dirty="0">
                          <a:effectLst/>
                          <a:latin typeface="Arial"/>
                          <a:ea typeface="MS Mincho"/>
                          <a:cs typeface="Arial"/>
                        </a:rPr>
                        <a:t>: 30 min løping I1</a:t>
                      </a:r>
                      <a:endParaRPr lang="nb-NO" sz="1100" dirty="0">
                        <a:effectLst/>
                        <a:latin typeface="Arial"/>
                        <a:ea typeface="MS Mincho"/>
                        <a:cs typeface="Times New Roman"/>
                      </a:endParaRPr>
                    </a:p>
                    <a:p>
                      <a:pPr algn="just">
                        <a:lnSpc>
                          <a:spcPct val="115000"/>
                        </a:lnSpc>
                        <a:spcBef>
                          <a:spcPts val="1000"/>
                        </a:spcBef>
                        <a:spcAft>
                          <a:spcPts val="0"/>
                        </a:spcAft>
                        <a:tabLst>
                          <a:tab pos="1066800" algn="l"/>
                        </a:tabLst>
                      </a:pPr>
                      <a:r>
                        <a:rPr lang="nb-NO" sz="1000" b="1" dirty="0">
                          <a:effectLst/>
                          <a:latin typeface="Arial"/>
                          <a:ea typeface="MS Mincho"/>
                          <a:cs typeface="Arial"/>
                        </a:rPr>
                        <a:t>Maksimal og generell styrke:</a:t>
                      </a:r>
                      <a:r>
                        <a:rPr lang="nb-NO" sz="1000" dirty="0">
                          <a:effectLst/>
                          <a:latin typeface="Arial"/>
                          <a:ea typeface="MS Mincho"/>
                          <a:cs typeface="Arial"/>
                        </a:rPr>
                        <a:t> 30 min</a:t>
                      </a:r>
                      <a:endParaRPr lang="nb-NO" sz="1100" dirty="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a:effectLst/>
                          <a:latin typeface="Arial"/>
                          <a:ea typeface="MS Mincho"/>
                          <a:cs typeface="Arial"/>
                        </a:rPr>
                        <a:t> </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718965">
                <a:tc>
                  <a:txBody>
                    <a:bodyPr/>
                    <a:lstStyle/>
                    <a:p>
                      <a:pPr algn="just">
                        <a:lnSpc>
                          <a:spcPct val="115000"/>
                        </a:lnSpc>
                        <a:spcBef>
                          <a:spcPts val="1000"/>
                        </a:spcBef>
                        <a:spcAft>
                          <a:spcPts val="0"/>
                        </a:spcAft>
                      </a:pPr>
                      <a:r>
                        <a:rPr lang="nb-NO" sz="1000" b="1">
                          <a:effectLst/>
                          <a:latin typeface="Arial"/>
                          <a:ea typeface="MS Mincho"/>
                          <a:cs typeface="Arial"/>
                        </a:rPr>
                        <a:t>Tirsdag</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dirty="0">
                          <a:effectLst/>
                          <a:latin typeface="Arial"/>
                          <a:ea typeface="MS Mincho"/>
                          <a:cs typeface="Arial"/>
                        </a:rPr>
                        <a:t>Oppvarming: 20 min ski klassisk I1-I2</a:t>
                      </a:r>
                      <a:endParaRPr lang="nb-NO" sz="1100" dirty="0">
                        <a:effectLst/>
                        <a:latin typeface="Arial"/>
                        <a:ea typeface="MS Mincho"/>
                        <a:cs typeface="Times New Roman"/>
                      </a:endParaRPr>
                    </a:p>
                    <a:p>
                      <a:pPr algn="just">
                        <a:lnSpc>
                          <a:spcPct val="115000"/>
                        </a:lnSpc>
                        <a:spcBef>
                          <a:spcPts val="1000"/>
                        </a:spcBef>
                        <a:spcAft>
                          <a:spcPts val="0"/>
                        </a:spcAft>
                      </a:pPr>
                      <a:r>
                        <a:rPr lang="nb-NO" sz="1000" b="1" dirty="0">
                          <a:effectLst/>
                          <a:latin typeface="Arial"/>
                          <a:ea typeface="MS Mincho"/>
                          <a:cs typeface="Arial"/>
                        </a:rPr>
                        <a:t>Hurtighet ski klassisk:</a:t>
                      </a:r>
                      <a:r>
                        <a:rPr lang="nb-NO" sz="1000" dirty="0">
                          <a:effectLst/>
                          <a:latin typeface="Arial"/>
                          <a:ea typeface="MS Mincho"/>
                          <a:cs typeface="Arial"/>
                        </a:rPr>
                        <a:t> 8x10-15 sek</a:t>
                      </a:r>
                      <a:endParaRPr lang="nb-NO" sz="1100" dirty="0">
                        <a:effectLst/>
                        <a:latin typeface="Arial"/>
                        <a:ea typeface="MS Mincho"/>
                        <a:cs typeface="Times New Roman"/>
                      </a:endParaRPr>
                    </a:p>
                    <a:p>
                      <a:pPr algn="just">
                        <a:lnSpc>
                          <a:spcPct val="115000"/>
                        </a:lnSpc>
                        <a:spcBef>
                          <a:spcPts val="1000"/>
                        </a:spcBef>
                        <a:spcAft>
                          <a:spcPts val="0"/>
                        </a:spcAft>
                        <a:tabLst>
                          <a:tab pos="1066800" algn="l"/>
                        </a:tabLst>
                      </a:pPr>
                      <a:r>
                        <a:rPr lang="nb-NO" sz="1000" dirty="0">
                          <a:effectLst/>
                          <a:latin typeface="Arial"/>
                          <a:ea typeface="MS Mincho"/>
                          <a:cs typeface="Arial"/>
                        </a:rPr>
                        <a:t>Avslutning: 15 min ski klassisk I1</a:t>
                      </a:r>
                      <a:endParaRPr lang="nb-NO" sz="1100" dirty="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a:effectLst/>
                          <a:latin typeface="Arial"/>
                          <a:ea typeface="MS Mincho"/>
                          <a:cs typeface="Arial"/>
                        </a:rPr>
                        <a:t> </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191413">
                <a:tc>
                  <a:txBody>
                    <a:bodyPr/>
                    <a:lstStyle/>
                    <a:p>
                      <a:pPr algn="just">
                        <a:lnSpc>
                          <a:spcPct val="115000"/>
                        </a:lnSpc>
                        <a:spcBef>
                          <a:spcPts val="1000"/>
                        </a:spcBef>
                        <a:spcAft>
                          <a:spcPts val="0"/>
                        </a:spcAft>
                      </a:pPr>
                      <a:r>
                        <a:rPr lang="nb-NO" sz="1000" b="1">
                          <a:effectLst/>
                          <a:latin typeface="Arial"/>
                          <a:ea typeface="MS Mincho"/>
                          <a:cs typeface="Arial"/>
                        </a:rPr>
                        <a:t>Onsdag</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b="1">
                          <a:effectLst/>
                          <a:latin typeface="Arial"/>
                          <a:ea typeface="MS Mincho"/>
                          <a:cs typeface="Arial"/>
                        </a:rPr>
                        <a:t>LKJ</a:t>
                      </a:r>
                      <a:r>
                        <a:rPr lang="nb-NO" sz="1000">
                          <a:effectLst/>
                          <a:latin typeface="Arial"/>
                          <a:ea typeface="MS Mincho"/>
                          <a:cs typeface="Arial"/>
                        </a:rPr>
                        <a:t>: 1 t 20 min ski skøyting I1</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b="1">
                          <a:effectLst/>
                          <a:latin typeface="Arial"/>
                          <a:ea typeface="MS Mincho"/>
                          <a:cs typeface="Arial"/>
                        </a:rPr>
                        <a:t> </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718965">
                <a:tc>
                  <a:txBody>
                    <a:bodyPr/>
                    <a:lstStyle/>
                    <a:p>
                      <a:pPr algn="just">
                        <a:lnSpc>
                          <a:spcPct val="115000"/>
                        </a:lnSpc>
                        <a:spcBef>
                          <a:spcPts val="1000"/>
                        </a:spcBef>
                        <a:spcAft>
                          <a:spcPts val="0"/>
                        </a:spcAft>
                      </a:pPr>
                      <a:r>
                        <a:rPr lang="nb-NO" sz="1000" b="1">
                          <a:effectLst/>
                          <a:latin typeface="Arial"/>
                          <a:ea typeface="MS Mincho"/>
                          <a:cs typeface="Arial"/>
                        </a:rPr>
                        <a:t>Torsdag</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dirty="0">
                          <a:effectLst/>
                          <a:latin typeface="Arial"/>
                          <a:ea typeface="MS Mincho"/>
                          <a:cs typeface="Arial"/>
                        </a:rPr>
                        <a:t>Oppvarming: 20 min ski skøyting I1-I2</a:t>
                      </a:r>
                      <a:endParaRPr lang="nb-NO" sz="1100" dirty="0">
                        <a:effectLst/>
                        <a:latin typeface="Arial"/>
                        <a:ea typeface="MS Mincho"/>
                        <a:cs typeface="Times New Roman"/>
                      </a:endParaRPr>
                    </a:p>
                    <a:p>
                      <a:pPr algn="just">
                        <a:lnSpc>
                          <a:spcPct val="115000"/>
                        </a:lnSpc>
                        <a:spcBef>
                          <a:spcPts val="1000"/>
                        </a:spcBef>
                        <a:spcAft>
                          <a:spcPts val="0"/>
                        </a:spcAft>
                      </a:pPr>
                      <a:r>
                        <a:rPr lang="nb-NO" sz="1000" b="1" dirty="0">
                          <a:effectLst/>
                          <a:latin typeface="Arial"/>
                          <a:ea typeface="MS Mincho"/>
                          <a:cs typeface="Arial"/>
                        </a:rPr>
                        <a:t>Intervall:</a:t>
                      </a:r>
                      <a:r>
                        <a:rPr lang="nb-NO" sz="1000" dirty="0">
                          <a:effectLst/>
                          <a:latin typeface="Arial"/>
                          <a:ea typeface="MS Mincho"/>
                          <a:cs typeface="Arial"/>
                        </a:rPr>
                        <a:t> 3x8 min, p. 2 min ski skøyting I3 </a:t>
                      </a:r>
                      <a:endParaRPr lang="nb-NO" sz="1100" dirty="0">
                        <a:effectLst/>
                        <a:latin typeface="Arial"/>
                        <a:ea typeface="MS Mincho"/>
                        <a:cs typeface="Times New Roman"/>
                      </a:endParaRPr>
                    </a:p>
                    <a:p>
                      <a:pPr algn="just">
                        <a:lnSpc>
                          <a:spcPct val="115000"/>
                        </a:lnSpc>
                        <a:spcBef>
                          <a:spcPts val="1000"/>
                        </a:spcBef>
                        <a:spcAft>
                          <a:spcPts val="0"/>
                        </a:spcAft>
                        <a:tabLst>
                          <a:tab pos="1066800" algn="l"/>
                        </a:tabLst>
                      </a:pPr>
                      <a:r>
                        <a:rPr lang="nb-NO" sz="1000" dirty="0">
                          <a:effectLst/>
                          <a:latin typeface="Arial"/>
                          <a:ea typeface="MS Mincho"/>
                          <a:cs typeface="Arial"/>
                        </a:rPr>
                        <a:t>Avslutning: 20 min løping I1</a:t>
                      </a:r>
                      <a:endParaRPr lang="nb-NO" sz="1100" dirty="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b="1">
                          <a:effectLst/>
                          <a:latin typeface="Arial"/>
                          <a:ea typeface="MS Mincho"/>
                          <a:cs typeface="Arial"/>
                        </a:rPr>
                        <a:t>LKJ: </a:t>
                      </a:r>
                      <a:r>
                        <a:rPr lang="nb-NO" sz="1000">
                          <a:effectLst/>
                          <a:latin typeface="Arial"/>
                          <a:ea typeface="MS Mincho"/>
                          <a:cs typeface="Arial"/>
                        </a:rPr>
                        <a:t>30 min løping I1</a:t>
                      </a:r>
                      <a:endParaRPr lang="nb-NO" sz="1100">
                        <a:effectLst/>
                        <a:latin typeface="Arial"/>
                        <a:ea typeface="MS Mincho"/>
                        <a:cs typeface="Times New Roman"/>
                      </a:endParaRPr>
                    </a:p>
                    <a:p>
                      <a:pPr algn="just">
                        <a:lnSpc>
                          <a:spcPct val="115000"/>
                        </a:lnSpc>
                        <a:spcBef>
                          <a:spcPts val="1000"/>
                        </a:spcBef>
                        <a:spcAft>
                          <a:spcPts val="0"/>
                        </a:spcAft>
                      </a:pPr>
                      <a:r>
                        <a:rPr lang="nb-NO" sz="1000" b="1">
                          <a:effectLst/>
                          <a:latin typeface="Arial"/>
                          <a:ea typeface="MS Mincho"/>
                          <a:cs typeface="Arial"/>
                        </a:rPr>
                        <a:t> </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175323">
                <a:tc>
                  <a:txBody>
                    <a:bodyPr/>
                    <a:lstStyle/>
                    <a:p>
                      <a:pPr algn="just">
                        <a:lnSpc>
                          <a:spcPct val="115000"/>
                        </a:lnSpc>
                        <a:spcBef>
                          <a:spcPts val="1000"/>
                        </a:spcBef>
                        <a:spcAft>
                          <a:spcPts val="0"/>
                        </a:spcAft>
                      </a:pPr>
                      <a:r>
                        <a:rPr lang="nb-NO" sz="1000" b="1">
                          <a:effectLst/>
                          <a:latin typeface="Arial"/>
                          <a:ea typeface="MS Mincho"/>
                          <a:cs typeface="Arial"/>
                        </a:rPr>
                        <a:t>Fredag</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b="1">
                          <a:effectLst/>
                          <a:latin typeface="Arial"/>
                          <a:ea typeface="MS Mincho"/>
                          <a:cs typeface="Arial"/>
                        </a:rPr>
                        <a:t>Reise/Fridag</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a:effectLst/>
                          <a:latin typeface="Arial"/>
                          <a:ea typeface="MS Mincho"/>
                          <a:cs typeface="Arial"/>
                        </a:rPr>
                        <a:t> </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903399">
                <a:tc>
                  <a:txBody>
                    <a:bodyPr/>
                    <a:lstStyle/>
                    <a:p>
                      <a:pPr algn="just">
                        <a:lnSpc>
                          <a:spcPct val="115000"/>
                        </a:lnSpc>
                        <a:spcBef>
                          <a:spcPts val="1000"/>
                        </a:spcBef>
                        <a:spcAft>
                          <a:spcPts val="0"/>
                        </a:spcAft>
                      </a:pPr>
                      <a:r>
                        <a:rPr lang="nb-NO" sz="1000" b="1">
                          <a:effectLst/>
                          <a:latin typeface="Arial"/>
                          <a:ea typeface="MS Mincho"/>
                          <a:cs typeface="Arial"/>
                        </a:rPr>
                        <a:t>Lørdag</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just">
                        <a:lnSpc>
                          <a:spcPct val="115000"/>
                        </a:lnSpc>
                        <a:spcBef>
                          <a:spcPts val="1000"/>
                        </a:spcBef>
                        <a:spcAft>
                          <a:spcPts val="0"/>
                        </a:spcAft>
                      </a:pPr>
                      <a:r>
                        <a:rPr lang="nb-NO" sz="1000" dirty="0">
                          <a:effectLst/>
                          <a:latin typeface="Arial"/>
                          <a:ea typeface="MS Mincho"/>
                          <a:cs typeface="Arial"/>
                        </a:rPr>
                        <a:t>Oppvarming: 30 min ski klassisk I1-I2</a:t>
                      </a:r>
                      <a:endParaRPr lang="nb-NO" sz="1100" dirty="0">
                        <a:effectLst/>
                        <a:latin typeface="Arial"/>
                        <a:ea typeface="MS Mincho"/>
                        <a:cs typeface="Times New Roman"/>
                      </a:endParaRPr>
                    </a:p>
                    <a:p>
                      <a:pPr algn="l">
                        <a:lnSpc>
                          <a:spcPct val="115000"/>
                        </a:lnSpc>
                        <a:spcBef>
                          <a:spcPts val="1000"/>
                        </a:spcBef>
                        <a:spcAft>
                          <a:spcPts val="0"/>
                        </a:spcAft>
                      </a:pPr>
                      <a:r>
                        <a:rPr lang="nb-NO" sz="1000" b="1" dirty="0">
                          <a:effectLst/>
                          <a:latin typeface="Arial"/>
                          <a:ea typeface="MS Mincho"/>
                          <a:cs typeface="Arial"/>
                        </a:rPr>
                        <a:t>Intervall:</a:t>
                      </a:r>
                      <a:r>
                        <a:rPr lang="nb-NO" sz="1000" dirty="0">
                          <a:effectLst/>
                          <a:latin typeface="Arial"/>
                          <a:ea typeface="MS Mincho"/>
                          <a:cs typeface="Arial"/>
                        </a:rPr>
                        <a:t> 3x3 min eller 2x7 min ski klassisk I3/I4</a:t>
                      </a:r>
                      <a:endParaRPr lang="nb-NO" sz="1100" dirty="0">
                        <a:effectLst/>
                        <a:latin typeface="Arial"/>
                        <a:ea typeface="MS Mincho"/>
                        <a:cs typeface="Times New Roman"/>
                      </a:endParaRPr>
                    </a:p>
                    <a:p>
                      <a:pPr algn="l">
                        <a:lnSpc>
                          <a:spcPct val="115000"/>
                        </a:lnSpc>
                        <a:spcBef>
                          <a:spcPts val="1000"/>
                        </a:spcBef>
                        <a:spcAft>
                          <a:spcPts val="0"/>
                        </a:spcAft>
                      </a:pPr>
                      <a:r>
                        <a:rPr lang="nb-NO" sz="1000" dirty="0">
                          <a:effectLst/>
                          <a:latin typeface="Arial"/>
                          <a:ea typeface="MS Mincho"/>
                          <a:cs typeface="Arial"/>
                        </a:rPr>
                        <a:t>Avslutning: 15 min ski klassisk I1 med innlagt </a:t>
                      </a:r>
                      <a:r>
                        <a:rPr lang="nb-NO" sz="1000" b="1" dirty="0">
                          <a:effectLst/>
                          <a:latin typeface="Arial"/>
                          <a:ea typeface="MS Mincho"/>
                          <a:cs typeface="Arial"/>
                        </a:rPr>
                        <a:t>hurtighet:</a:t>
                      </a:r>
                      <a:r>
                        <a:rPr lang="nb-NO" sz="1000" dirty="0">
                          <a:effectLst/>
                          <a:latin typeface="Arial"/>
                          <a:ea typeface="MS Mincho"/>
                          <a:cs typeface="Arial"/>
                        </a:rPr>
                        <a:t>5x15 sek</a:t>
                      </a:r>
                      <a:endParaRPr lang="nb-NO" sz="1100" dirty="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a:effectLst/>
                          <a:latin typeface="Arial"/>
                          <a:ea typeface="MS Mincho"/>
                          <a:cs typeface="Arial"/>
                        </a:rPr>
                        <a:t> </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770773">
                <a:tc>
                  <a:txBody>
                    <a:bodyPr/>
                    <a:lstStyle/>
                    <a:p>
                      <a:pPr algn="just">
                        <a:lnSpc>
                          <a:spcPct val="115000"/>
                        </a:lnSpc>
                        <a:spcBef>
                          <a:spcPts val="1000"/>
                        </a:spcBef>
                        <a:spcAft>
                          <a:spcPts val="0"/>
                        </a:spcAft>
                      </a:pPr>
                      <a:r>
                        <a:rPr lang="nb-NO" sz="1000" b="1">
                          <a:effectLst/>
                          <a:latin typeface="Arial"/>
                          <a:ea typeface="MS Mincho"/>
                          <a:cs typeface="Arial"/>
                        </a:rPr>
                        <a:t>Søndag</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4">
                  <a:txBody>
                    <a:bodyPr/>
                    <a:lstStyle/>
                    <a:p>
                      <a:pPr algn="l">
                        <a:lnSpc>
                          <a:spcPct val="115000"/>
                        </a:lnSpc>
                        <a:spcBef>
                          <a:spcPts val="1000"/>
                        </a:spcBef>
                        <a:spcAft>
                          <a:spcPts val="0"/>
                        </a:spcAft>
                      </a:pPr>
                      <a:r>
                        <a:rPr lang="nb-NO" sz="1000">
                          <a:effectLst/>
                          <a:latin typeface="Arial"/>
                          <a:ea typeface="MS Mincho"/>
                          <a:cs typeface="Arial"/>
                        </a:rPr>
                        <a:t>Oppvarming/avslutning: 1 t 30 min ski skøyting I1-I2</a:t>
                      </a:r>
                      <a:endParaRPr lang="nb-NO" sz="1100">
                        <a:effectLst/>
                        <a:latin typeface="Arial"/>
                        <a:ea typeface="MS Mincho"/>
                        <a:cs typeface="Times New Roman"/>
                      </a:endParaRPr>
                    </a:p>
                    <a:p>
                      <a:pPr algn="just">
                        <a:lnSpc>
                          <a:spcPct val="115000"/>
                        </a:lnSpc>
                        <a:spcBef>
                          <a:spcPts val="1000"/>
                        </a:spcBef>
                        <a:spcAft>
                          <a:spcPts val="0"/>
                        </a:spcAft>
                      </a:pPr>
                      <a:r>
                        <a:rPr lang="nb-NO" sz="1000" b="1">
                          <a:effectLst/>
                          <a:latin typeface="Arial"/>
                          <a:ea typeface="MS Mincho"/>
                          <a:cs typeface="Arial"/>
                        </a:rPr>
                        <a:t>Hurtighet</a:t>
                      </a:r>
                      <a:r>
                        <a:rPr lang="nb-NO" sz="1000">
                          <a:effectLst/>
                          <a:latin typeface="Arial"/>
                          <a:ea typeface="MS Mincho"/>
                          <a:cs typeface="Arial"/>
                        </a:rPr>
                        <a:t>: 5x10 sek </a:t>
                      </a:r>
                      <a:endParaRPr lang="nb-NO" sz="1100">
                        <a:effectLst/>
                        <a:latin typeface="Arial"/>
                        <a:ea typeface="MS Mincho"/>
                        <a:cs typeface="Times New Roman"/>
                      </a:endParaRPr>
                    </a:p>
                    <a:p>
                      <a:pPr algn="just">
                        <a:lnSpc>
                          <a:spcPct val="115000"/>
                        </a:lnSpc>
                        <a:spcBef>
                          <a:spcPts val="1000"/>
                        </a:spcBef>
                        <a:spcAft>
                          <a:spcPts val="0"/>
                        </a:spcAft>
                      </a:pPr>
                      <a:r>
                        <a:rPr lang="nb-NO" sz="1000" b="1">
                          <a:effectLst/>
                          <a:latin typeface="Arial"/>
                          <a:ea typeface="MS Mincho"/>
                          <a:cs typeface="Arial"/>
                        </a:rPr>
                        <a:t>Konkurranse</a:t>
                      </a:r>
                      <a:r>
                        <a:rPr lang="nb-NO" sz="1000">
                          <a:effectLst/>
                          <a:latin typeface="Arial"/>
                          <a:ea typeface="MS Mincho"/>
                          <a:cs typeface="Arial"/>
                        </a:rPr>
                        <a:t>: 5/10 km skøyting</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c gridSpan="4">
                  <a:txBody>
                    <a:bodyPr/>
                    <a:lstStyle/>
                    <a:p>
                      <a:pPr algn="just">
                        <a:lnSpc>
                          <a:spcPct val="115000"/>
                        </a:lnSpc>
                        <a:spcBef>
                          <a:spcPts val="1000"/>
                        </a:spcBef>
                        <a:spcAft>
                          <a:spcPts val="0"/>
                        </a:spcAft>
                      </a:pPr>
                      <a:r>
                        <a:rPr lang="nb-NO" sz="1000">
                          <a:effectLst/>
                          <a:latin typeface="Arial"/>
                          <a:ea typeface="MS Mincho"/>
                          <a:cs typeface="Arial"/>
                        </a:rPr>
                        <a:t> </a:t>
                      </a:r>
                      <a:endParaRPr lang="nb-NO" sz="1100">
                        <a:effectLst/>
                        <a:latin typeface="Arial"/>
                        <a:ea typeface="MS Mincho"/>
                        <a:cs typeface="Times New Roman"/>
                      </a:endParaRPr>
                    </a:p>
                  </a:txBody>
                  <a:tcPr marL="55774" marR="557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tr>
              <a:tr h="269652">
                <a:tc>
                  <a:txBody>
                    <a:bodyPr/>
                    <a:lstStyle/>
                    <a:p>
                      <a:pPr algn="just">
                        <a:lnSpc>
                          <a:spcPct val="115000"/>
                        </a:lnSpc>
                        <a:spcBef>
                          <a:spcPts val="1000"/>
                        </a:spcBef>
                        <a:spcAft>
                          <a:spcPts val="0"/>
                        </a:spcAft>
                      </a:pPr>
                      <a:r>
                        <a:rPr lang="nb-NO" sz="1000" b="1">
                          <a:effectLst/>
                          <a:latin typeface="Arial"/>
                          <a:ea typeface="MS Mincho"/>
                          <a:cs typeface="Arial"/>
                        </a:rPr>
                        <a:t> </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lnSpc>
                          <a:spcPct val="115000"/>
                        </a:lnSpc>
                        <a:spcBef>
                          <a:spcPts val="1000"/>
                        </a:spcBef>
                        <a:spcAft>
                          <a:spcPts val="0"/>
                        </a:spcAft>
                      </a:pPr>
                      <a:r>
                        <a:rPr lang="nb-NO" sz="1000" b="1">
                          <a:effectLst/>
                          <a:latin typeface="Arial"/>
                          <a:ea typeface="MS Mincho"/>
                          <a:cs typeface="Arial"/>
                        </a:rPr>
                        <a:t>I-sone 1</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D900"/>
                    </a:solidFill>
                  </a:tcPr>
                </a:tc>
                <a:tc>
                  <a:txBody>
                    <a:bodyPr/>
                    <a:lstStyle/>
                    <a:p>
                      <a:pPr algn="just">
                        <a:lnSpc>
                          <a:spcPct val="115000"/>
                        </a:lnSpc>
                        <a:spcBef>
                          <a:spcPts val="1000"/>
                        </a:spcBef>
                        <a:spcAft>
                          <a:spcPts val="0"/>
                        </a:spcAft>
                      </a:pPr>
                      <a:r>
                        <a:rPr lang="nb-NO" sz="1000" b="1">
                          <a:effectLst/>
                          <a:latin typeface="Arial"/>
                          <a:ea typeface="MS Mincho"/>
                          <a:cs typeface="Arial"/>
                        </a:rPr>
                        <a:t>I-sone 2</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algn="just">
                        <a:lnSpc>
                          <a:spcPct val="115000"/>
                        </a:lnSpc>
                        <a:spcBef>
                          <a:spcPts val="1000"/>
                        </a:spcBef>
                        <a:spcAft>
                          <a:spcPts val="0"/>
                        </a:spcAft>
                      </a:pPr>
                      <a:r>
                        <a:rPr lang="nb-NO" sz="1000" b="1">
                          <a:effectLst/>
                          <a:latin typeface="Arial"/>
                          <a:ea typeface="MS Mincho"/>
                          <a:cs typeface="Arial"/>
                        </a:rPr>
                        <a:t>I-sone 3</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Bef>
                          <a:spcPts val="1000"/>
                        </a:spcBef>
                        <a:spcAft>
                          <a:spcPts val="0"/>
                        </a:spcAft>
                      </a:pPr>
                      <a:r>
                        <a:rPr lang="nb-NO" sz="1000" b="1">
                          <a:effectLst/>
                          <a:latin typeface="Arial"/>
                          <a:ea typeface="MS Mincho"/>
                          <a:cs typeface="Arial"/>
                        </a:rPr>
                        <a:t>I-sone 4</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15000"/>
                        </a:lnSpc>
                        <a:spcBef>
                          <a:spcPts val="1000"/>
                        </a:spcBef>
                        <a:spcAft>
                          <a:spcPts val="0"/>
                        </a:spcAft>
                      </a:pPr>
                      <a:r>
                        <a:rPr lang="nb-NO" sz="1000" b="1">
                          <a:effectLst/>
                          <a:latin typeface="Arial"/>
                          <a:ea typeface="MS Mincho"/>
                          <a:cs typeface="Arial"/>
                        </a:rPr>
                        <a:t>I-sone 5</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Bef>
                          <a:spcPts val="1000"/>
                        </a:spcBef>
                        <a:spcAft>
                          <a:spcPts val="0"/>
                        </a:spcAft>
                      </a:pPr>
                      <a:r>
                        <a:rPr lang="nb-NO" sz="1000" b="1">
                          <a:effectLst/>
                          <a:latin typeface="Arial"/>
                          <a:ea typeface="MS Mincho"/>
                          <a:cs typeface="Arial"/>
                        </a:rPr>
                        <a:t>Styrke</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just">
                        <a:lnSpc>
                          <a:spcPct val="115000"/>
                        </a:lnSpc>
                        <a:spcBef>
                          <a:spcPts val="1000"/>
                        </a:spcBef>
                        <a:spcAft>
                          <a:spcPts val="0"/>
                        </a:spcAft>
                      </a:pPr>
                      <a:r>
                        <a:rPr lang="nb-NO" sz="1000" b="1">
                          <a:effectLst/>
                          <a:latin typeface="Arial"/>
                          <a:ea typeface="MS Mincho"/>
                          <a:cs typeface="Arial"/>
                        </a:rPr>
                        <a:t>Hurtig-het</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just">
                        <a:lnSpc>
                          <a:spcPct val="115000"/>
                        </a:lnSpc>
                        <a:spcBef>
                          <a:spcPts val="1000"/>
                        </a:spcBef>
                        <a:spcAft>
                          <a:spcPts val="0"/>
                        </a:spcAft>
                      </a:pPr>
                      <a:r>
                        <a:rPr lang="nb-NO" sz="1000" b="1">
                          <a:effectLst/>
                          <a:latin typeface="Arial"/>
                          <a:ea typeface="MS Mincho"/>
                          <a:cs typeface="Arial"/>
                        </a:rPr>
                        <a:t>Totalt</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50717">
                <a:tc>
                  <a:txBody>
                    <a:bodyPr/>
                    <a:lstStyle/>
                    <a:p>
                      <a:pPr algn="just">
                        <a:lnSpc>
                          <a:spcPct val="115000"/>
                        </a:lnSpc>
                        <a:spcBef>
                          <a:spcPts val="1000"/>
                        </a:spcBef>
                        <a:spcAft>
                          <a:spcPts val="0"/>
                        </a:spcAft>
                      </a:pPr>
                      <a:r>
                        <a:rPr lang="nb-NO" sz="1000" b="1">
                          <a:effectLst/>
                          <a:latin typeface="Arial"/>
                          <a:ea typeface="MS Mincho"/>
                          <a:cs typeface="Arial"/>
                        </a:rPr>
                        <a:t>Tid (t)</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lnSpc>
                          <a:spcPct val="115000"/>
                        </a:lnSpc>
                        <a:spcBef>
                          <a:spcPts val="1000"/>
                        </a:spcBef>
                        <a:spcAft>
                          <a:spcPts val="0"/>
                        </a:spcAft>
                      </a:pPr>
                      <a:r>
                        <a:rPr lang="nb-NO" sz="1000">
                          <a:effectLst/>
                          <a:latin typeface="Arial"/>
                          <a:ea typeface="MS Mincho"/>
                          <a:cs typeface="Arial"/>
                        </a:rPr>
                        <a:t>5:30</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1:10</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0:20</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dirty="0">
                          <a:effectLst/>
                          <a:latin typeface="Arial"/>
                          <a:ea typeface="MS Mincho"/>
                          <a:cs typeface="Arial"/>
                        </a:rPr>
                        <a:t>0:10</a:t>
                      </a:r>
                      <a:endParaRPr lang="nb-NO" sz="1100" dirty="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0:20</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0:30</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0:30</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b="1">
                          <a:effectLst/>
                          <a:latin typeface="Arial"/>
                          <a:ea typeface="MS Mincho"/>
                          <a:cs typeface="Arial"/>
                        </a:rPr>
                        <a:t>8:30 t</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14">
                <a:tc>
                  <a:txBody>
                    <a:bodyPr/>
                    <a:lstStyle/>
                    <a:p>
                      <a:pPr algn="just">
                        <a:lnSpc>
                          <a:spcPct val="115000"/>
                        </a:lnSpc>
                        <a:spcBef>
                          <a:spcPts val="1000"/>
                        </a:spcBef>
                        <a:spcAft>
                          <a:spcPts val="0"/>
                        </a:spcAft>
                      </a:pPr>
                      <a:r>
                        <a:rPr lang="nb-NO" sz="1000" b="1">
                          <a:effectLst/>
                          <a:latin typeface="Arial"/>
                          <a:ea typeface="MS Mincho"/>
                          <a:cs typeface="Arial"/>
                        </a:rPr>
                        <a:t>Antall økter</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just">
                        <a:lnSpc>
                          <a:spcPct val="115000"/>
                        </a:lnSpc>
                        <a:spcBef>
                          <a:spcPts val="1000"/>
                        </a:spcBef>
                        <a:spcAft>
                          <a:spcPts val="0"/>
                        </a:spcAft>
                      </a:pPr>
                      <a:r>
                        <a:rPr lang="nb-NO" sz="1000">
                          <a:effectLst/>
                          <a:latin typeface="Arial"/>
                          <a:ea typeface="MS Mincho"/>
                          <a:cs typeface="Arial"/>
                        </a:rPr>
                        <a:t>2</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dirty="0">
                          <a:effectLst/>
                          <a:latin typeface="Arial"/>
                          <a:ea typeface="MS Mincho"/>
                          <a:cs typeface="Arial"/>
                        </a:rPr>
                        <a:t>1</a:t>
                      </a:r>
                      <a:endParaRPr lang="nb-NO" sz="1100" dirty="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a:effectLst/>
                          <a:latin typeface="Arial"/>
                          <a:ea typeface="MS Mincho"/>
                          <a:cs typeface="Arial"/>
                        </a:rPr>
                        <a:t>1(2)</a:t>
                      </a:r>
                      <a:endParaRPr lang="nb-NO" sz="110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1000"/>
                        </a:spcBef>
                        <a:spcAft>
                          <a:spcPts val="0"/>
                        </a:spcAft>
                      </a:pPr>
                      <a:r>
                        <a:rPr lang="nb-NO" sz="1000" b="1" dirty="0">
                          <a:effectLst/>
                          <a:latin typeface="Arial"/>
                          <a:ea typeface="MS Mincho"/>
                          <a:cs typeface="Arial"/>
                        </a:rPr>
                        <a:t>7 økter</a:t>
                      </a:r>
                      <a:endParaRPr lang="nb-NO" sz="1100" dirty="0">
                        <a:effectLst/>
                        <a:latin typeface="Arial"/>
                        <a:ea typeface="MS Mincho"/>
                        <a:cs typeface="Times New Roman"/>
                      </a:endParaRPr>
                    </a:p>
                  </a:txBody>
                  <a:tcPr marL="55774" marR="55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866331" y="5825589"/>
            <a:ext cx="77048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066800" algn="l"/>
              </a:tabLst>
              <a:defRPr>
                <a:solidFill>
                  <a:schemeClr val="tx1"/>
                </a:solidFill>
                <a:latin typeface="Arial" pitchFamily="34" charset="0"/>
                <a:cs typeface="Arial" pitchFamily="34" charset="0"/>
              </a:defRPr>
            </a:lvl1pPr>
            <a:lvl2pPr fontAlgn="base">
              <a:spcBef>
                <a:spcPct val="0"/>
              </a:spcBef>
              <a:spcAft>
                <a:spcPct val="0"/>
              </a:spcAft>
              <a:tabLst>
                <a:tab pos="1066800" algn="l"/>
              </a:tabLst>
              <a:defRPr>
                <a:solidFill>
                  <a:schemeClr val="tx1"/>
                </a:solidFill>
                <a:latin typeface="Arial" pitchFamily="34" charset="0"/>
                <a:cs typeface="Arial" pitchFamily="34" charset="0"/>
              </a:defRPr>
            </a:lvl2pPr>
            <a:lvl3pPr fontAlgn="base">
              <a:spcBef>
                <a:spcPct val="0"/>
              </a:spcBef>
              <a:spcAft>
                <a:spcPct val="0"/>
              </a:spcAft>
              <a:tabLst>
                <a:tab pos="1066800" algn="l"/>
              </a:tabLst>
              <a:defRPr>
                <a:solidFill>
                  <a:schemeClr val="tx1"/>
                </a:solidFill>
                <a:latin typeface="Arial" pitchFamily="34" charset="0"/>
                <a:cs typeface="Arial" pitchFamily="34" charset="0"/>
              </a:defRPr>
            </a:lvl3pPr>
            <a:lvl4pPr fontAlgn="base">
              <a:spcBef>
                <a:spcPct val="0"/>
              </a:spcBef>
              <a:spcAft>
                <a:spcPct val="0"/>
              </a:spcAft>
              <a:tabLst>
                <a:tab pos="1066800" algn="l"/>
              </a:tabLst>
              <a:defRPr>
                <a:solidFill>
                  <a:schemeClr val="tx1"/>
                </a:solidFill>
                <a:latin typeface="Arial" pitchFamily="34" charset="0"/>
                <a:cs typeface="Arial" pitchFamily="34" charset="0"/>
              </a:defRPr>
            </a:lvl4pPr>
            <a:lvl5pPr fontAlgn="base">
              <a:spcBef>
                <a:spcPct val="0"/>
              </a:spcBef>
              <a:spcAft>
                <a:spcPct val="0"/>
              </a:spcAft>
              <a:tabLst>
                <a:tab pos="1066800" algn="l"/>
              </a:tabLst>
              <a:defRPr>
                <a:solidFill>
                  <a:schemeClr val="tx1"/>
                </a:solidFill>
                <a:latin typeface="Arial" pitchFamily="34" charset="0"/>
                <a:cs typeface="Arial" pitchFamily="34" charset="0"/>
              </a:defRPr>
            </a:lvl5pPr>
            <a:lvl6pPr fontAlgn="base">
              <a:spcBef>
                <a:spcPct val="0"/>
              </a:spcBef>
              <a:spcAft>
                <a:spcPct val="0"/>
              </a:spcAft>
              <a:tabLst>
                <a:tab pos="1066800" algn="l"/>
              </a:tabLst>
              <a:defRPr>
                <a:solidFill>
                  <a:schemeClr val="tx1"/>
                </a:solidFill>
                <a:latin typeface="Arial" pitchFamily="34" charset="0"/>
                <a:cs typeface="Arial" pitchFamily="34" charset="0"/>
              </a:defRPr>
            </a:lvl6pPr>
            <a:lvl7pPr fontAlgn="base">
              <a:spcBef>
                <a:spcPct val="0"/>
              </a:spcBef>
              <a:spcAft>
                <a:spcPct val="0"/>
              </a:spcAft>
              <a:tabLst>
                <a:tab pos="1066800" algn="l"/>
              </a:tabLst>
              <a:defRPr>
                <a:solidFill>
                  <a:schemeClr val="tx1"/>
                </a:solidFill>
                <a:latin typeface="Arial" pitchFamily="34" charset="0"/>
                <a:cs typeface="Arial" pitchFamily="34" charset="0"/>
              </a:defRPr>
            </a:lvl7pPr>
            <a:lvl8pPr fontAlgn="base">
              <a:spcBef>
                <a:spcPct val="0"/>
              </a:spcBef>
              <a:spcAft>
                <a:spcPct val="0"/>
              </a:spcAft>
              <a:tabLst>
                <a:tab pos="1066800" algn="l"/>
              </a:tabLst>
              <a:defRPr>
                <a:solidFill>
                  <a:schemeClr val="tx1"/>
                </a:solidFill>
                <a:latin typeface="Arial" pitchFamily="34" charset="0"/>
                <a:cs typeface="Arial" pitchFamily="34" charset="0"/>
              </a:defRPr>
            </a:lvl8pPr>
            <a:lvl9pPr fontAlgn="base">
              <a:spcBef>
                <a:spcPct val="0"/>
              </a:spcBef>
              <a:spcAft>
                <a:spcPct val="0"/>
              </a:spcAft>
              <a:tabLst>
                <a:tab pos="1066800" algn="l"/>
              </a:tabLst>
              <a:defRPr>
                <a:solidFill>
                  <a:schemeClr val="tx1"/>
                </a:solidFill>
                <a:latin typeface="Arial" pitchFamily="34" charset="0"/>
                <a:cs typeface="Arial" pitchFamily="34" charset="0"/>
              </a:defRPr>
            </a:lvl9pPr>
          </a:lstStyle>
          <a:p>
            <a:pPr marR="0" lvl="0" algn="l" defTabSz="914400" rtl="0" eaLnBrk="1" fontAlgn="base" latinLnBrk="0" hangingPunct="1">
              <a:lnSpc>
                <a:spcPct val="100000"/>
              </a:lnSpc>
              <a:spcBef>
                <a:spcPct val="0"/>
              </a:spcBef>
              <a:spcAft>
                <a:spcPct val="0"/>
              </a:spcAft>
              <a:buClrTx/>
              <a:buSzTx/>
              <a:tabLst>
                <a:tab pos="1066800" algn="l"/>
              </a:tabLst>
            </a:pPr>
            <a:r>
              <a:rPr kumimoji="0" lang="nb-NO" altLang="nb-NO" sz="1200" b="1" i="0" u="none" strike="noStrike" cap="none" normalizeH="0" baseline="0" dirty="0" smtClean="0">
                <a:ln>
                  <a:noFill/>
                </a:ln>
                <a:solidFill>
                  <a:schemeClr val="tx1"/>
                </a:solidFill>
                <a:effectLst/>
                <a:latin typeface="Arial" pitchFamily="34" charset="0"/>
                <a:ea typeface="MS Mincho" pitchFamily="49" charset="-128"/>
                <a:cs typeface="Arial" pitchFamily="34" charset="0"/>
              </a:rPr>
              <a:t>Kommentar: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066800" algn="l"/>
              </a:tabLst>
            </a:pPr>
            <a:r>
              <a:rPr kumimoji="0" lang="nb-NO" altLang="nb-NO" sz="12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På vinteren bør det være klare skiller mellom treningsuker og konkurranseuker.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066800" algn="l"/>
              </a:tabLst>
            </a:pPr>
            <a:r>
              <a:rPr kumimoji="0" lang="nb-NO" altLang="nb-NO" sz="12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Styrke må vedlikeholdes gjennom vinteren, og det smart å legge inn jevnlige løpeøkter for å får variasjon i treningen.</a:t>
            </a:r>
            <a:endParaRPr kumimoji="0" lang="nb-NO" altLang="nb-N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kstSylinder 6"/>
          <p:cNvSpPr txBox="1"/>
          <p:nvPr/>
        </p:nvSpPr>
        <p:spPr>
          <a:xfrm>
            <a:off x="899592" y="452689"/>
            <a:ext cx="7866256" cy="369332"/>
          </a:xfrm>
          <a:prstGeom prst="rect">
            <a:avLst/>
          </a:prstGeom>
          <a:noFill/>
        </p:spPr>
        <p:txBody>
          <a:bodyPr wrap="none" rtlCol="0">
            <a:spAutoFit/>
          </a:bodyPr>
          <a:lstStyle/>
          <a:p>
            <a:pPr lvl="0" fontAlgn="base">
              <a:spcBef>
                <a:spcPct val="0"/>
              </a:spcBef>
              <a:spcAft>
                <a:spcPct val="0"/>
              </a:spcAft>
              <a:tabLst>
                <a:tab pos="1066800" algn="l"/>
              </a:tabLst>
            </a:pPr>
            <a:r>
              <a:rPr lang="nb-NO" altLang="nb-NO" b="1" i="1" dirty="0">
                <a:latin typeface="Arial" pitchFamily="34" charset="0"/>
                <a:ea typeface="Calibri" pitchFamily="34" charset="0"/>
                <a:cs typeface="Times New Roman" pitchFamily="18" charset="0"/>
              </a:rPr>
              <a:t>Eksempel på en middels hard treningsuke på vinteren for yngre </a:t>
            </a:r>
            <a:r>
              <a:rPr lang="nb-NO" altLang="nb-NO" b="1" i="1" dirty="0" smtClean="0">
                <a:latin typeface="Arial" pitchFamily="34" charset="0"/>
                <a:ea typeface="Calibri" pitchFamily="34" charset="0"/>
                <a:cs typeface="Times New Roman" pitchFamily="18" charset="0"/>
              </a:rPr>
              <a:t>junior</a:t>
            </a:r>
            <a:endParaRPr lang="nb-NO" altLang="nb-NO" sz="800" dirty="0">
              <a:latin typeface="Arial" pitchFamily="34" charset="0"/>
              <a:cs typeface="Arial" pitchFamily="34" charset="0"/>
            </a:endParaRPr>
          </a:p>
        </p:txBody>
      </p:sp>
    </p:spTree>
    <p:extLst>
      <p:ext uri="{BB962C8B-B14F-4D97-AF65-F5344CB8AC3E}">
        <p14:creationId xmlns:p14="http://schemas.microsoft.com/office/powerpoint/2010/main" val="2198132793"/>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79499" y="532171"/>
            <a:ext cx="8229600" cy="1143000"/>
          </a:xfrm>
        </p:spPr>
        <p:txBody>
          <a:bodyPr/>
          <a:lstStyle/>
          <a:p>
            <a:r>
              <a:rPr lang="nb-NO" b="1" dirty="0" smtClean="0"/>
              <a:t>Treningens gjennomføring</a:t>
            </a:r>
            <a:endParaRPr lang="nb-NO" b="1" dirty="0"/>
          </a:p>
        </p:txBody>
      </p:sp>
      <p:pic>
        <p:nvPicPr>
          <p:cNvPr id="5" name="Bilde 4" descr="C:\Users\oyvinsan\Dropbox\Bilder og Figurer Langrennsboka\Bilder fra scanpix\sx890c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677600"/>
            <a:ext cx="3500983" cy="4752528"/>
          </a:xfrm>
          <a:prstGeom prst="rect">
            <a:avLst/>
          </a:prstGeom>
          <a:noFill/>
          <a:ln>
            <a:noFill/>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462461"/>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extLst>
              <p:ext uri="{D42A27DB-BD31-4B8C-83A1-F6EECF244321}">
                <p14:modId xmlns:p14="http://schemas.microsoft.com/office/powerpoint/2010/main" val="1035231913"/>
              </p:ext>
            </p:extLst>
          </p:nvPr>
        </p:nvGraphicFramePr>
        <p:xfrm>
          <a:off x="251520" y="1124744"/>
          <a:ext cx="8676963" cy="3859784"/>
        </p:xfrm>
        <a:graphic>
          <a:graphicData uri="http://schemas.openxmlformats.org/drawingml/2006/table">
            <a:tbl>
              <a:tblPr firstRow="1" firstCol="1" bandRow="1"/>
              <a:tblGrid>
                <a:gridCol w="2294734"/>
                <a:gridCol w="2078340"/>
                <a:gridCol w="2133207"/>
                <a:gridCol w="2170682"/>
              </a:tblGrid>
              <a:tr h="211112">
                <a:tc>
                  <a:txBody>
                    <a:bodyPr/>
                    <a:lstStyle/>
                    <a:p>
                      <a:pPr algn="just">
                        <a:lnSpc>
                          <a:spcPct val="130000"/>
                        </a:lnSpc>
                        <a:spcBef>
                          <a:spcPts val="1000"/>
                        </a:spcBef>
                        <a:spcAft>
                          <a:spcPts val="0"/>
                        </a:spcAft>
                      </a:pPr>
                      <a:r>
                        <a:rPr lang="nb-NO" sz="1400" b="1" dirty="0">
                          <a:effectLst/>
                          <a:latin typeface="Arial"/>
                          <a:ea typeface="MS Mincho"/>
                          <a:cs typeface="Arial"/>
                        </a:rPr>
                        <a:t>Barn </a:t>
                      </a:r>
                      <a:r>
                        <a:rPr lang="nb-NO" sz="1400" b="1" dirty="0">
                          <a:effectLst/>
                          <a:latin typeface="Arial"/>
                          <a:ea typeface="MS Mincho"/>
                          <a:cs typeface="Arial"/>
                          <a:sym typeface="Wingdings"/>
                        </a:rPr>
                        <a:t></a:t>
                      </a:r>
                      <a:r>
                        <a:rPr lang="nb-NO" sz="1400" b="1" dirty="0">
                          <a:effectLst/>
                          <a:latin typeface="Arial"/>
                          <a:ea typeface="MS Mincho"/>
                          <a:cs typeface="Arial"/>
                        </a:rPr>
                        <a:t> 12 år</a:t>
                      </a:r>
                      <a:endParaRPr lang="nb-NO" sz="1400"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13–14 år</a:t>
                      </a:r>
                      <a:endParaRPr lang="nb-NO" sz="140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15–16 år</a:t>
                      </a:r>
                      <a:endParaRPr lang="nb-NO" sz="140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dirty="0">
                          <a:effectLst/>
                          <a:latin typeface="Arial"/>
                          <a:ea typeface="MS Mincho"/>
                          <a:cs typeface="Arial"/>
                        </a:rPr>
                        <a:t>Junior</a:t>
                      </a:r>
                      <a:endParaRPr lang="nb-NO" sz="1400" b="1"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2726664">
                <a:tc>
                  <a:txBody>
                    <a:bodyPr/>
                    <a:lstStyle/>
                    <a:p>
                      <a:pPr algn="l">
                        <a:lnSpc>
                          <a:spcPct val="130000"/>
                        </a:lnSpc>
                        <a:spcBef>
                          <a:spcPts val="1000"/>
                        </a:spcBef>
                        <a:spcAft>
                          <a:spcPts val="0"/>
                        </a:spcAft>
                      </a:pPr>
                      <a:r>
                        <a:rPr lang="nb-NO" sz="1400" dirty="0">
                          <a:effectLst/>
                          <a:latin typeface="Arial"/>
                          <a:ea typeface="MS Mincho"/>
                          <a:cs typeface="Arial"/>
                        </a:rPr>
                        <a:t>Kunne holde på sammenhengende med varierte treningsaktiviteter; </a:t>
                      </a:r>
                      <a:endParaRPr lang="nb-NO" sz="1400" dirty="0">
                        <a:effectLst/>
                        <a:latin typeface="Arial"/>
                        <a:ea typeface="MS Mincho"/>
                        <a:cs typeface="Times New Roman"/>
                      </a:endParaRPr>
                    </a:p>
                    <a:p>
                      <a:pPr marL="342900" lvl="0" indent="-342900" algn="l">
                        <a:lnSpc>
                          <a:spcPct val="130000"/>
                        </a:lnSpc>
                        <a:spcBef>
                          <a:spcPts val="1000"/>
                        </a:spcBef>
                        <a:spcAft>
                          <a:spcPts val="0"/>
                        </a:spcAft>
                        <a:buFont typeface="Symbol"/>
                        <a:buChar char=""/>
                      </a:pPr>
                      <a:r>
                        <a:rPr lang="nb-NO" sz="1400" dirty="0">
                          <a:effectLst/>
                          <a:latin typeface="Arial"/>
                          <a:ea typeface="MS Mincho"/>
                          <a:cs typeface="Arial"/>
                        </a:rPr>
                        <a:t>Minimum en time for tiåringer</a:t>
                      </a:r>
                      <a:endParaRPr lang="nb-NO" sz="1400" dirty="0">
                        <a:effectLst/>
                        <a:latin typeface="Arial"/>
                        <a:ea typeface="MS Mincho"/>
                        <a:cs typeface="Times New Roman"/>
                      </a:endParaRPr>
                    </a:p>
                    <a:p>
                      <a:pPr marL="342900" lvl="0" indent="-342900" algn="l">
                        <a:lnSpc>
                          <a:spcPct val="130000"/>
                        </a:lnSpc>
                        <a:spcBef>
                          <a:spcPts val="1000"/>
                        </a:spcBef>
                        <a:spcAft>
                          <a:spcPts val="0"/>
                        </a:spcAft>
                        <a:buFont typeface="Symbol"/>
                        <a:buChar char=""/>
                      </a:pPr>
                      <a:r>
                        <a:rPr lang="nb-NO" sz="1400" dirty="0">
                          <a:effectLst/>
                          <a:latin typeface="Arial"/>
                          <a:ea typeface="MS Mincho"/>
                          <a:cs typeface="Arial"/>
                        </a:rPr>
                        <a:t>Minimum to timer for tolvåringer</a:t>
                      </a:r>
                      <a:endParaRPr lang="nb-NO" sz="1400" dirty="0">
                        <a:effectLst/>
                        <a:latin typeface="Arial"/>
                        <a:ea typeface="MS Mincho"/>
                        <a:cs typeface="Times New Roman"/>
                      </a:endParaRPr>
                    </a:p>
                    <a:p>
                      <a:pPr algn="just">
                        <a:lnSpc>
                          <a:spcPct val="130000"/>
                        </a:lnSpc>
                        <a:spcBef>
                          <a:spcPts val="1000"/>
                        </a:spcBef>
                        <a:spcAft>
                          <a:spcPts val="0"/>
                        </a:spcAft>
                      </a:pPr>
                      <a:r>
                        <a:rPr lang="nb-NO" sz="1400" b="1" dirty="0">
                          <a:effectLst/>
                          <a:latin typeface="Arial"/>
                          <a:ea typeface="MS Mincho"/>
                          <a:cs typeface="Arial"/>
                        </a:rPr>
                        <a:t> </a:t>
                      </a:r>
                      <a:endParaRPr lang="nb-NO" sz="1400"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lnSpc>
                          <a:spcPct val="130000"/>
                        </a:lnSpc>
                        <a:spcBef>
                          <a:spcPts val="1000"/>
                        </a:spcBef>
                        <a:spcAft>
                          <a:spcPts val="0"/>
                        </a:spcAft>
                      </a:pPr>
                      <a:r>
                        <a:rPr lang="nb-NO" sz="1400" dirty="0">
                          <a:effectLst/>
                          <a:latin typeface="Arial"/>
                          <a:ea typeface="MS Mincho"/>
                          <a:cs typeface="Arial"/>
                        </a:rPr>
                        <a:t>Kunne holde på sammenhengende med lav til moderat intensitet i løping og på ski med god teknisk kvalitet i 1,5–2 timer</a:t>
                      </a:r>
                      <a:endParaRPr lang="nb-NO" sz="1400" dirty="0">
                        <a:effectLst/>
                        <a:latin typeface="Arial"/>
                        <a:ea typeface="MS Mincho"/>
                        <a:cs typeface="Times New Roman"/>
                      </a:endParaRPr>
                    </a:p>
                    <a:p>
                      <a:pPr algn="l">
                        <a:lnSpc>
                          <a:spcPct val="130000"/>
                        </a:lnSpc>
                        <a:spcBef>
                          <a:spcPts val="1000"/>
                        </a:spcBef>
                        <a:spcAft>
                          <a:spcPts val="0"/>
                        </a:spcAft>
                      </a:pPr>
                      <a:r>
                        <a:rPr lang="nb-NO" sz="1400" dirty="0">
                          <a:effectLst/>
                          <a:latin typeface="Arial"/>
                          <a:ea typeface="MS Mincho"/>
                          <a:cs typeface="Arial"/>
                        </a:rPr>
                        <a:t> </a:t>
                      </a:r>
                      <a:endParaRPr lang="nb-NO" sz="1400" dirty="0">
                        <a:effectLst/>
                        <a:latin typeface="Arial"/>
                        <a:ea typeface="MS Mincho"/>
                        <a:cs typeface="Times New Roman"/>
                      </a:endParaRPr>
                    </a:p>
                    <a:p>
                      <a:pPr algn="l">
                        <a:lnSpc>
                          <a:spcPct val="130000"/>
                        </a:lnSpc>
                        <a:spcBef>
                          <a:spcPts val="1000"/>
                        </a:spcBef>
                        <a:spcAft>
                          <a:spcPts val="0"/>
                        </a:spcAft>
                      </a:pPr>
                      <a:r>
                        <a:rPr lang="nb-NO" sz="1400" dirty="0">
                          <a:effectLst/>
                          <a:latin typeface="Arial"/>
                          <a:ea typeface="MS Mincho"/>
                          <a:cs typeface="Arial"/>
                        </a:rPr>
                        <a:t>Kunne gjennomføre konkurranselignende sammenhengende aktivitet med høy intensitet i 30 </a:t>
                      </a:r>
                      <a:r>
                        <a:rPr lang="nb-NO" sz="1400" dirty="0" smtClean="0">
                          <a:effectLst/>
                          <a:latin typeface="Arial"/>
                          <a:ea typeface="MS Mincho"/>
                          <a:cs typeface="Arial"/>
                        </a:rPr>
                        <a:t>minutter</a:t>
                      </a:r>
                      <a:endParaRPr lang="nb-NO" sz="1400"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lnSpc>
                          <a:spcPct val="130000"/>
                        </a:lnSpc>
                        <a:spcBef>
                          <a:spcPts val="1000"/>
                        </a:spcBef>
                        <a:spcAft>
                          <a:spcPts val="0"/>
                        </a:spcAft>
                      </a:pPr>
                      <a:r>
                        <a:rPr lang="nb-NO" sz="1400" dirty="0">
                          <a:effectLst/>
                          <a:latin typeface="Arial"/>
                          <a:ea typeface="MS Mincho"/>
                          <a:cs typeface="Arial"/>
                        </a:rPr>
                        <a:t>Kunne holde på sammenhengende med lav til moderat intensitet i løping og på ski med god teknisk kvalitet i 2–2,5 timer</a:t>
                      </a:r>
                      <a:endParaRPr lang="nb-NO" sz="1400" dirty="0">
                        <a:effectLst/>
                        <a:latin typeface="Arial"/>
                        <a:ea typeface="MS Mincho"/>
                        <a:cs typeface="Times New Roman"/>
                      </a:endParaRPr>
                    </a:p>
                    <a:p>
                      <a:pPr algn="l">
                        <a:lnSpc>
                          <a:spcPct val="130000"/>
                        </a:lnSpc>
                        <a:spcBef>
                          <a:spcPts val="1000"/>
                        </a:spcBef>
                        <a:spcAft>
                          <a:spcPts val="0"/>
                        </a:spcAft>
                      </a:pPr>
                      <a:r>
                        <a:rPr lang="nb-NO" sz="1400" dirty="0">
                          <a:effectLst/>
                          <a:latin typeface="Arial"/>
                          <a:ea typeface="MS Mincho"/>
                          <a:cs typeface="Arial"/>
                        </a:rPr>
                        <a:t> </a:t>
                      </a:r>
                      <a:endParaRPr lang="nb-NO" sz="1400" dirty="0">
                        <a:effectLst/>
                        <a:latin typeface="Arial"/>
                        <a:ea typeface="MS Mincho"/>
                        <a:cs typeface="Times New Roman"/>
                      </a:endParaRPr>
                    </a:p>
                    <a:p>
                      <a:pPr algn="l">
                        <a:lnSpc>
                          <a:spcPct val="130000"/>
                        </a:lnSpc>
                        <a:spcBef>
                          <a:spcPts val="1000"/>
                        </a:spcBef>
                        <a:spcAft>
                          <a:spcPts val="0"/>
                        </a:spcAft>
                      </a:pPr>
                      <a:r>
                        <a:rPr lang="nb-NO" sz="1400" dirty="0">
                          <a:effectLst/>
                          <a:latin typeface="Arial"/>
                          <a:ea typeface="MS Mincho"/>
                          <a:cs typeface="Arial"/>
                        </a:rPr>
                        <a:t>Kunne gjennomføre konkurranselignende sammenhengende aktivitet med høy intensitet i 45 </a:t>
                      </a:r>
                      <a:r>
                        <a:rPr lang="nb-NO" sz="1400" dirty="0" smtClean="0">
                          <a:effectLst/>
                          <a:latin typeface="Arial"/>
                          <a:ea typeface="MS Mincho"/>
                          <a:cs typeface="Arial"/>
                        </a:rPr>
                        <a:t>minutter</a:t>
                      </a:r>
                      <a:endParaRPr lang="nb-NO" sz="1400"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lnSpc>
                          <a:spcPct val="130000"/>
                        </a:lnSpc>
                        <a:spcBef>
                          <a:spcPts val="1000"/>
                        </a:spcBef>
                        <a:spcAft>
                          <a:spcPts val="0"/>
                        </a:spcAft>
                      </a:pPr>
                      <a:r>
                        <a:rPr lang="nb-NO" sz="1400" b="1" dirty="0">
                          <a:effectLst/>
                          <a:latin typeface="Arial"/>
                          <a:ea typeface="MS Mincho"/>
                          <a:cs typeface="Arial"/>
                        </a:rPr>
                        <a:t>Kunne holde på sammenhengende med lav til moderat intensitet i løping, rulleski og ski med god teknisk kvalitet i mer enn 3 timer</a:t>
                      </a:r>
                      <a:endParaRPr lang="nb-NO" sz="1400" b="1" dirty="0">
                        <a:effectLst/>
                        <a:latin typeface="Arial"/>
                        <a:ea typeface="MS Mincho"/>
                        <a:cs typeface="Times New Roman"/>
                      </a:endParaRPr>
                    </a:p>
                    <a:p>
                      <a:pPr algn="l">
                        <a:lnSpc>
                          <a:spcPct val="130000"/>
                        </a:lnSpc>
                        <a:spcBef>
                          <a:spcPts val="1000"/>
                        </a:spcBef>
                        <a:spcAft>
                          <a:spcPts val="0"/>
                        </a:spcAft>
                      </a:pPr>
                      <a:r>
                        <a:rPr lang="nb-NO" sz="1400" b="1" dirty="0">
                          <a:effectLst/>
                          <a:latin typeface="Arial"/>
                          <a:ea typeface="MS Mincho"/>
                          <a:cs typeface="Arial"/>
                        </a:rPr>
                        <a:t> </a:t>
                      </a:r>
                      <a:endParaRPr lang="nb-NO" sz="1400" b="1" dirty="0">
                        <a:effectLst/>
                        <a:latin typeface="Arial"/>
                        <a:ea typeface="MS Mincho"/>
                        <a:cs typeface="Times New Roman"/>
                      </a:endParaRPr>
                    </a:p>
                    <a:p>
                      <a:pPr algn="l">
                        <a:lnSpc>
                          <a:spcPct val="130000"/>
                        </a:lnSpc>
                        <a:spcBef>
                          <a:spcPts val="1000"/>
                        </a:spcBef>
                        <a:spcAft>
                          <a:spcPts val="0"/>
                        </a:spcAft>
                      </a:pPr>
                      <a:r>
                        <a:rPr lang="nb-NO" sz="1400" b="1" dirty="0">
                          <a:effectLst/>
                          <a:latin typeface="Arial"/>
                          <a:ea typeface="MS Mincho"/>
                          <a:cs typeface="Arial"/>
                        </a:rPr>
                        <a:t>VO</a:t>
                      </a:r>
                      <a:r>
                        <a:rPr lang="nb-NO" sz="1400" b="1" baseline="-25000" dirty="0">
                          <a:effectLst/>
                          <a:latin typeface="Arial"/>
                          <a:ea typeface="MS Mincho"/>
                          <a:cs typeface="Arial"/>
                        </a:rPr>
                        <a:t>2</a:t>
                      </a:r>
                      <a:r>
                        <a:rPr lang="nb-NO" sz="1400" b="1" dirty="0">
                          <a:effectLst/>
                          <a:latin typeface="Arial"/>
                          <a:ea typeface="MS Mincho"/>
                          <a:cs typeface="Arial"/>
                        </a:rPr>
                        <a:t>max over 60 og 70 ml/min/kg for jenter og gutter </a:t>
                      </a:r>
                      <a:endParaRPr lang="nb-NO" sz="1400" b="1" dirty="0">
                        <a:effectLst/>
                        <a:latin typeface="Arial"/>
                        <a:ea typeface="MS Mincho"/>
                        <a:cs typeface="Times New Roman"/>
                      </a:endParaRPr>
                    </a:p>
                    <a:p>
                      <a:pPr algn="just">
                        <a:lnSpc>
                          <a:spcPct val="130000"/>
                        </a:lnSpc>
                        <a:spcBef>
                          <a:spcPts val="1000"/>
                        </a:spcBef>
                        <a:spcAft>
                          <a:spcPts val="0"/>
                        </a:spcAft>
                      </a:pPr>
                      <a:r>
                        <a:rPr lang="nb-NO" sz="1400" b="1" dirty="0">
                          <a:effectLst/>
                          <a:latin typeface="Arial"/>
                          <a:ea typeface="MS Mincho"/>
                          <a:cs typeface="Arial"/>
                        </a:rPr>
                        <a:t> </a:t>
                      </a:r>
                      <a:endParaRPr lang="nb-NO" sz="1400" b="1"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bl>
          </a:graphicData>
        </a:graphic>
      </p:graphicFrame>
      <p:sp>
        <p:nvSpPr>
          <p:cNvPr id="3" name="TekstSylinder 2"/>
          <p:cNvSpPr txBox="1"/>
          <p:nvPr/>
        </p:nvSpPr>
        <p:spPr>
          <a:xfrm>
            <a:off x="278288" y="609683"/>
            <a:ext cx="7618808" cy="338554"/>
          </a:xfrm>
          <a:prstGeom prst="rect">
            <a:avLst/>
          </a:prstGeom>
          <a:solidFill>
            <a:srgbClr val="E6E6E6"/>
          </a:solidFill>
        </p:spPr>
        <p:txBody>
          <a:bodyPr wrap="square" rtlCol="0">
            <a:spAutoFit/>
          </a:bodyPr>
          <a:lstStyle/>
          <a:p>
            <a:r>
              <a:rPr lang="nb-NO" sz="1600" i="1" dirty="0" smtClean="0">
                <a:solidFill>
                  <a:prstClr val="black"/>
                </a:solidFill>
                <a:latin typeface="Arial" panose="020B0604020202020204" pitchFamily="34" charset="0"/>
                <a:cs typeface="Arial" panose="020B0604020202020204" pitchFamily="34" charset="0"/>
              </a:rPr>
              <a:t>FYSISKE KRAV</a:t>
            </a:r>
            <a:endParaRPr lang="nb-NO" sz="16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037500"/>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154"/>
          <p:cNvSpPr/>
          <p:nvPr/>
        </p:nvSpPr>
        <p:spPr>
          <a:xfrm>
            <a:off x="755576" y="1772816"/>
            <a:ext cx="7776864" cy="2865001"/>
          </a:xfrm>
          <a:prstGeom prst="snip2DiagRect">
            <a:avLst/>
          </a:prstGeom>
          <a:solidFill>
            <a:schemeClr val="bg1">
              <a:lumMod val="95000"/>
            </a:schemeClr>
          </a:solidFill>
          <a:ln w="12700" cap="flat">
            <a:solidFill>
              <a:schemeClr val="bg1">
                <a:lumMod val="50000"/>
              </a:schemeClr>
            </a:solidFill>
            <a:prstDash val="lgDash"/>
          </a:ln>
        </p:spPr>
        <p:style>
          <a:lnRef idx="1">
            <a:schemeClr val="accent1"/>
          </a:lnRef>
          <a:fillRef idx="3">
            <a:schemeClr val="accent1"/>
          </a:fillRef>
          <a:effectRef idx="2">
            <a:schemeClr val="accent1"/>
          </a:effectRef>
          <a:fontRef idx="minor">
            <a:schemeClr val="lt1"/>
          </a:fontRef>
        </p:style>
        <p:txBody>
          <a:bodyPr rot="0" spcFirstLastPara="0" vert="horz" wrap="square" lIns="2" tIns="0" rIns="0" bIns="0" numCol="1" spcCol="0" rtlCol="0" fromWordArt="0" anchor="ctr" anchorCtr="0" forceAA="0" compatLnSpc="1">
            <a:prstTxWarp prst="textNoShape">
              <a:avLst/>
            </a:prstTxWarp>
            <a:spAutoFit/>
          </a:bodyPr>
          <a:lstStyle/>
          <a:p>
            <a:pPr algn="just">
              <a:lnSpc>
                <a:spcPct val="130000"/>
              </a:lnSpc>
              <a:spcBef>
                <a:spcPts val="1000"/>
              </a:spcBef>
              <a:spcAft>
                <a:spcPts val="0"/>
              </a:spcAft>
            </a:pPr>
            <a:r>
              <a:rPr lang="nb-NO" sz="2000" i="1">
                <a:solidFill>
                  <a:srgbClr val="000000"/>
                </a:solidFill>
                <a:effectLst/>
                <a:latin typeface="Arial"/>
                <a:ea typeface="MS Mincho"/>
                <a:cs typeface="Arial"/>
              </a:rPr>
              <a:t>Det er påfallende små forskjeller når vi ser på den prosentvise fordelingen av treningen gjennom et år for langrennsløpere. Dermed må det være andre forhold som avgjør om man ”trener best”, og som forklarer at noen har en tydelig og positiv utvikling, og dermed går fortere på ski, enn andre til tross for at treningen virker å være lik.</a:t>
            </a:r>
            <a:endParaRPr lang="nb-NO" sz="2000">
              <a:effectLst/>
              <a:latin typeface="Arial"/>
              <a:ea typeface="MS Mincho"/>
              <a:cs typeface="Times New Roman"/>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015079"/>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Kvalitetskrav til øktene</a:t>
            </a:r>
            <a:endParaRPr lang="nb-NO" b="1" dirty="0"/>
          </a:p>
        </p:txBody>
      </p:sp>
      <p:sp>
        <p:nvSpPr>
          <p:cNvPr id="3" name="Plassholder for innhold 2"/>
          <p:cNvSpPr>
            <a:spLocks noGrp="1"/>
          </p:cNvSpPr>
          <p:nvPr>
            <p:ph idx="1"/>
          </p:nvPr>
        </p:nvSpPr>
        <p:spPr>
          <a:xfrm>
            <a:off x="457200" y="1600200"/>
            <a:ext cx="8507288" cy="4525963"/>
          </a:xfrm>
        </p:spPr>
        <p:txBody>
          <a:bodyPr>
            <a:noAutofit/>
          </a:bodyPr>
          <a:lstStyle/>
          <a:p>
            <a:pPr lvl="0"/>
            <a:r>
              <a:rPr lang="nb-NO" sz="2400" b="1" dirty="0" smtClean="0"/>
              <a:t>Langturer</a:t>
            </a:r>
            <a:r>
              <a:rPr lang="nb-NO" sz="2400" dirty="0" smtClean="0"/>
              <a:t> </a:t>
            </a:r>
            <a:r>
              <a:rPr lang="nb-NO" sz="2400" dirty="0"/>
              <a:t>skal gjennomføres med riktig intensitet og god teknikk. </a:t>
            </a:r>
            <a:r>
              <a:rPr lang="nb-NO" sz="2400" dirty="0" smtClean="0"/>
              <a:t>Utvikle </a:t>
            </a:r>
            <a:r>
              <a:rPr lang="nb-NO" sz="2400" dirty="0"/>
              <a:t>utfor og sving teknikk, visualiserer taktiske </a:t>
            </a:r>
            <a:r>
              <a:rPr lang="nb-NO" sz="2400" dirty="0" smtClean="0"/>
              <a:t>valg, og jobb </a:t>
            </a:r>
            <a:r>
              <a:rPr lang="nb-NO" sz="2400" dirty="0"/>
              <a:t>med tekniske detaljer </a:t>
            </a:r>
            <a:endParaRPr lang="nb-NO" sz="2400" dirty="0" smtClean="0"/>
          </a:p>
          <a:p>
            <a:pPr lvl="0"/>
            <a:endParaRPr lang="nb-NO" sz="2400" b="1" dirty="0" smtClean="0"/>
          </a:p>
          <a:p>
            <a:pPr lvl="0"/>
            <a:r>
              <a:rPr lang="nb-NO" sz="2400" b="1" dirty="0" smtClean="0"/>
              <a:t>Intensiv </a:t>
            </a:r>
            <a:r>
              <a:rPr lang="nb-NO" sz="2400" b="1" dirty="0"/>
              <a:t>trening </a:t>
            </a:r>
            <a:r>
              <a:rPr lang="nb-NO" sz="2400" dirty="0"/>
              <a:t>skal først og fremst ha høy fart og riktig intensitet slik alle drag kan gjennomføres med lik fart og god teknikk. På slike økter </a:t>
            </a:r>
            <a:r>
              <a:rPr lang="nb-NO" sz="2400" dirty="0" smtClean="0"/>
              <a:t>bør </a:t>
            </a:r>
            <a:r>
              <a:rPr lang="nb-NO" sz="2400" dirty="0"/>
              <a:t>også mentale ferdigheter </a:t>
            </a:r>
            <a:r>
              <a:rPr lang="nb-NO" sz="2400" dirty="0" smtClean="0"/>
              <a:t>trenes</a:t>
            </a:r>
          </a:p>
          <a:p>
            <a:pPr lvl="0"/>
            <a:endParaRPr lang="nb-NO" sz="2400" b="1" dirty="0" smtClean="0"/>
          </a:p>
          <a:p>
            <a:pPr lvl="0"/>
            <a:r>
              <a:rPr lang="nb-NO" sz="2400" b="1" dirty="0" smtClean="0"/>
              <a:t>Styrke </a:t>
            </a:r>
            <a:r>
              <a:rPr lang="nb-NO" sz="2400" b="1" dirty="0"/>
              <a:t>og hurtighetstrening </a:t>
            </a:r>
            <a:r>
              <a:rPr lang="nb-NO" sz="2400" dirty="0"/>
              <a:t>skal gjennomføres med god teknikk, eksplosiv utførelse og </a:t>
            </a:r>
            <a:r>
              <a:rPr lang="nb-NO" sz="2400" dirty="0" smtClean="0"/>
              <a:t>må </a:t>
            </a:r>
            <a:r>
              <a:rPr lang="nb-NO" sz="2400" dirty="0"/>
              <a:t>ivareta taktisk/tekniske valg, start, rykk, spurt, og evnen til å overraske konkurrenter.</a:t>
            </a:r>
          </a:p>
          <a:p>
            <a:endParaRPr lang="nb-NO" sz="2400" dirty="0"/>
          </a:p>
          <a:p>
            <a:pPr lvl="0"/>
            <a:endParaRPr lang="nb-NO"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016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2924944"/>
            <a:ext cx="8229600" cy="1143000"/>
          </a:xfrm>
        </p:spPr>
        <p:txBody>
          <a:bodyPr/>
          <a:lstStyle/>
          <a:p>
            <a:r>
              <a:rPr lang="nb-NO" b="1" dirty="0" smtClean="0"/>
              <a:t>Teknikktrening</a:t>
            </a:r>
            <a:endParaRPr lang="nb-NO"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240418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090263"/>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2708920"/>
            <a:ext cx="8229600" cy="1143000"/>
          </a:xfrm>
        </p:spPr>
        <p:txBody>
          <a:bodyPr>
            <a:normAutofit fontScale="90000"/>
          </a:bodyPr>
          <a:lstStyle/>
          <a:p>
            <a:r>
              <a:rPr lang="nb-NO" b="1" dirty="0" smtClean="0"/>
              <a:t>Se teknikkvideo her: </a:t>
            </a:r>
            <a:r>
              <a:rPr lang="nb-NO" b="1" dirty="0">
                <a:solidFill>
                  <a:srgbClr val="FF0000"/>
                </a:solidFill>
              </a:rPr>
              <a:t/>
            </a:r>
            <a:br>
              <a:rPr lang="nb-NO" b="1" dirty="0">
                <a:solidFill>
                  <a:srgbClr val="FF0000"/>
                </a:solidFill>
              </a:rPr>
            </a:br>
            <a:r>
              <a:rPr lang="nb-NO" b="1" dirty="0">
                <a:solidFill>
                  <a:srgbClr val="FF0000"/>
                </a:solidFill>
                <a:hlinkClick r:id="rId2"/>
              </a:rPr>
              <a:t>http://www.skiforbundet.no/langrenn/trening/langrennsteknikk</a:t>
            </a:r>
            <a:r>
              <a:rPr lang="nb-NO" b="1" dirty="0" smtClean="0">
                <a:solidFill>
                  <a:srgbClr val="FF0000"/>
                </a:solidFill>
                <a:hlinkClick r:id="rId2"/>
              </a:rPr>
              <a:t>/</a:t>
            </a:r>
            <a:r>
              <a:rPr lang="nb-NO" b="1" dirty="0" smtClean="0">
                <a:solidFill>
                  <a:srgbClr val="FF0000"/>
                </a:solidFill>
              </a:rPr>
              <a:t> </a:t>
            </a:r>
            <a:endParaRPr lang="nb-NO" b="1" dirty="0">
              <a:solidFill>
                <a:srgbClr val="FF000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88886"/>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nb-NO" smtClean="0"/>
          </a:p>
        </p:txBody>
      </p:sp>
      <p:sp>
        <p:nvSpPr>
          <p:cNvPr id="60419" name="Content Placeholder 2"/>
          <p:cNvSpPr>
            <a:spLocks noGrp="1"/>
          </p:cNvSpPr>
          <p:nvPr>
            <p:ph idx="1"/>
          </p:nvPr>
        </p:nvSpPr>
        <p:spPr/>
        <p:txBody>
          <a:bodyPr/>
          <a:lstStyle/>
          <a:p>
            <a:endParaRPr lang="nb-NO" smtClean="0"/>
          </a:p>
        </p:txBody>
      </p:sp>
      <p:pic>
        <p:nvPicPr>
          <p:cNvPr id="60420" name="Picture 2" descr="C:\Users\oyvinsan\Dropbox\Bilder og Figurer Langrennsboka\Videokam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Content Placeholder 2"/>
          <p:cNvSpPr txBox="1">
            <a:spLocks/>
          </p:cNvSpPr>
          <p:nvPr/>
        </p:nvSpPr>
        <p:spPr bwMode="auto">
          <a:xfrm>
            <a:off x="468313" y="463550"/>
            <a:ext cx="82296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buFont typeface="Arial" pitchFamily="34" charset="0"/>
              <a:buNone/>
              <a:defRPr/>
            </a:pPr>
            <a:r>
              <a:rPr lang="nb-NO" sz="4400" b="1" smtClean="0">
                <a:solidFill>
                  <a:srgbClr val="C00000"/>
                </a:solidFill>
                <a:effectLst>
                  <a:outerShdw blurRad="38100" dist="38100" dir="2700000" algn="tl">
                    <a:srgbClr val="000000">
                      <a:alpha val="43137"/>
                    </a:srgbClr>
                  </a:outerShdw>
                </a:effectLst>
                <a:latin typeface="+mj-lt"/>
                <a:cs typeface="Times New Roman" pitchFamily="18" charset="0"/>
                <a:sym typeface="Wingdings" pitchFamily="2" charset="2"/>
              </a:rPr>
              <a:t>Teknikk: Hva skal jeg se etter?</a:t>
            </a:r>
            <a:endParaRPr lang="nb-NO" sz="4400" b="1" smtClean="0">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36492272"/>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a:pPr>
            <a:endParaRPr lang="nb-NO"/>
          </a:p>
        </p:txBody>
      </p:sp>
      <p:sp>
        <p:nvSpPr>
          <p:cNvPr id="3" name="Plassholder for innhold 2"/>
          <p:cNvSpPr>
            <a:spLocks noGrp="1"/>
          </p:cNvSpPr>
          <p:nvPr>
            <p:ph idx="1"/>
          </p:nvPr>
        </p:nvSpPr>
        <p:spPr/>
        <p:txBody>
          <a:bodyPr/>
          <a:lstStyle/>
          <a:p>
            <a:pPr>
              <a:defRPr/>
            </a:pPr>
            <a:endParaRPr lang="nb-NO"/>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419100"/>
            <a:ext cx="8486775"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880575"/>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1413"/>
            <a:ext cx="8587024" cy="605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320942"/>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a:pPr>
            <a:endParaRPr lang="nb-NO"/>
          </a:p>
        </p:txBody>
      </p:sp>
      <p:sp>
        <p:nvSpPr>
          <p:cNvPr id="3" name="Plassholder for innhold 2"/>
          <p:cNvSpPr>
            <a:spLocks noGrp="1"/>
          </p:cNvSpPr>
          <p:nvPr>
            <p:ph idx="1"/>
          </p:nvPr>
        </p:nvSpPr>
        <p:spPr/>
        <p:txBody>
          <a:bodyPr/>
          <a:lstStyle/>
          <a:p>
            <a:pPr>
              <a:defRPr/>
            </a:pPr>
            <a:endParaRPr lang="nb-NO"/>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420100"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294657"/>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a:pPr>
            <a:endParaRPr lang="nb-NO"/>
          </a:p>
        </p:txBody>
      </p:sp>
      <p:sp>
        <p:nvSpPr>
          <p:cNvPr id="3" name="Plassholder for innhold 2"/>
          <p:cNvSpPr>
            <a:spLocks noGrp="1"/>
          </p:cNvSpPr>
          <p:nvPr>
            <p:ph idx="1"/>
          </p:nvPr>
        </p:nvSpPr>
        <p:spPr/>
        <p:txBody>
          <a:bodyPr/>
          <a:lstStyle/>
          <a:p>
            <a:pPr>
              <a:defRPr/>
            </a:pPr>
            <a:endParaRPr lang="nb-NO"/>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549275"/>
            <a:ext cx="8783637" cy="566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983234"/>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33800"/>
            <a:ext cx="8475155" cy="5215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80737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p:cNvGraphicFramePr>
            <a:graphicFrameLocks noGrp="1"/>
          </p:cNvGraphicFramePr>
          <p:nvPr>
            <p:ph idx="1"/>
            <p:extLst>
              <p:ext uri="{D42A27DB-BD31-4B8C-83A1-F6EECF244321}">
                <p14:modId xmlns:p14="http://schemas.microsoft.com/office/powerpoint/2010/main" val="446670572"/>
              </p:ext>
            </p:extLst>
          </p:nvPr>
        </p:nvGraphicFramePr>
        <p:xfrm>
          <a:off x="251520" y="1176072"/>
          <a:ext cx="8676963" cy="3178048"/>
        </p:xfrm>
        <a:graphic>
          <a:graphicData uri="http://schemas.openxmlformats.org/drawingml/2006/table">
            <a:tbl>
              <a:tblPr firstRow="1" firstCol="1" bandRow="1"/>
              <a:tblGrid>
                <a:gridCol w="2294734"/>
                <a:gridCol w="2078340"/>
                <a:gridCol w="2133207"/>
                <a:gridCol w="2170682"/>
              </a:tblGrid>
              <a:tr h="211112">
                <a:tc>
                  <a:txBody>
                    <a:bodyPr/>
                    <a:lstStyle/>
                    <a:p>
                      <a:pPr algn="just">
                        <a:lnSpc>
                          <a:spcPct val="130000"/>
                        </a:lnSpc>
                        <a:spcBef>
                          <a:spcPts val="1000"/>
                        </a:spcBef>
                        <a:spcAft>
                          <a:spcPts val="0"/>
                        </a:spcAft>
                      </a:pPr>
                      <a:r>
                        <a:rPr lang="nb-NO" sz="1400" b="1" dirty="0">
                          <a:effectLst/>
                          <a:latin typeface="Arial"/>
                          <a:ea typeface="MS Mincho"/>
                          <a:cs typeface="Arial"/>
                        </a:rPr>
                        <a:t>Barn </a:t>
                      </a:r>
                      <a:r>
                        <a:rPr lang="nb-NO" sz="1400" b="1" dirty="0">
                          <a:effectLst/>
                          <a:latin typeface="Arial"/>
                          <a:ea typeface="MS Mincho"/>
                          <a:cs typeface="Arial"/>
                          <a:sym typeface="Wingdings"/>
                        </a:rPr>
                        <a:t></a:t>
                      </a:r>
                      <a:r>
                        <a:rPr lang="nb-NO" sz="1400" b="1" dirty="0">
                          <a:effectLst/>
                          <a:latin typeface="Arial"/>
                          <a:ea typeface="MS Mincho"/>
                          <a:cs typeface="Arial"/>
                        </a:rPr>
                        <a:t> 12 år</a:t>
                      </a:r>
                      <a:endParaRPr lang="nb-NO" sz="1400"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13–14 år</a:t>
                      </a:r>
                      <a:endParaRPr lang="nb-NO" sz="140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15–16 år</a:t>
                      </a:r>
                      <a:endParaRPr lang="nb-NO" sz="140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dirty="0">
                          <a:effectLst/>
                          <a:latin typeface="Arial"/>
                          <a:ea typeface="MS Mincho"/>
                          <a:cs typeface="Arial"/>
                        </a:rPr>
                        <a:t>Junior</a:t>
                      </a:r>
                      <a:endParaRPr lang="nb-NO" sz="1400"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1152220">
                <a:tc>
                  <a:txBody>
                    <a:bodyPr/>
                    <a:lstStyle/>
                    <a:p>
                      <a:pPr algn="l">
                        <a:lnSpc>
                          <a:spcPct val="130000"/>
                        </a:lnSpc>
                        <a:spcBef>
                          <a:spcPts val="1000"/>
                        </a:spcBef>
                        <a:spcAft>
                          <a:spcPts val="0"/>
                        </a:spcAft>
                      </a:pPr>
                      <a:r>
                        <a:rPr lang="nb-NO" sz="1400" dirty="0">
                          <a:effectLst/>
                          <a:latin typeface="Arial"/>
                          <a:ea typeface="MS Mincho"/>
                          <a:cs typeface="Arial"/>
                        </a:rPr>
                        <a:t>Basisferdigheter skal kunne gjennomføres med korrekt utførelse (balanse, styrke koordinasjon).</a:t>
                      </a:r>
                      <a:endParaRPr lang="nb-NO" sz="1400" dirty="0">
                        <a:effectLst/>
                        <a:latin typeface="Arial"/>
                        <a:ea typeface="MS Mincho"/>
                        <a:cs typeface="Times New Roman"/>
                      </a:endParaRPr>
                    </a:p>
                    <a:p>
                      <a:pPr algn="l">
                        <a:lnSpc>
                          <a:spcPct val="130000"/>
                        </a:lnSpc>
                        <a:spcBef>
                          <a:spcPts val="1000"/>
                        </a:spcBef>
                        <a:spcAft>
                          <a:spcPts val="0"/>
                        </a:spcAft>
                      </a:pPr>
                      <a:r>
                        <a:rPr lang="nb-NO" sz="1400" dirty="0">
                          <a:effectLst/>
                          <a:latin typeface="Arial"/>
                          <a:ea typeface="MS Mincho"/>
                          <a:cs typeface="Arial"/>
                        </a:rPr>
                        <a:t> </a:t>
                      </a:r>
                      <a:endParaRPr lang="nb-NO" sz="1400"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lnSpc>
                          <a:spcPct val="130000"/>
                        </a:lnSpc>
                        <a:spcBef>
                          <a:spcPts val="1000"/>
                        </a:spcBef>
                        <a:spcAft>
                          <a:spcPts val="0"/>
                        </a:spcAft>
                      </a:pPr>
                      <a:r>
                        <a:rPr lang="nb-NO" sz="1400" dirty="0">
                          <a:effectLst/>
                          <a:latin typeface="Arial"/>
                          <a:ea typeface="MS Mincho"/>
                          <a:cs typeface="Arial"/>
                        </a:rPr>
                        <a:t>Kunne gjennomføre basisøvelser med korrekt utførelse med gjentatte repetisjoner</a:t>
                      </a:r>
                      <a:endParaRPr lang="nb-NO" sz="1400" dirty="0">
                        <a:effectLst/>
                        <a:latin typeface="Arial"/>
                        <a:ea typeface="MS Mincho"/>
                        <a:cs typeface="Times New Roman"/>
                      </a:endParaRPr>
                    </a:p>
                    <a:p>
                      <a:pPr algn="l">
                        <a:lnSpc>
                          <a:spcPct val="130000"/>
                        </a:lnSpc>
                        <a:spcBef>
                          <a:spcPts val="1000"/>
                        </a:spcBef>
                        <a:spcAft>
                          <a:spcPts val="0"/>
                        </a:spcAft>
                      </a:pPr>
                      <a:r>
                        <a:rPr lang="nb-NO" sz="1400" dirty="0">
                          <a:effectLst/>
                          <a:latin typeface="Arial"/>
                          <a:ea typeface="MS Mincho"/>
                          <a:cs typeface="Arial"/>
                        </a:rPr>
                        <a:t> </a:t>
                      </a:r>
                      <a:endParaRPr lang="nb-NO" sz="1400"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lnSpc>
                          <a:spcPct val="130000"/>
                        </a:lnSpc>
                        <a:spcBef>
                          <a:spcPts val="1000"/>
                        </a:spcBef>
                        <a:spcAft>
                          <a:spcPts val="0"/>
                        </a:spcAft>
                      </a:pPr>
                      <a:r>
                        <a:rPr lang="nb-NO" sz="1400" dirty="0">
                          <a:effectLst/>
                          <a:latin typeface="Arial"/>
                          <a:ea typeface="MS Mincho"/>
                          <a:cs typeface="Arial"/>
                        </a:rPr>
                        <a:t>Klare NSF sine krav* til basisøvelser med korrekt utførelse </a:t>
                      </a:r>
                      <a:endParaRPr lang="nb-NO" sz="1400" dirty="0">
                        <a:effectLst/>
                        <a:latin typeface="Arial"/>
                        <a:ea typeface="MS Mincho"/>
                        <a:cs typeface="Times New Roman"/>
                      </a:endParaRPr>
                    </a:p>
                    <a:p>
                      <a:pPr algn="l">
                        <a:lnSpc>
                          <a:spcPct val="130000"/>
                        </a:lnSpc>
                        <a:spcBef>
                          <a:spcPts val="1000"/>
                        </a:spcBef>
                        <a:spcAft>
                          <a:spcPts val="0"/>
                        </a:spcAft>
                      </a:pPr>
                      <a:r>
                        <a:rPr lang="nb-NO" sz="1400" dirty="0">
                          <a:effectLst/>
                          <a:latin typeface="Arial"/>
                          <a:ea typeface="MS Mincho"/>
                          <a:cs typeface="Arial"/>
                        </a:rPr>
                        <a:t> </a:t>
                      </a:r>
                      <a:endParaRPr lang="nb-NO" sz="1400"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lnSpc>
                          <a:spcPct val="130000"/>
                        </a:lnSpc>
                        <a:spcBef>
                          <a:spcPts val="1000"/>
                        </a:spcBef>
                        <a:spcAft>
                          <a:spcPts val="0"/>
                        </a:spcAft>
                      </a:pPr>
                      <a:r>
                        <a:rPr lang="nb-NO" sz="1400" b="1" dirty="0">
                          <a:effectLst/>
                          <a:latin typeface="Arial"/>
                          <a:ea typeface="MS Mincho"/>
                          <a:cs typeface="Arial"/>
                        </a:rPr>
                        <a:t>Videreutvikle basisferdigheter</a:t>
                      </a:r>
                      <a:endParaRPr lang="nb-NO" sz="1400" b="1" dirty="0">
                        <a:effectLst/>
                        <a:latin typeface="Arial"/>
                        <a:ea typeface="MS Mincho"/>
                        <a:cs typeface="Times New Roman"/>
                      </a:endParaRPr>
                    </a:p>
                    <a:p>
                      <a:pPr algn="l">
                        <a:lnSpc>
                          <a:spcPct val="130000"/>
                        </a:lnSpc>
                        <a:spcBef>
                          <a:spcPts val="1000"/>
                        </a:spcBef>
                        <a:spcAft>
                          <a:spcPts val="0"/>
                        </a:spcAft>
                      </a:pPr>
                      <a:r>
                        <a:rPr lang="nb-NO" sz="1400" b="1" dirty="0">
                          <a:effectLst/>
                          <a:latin typeface="Arial"/>
                          <a:ea typeface="MS Mincho"/>
                          <a:cs typeface="Arial"/>
                        </a:rPr>
                        <a:t> </a:t>
                      </a:r>
                      <a:endParaRPr lang="nb-NO" sz="1400" b="1"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1055558">
                <a:tc>
                  <a:txBody>
                    <a:bodyPr/>
                    <a:lstStyle/>
                    <a:p>
                      <a:pPr algn="l">
                        <a:lnSpc>
                          <a:spcPct val="130000"/>
                        </a:lnSpc>
                        <a:spcBef>
                          <a:spcPts val="1000"/>
                        </a:spcBef>
                        <a:spcAft>
                          <a:spcPts val="0"/>
                        </a:spcAft>
                      </a:pPr>
                      <a:r>
                        <a:rPr lang="nb-NO" sz="1400" dirty="0">
                          <a:effectLst/>
                          <a:latin typeface="Arial"/>
                          <a:ea typeface="MS Mincho"/>
                          <a:cs typeface="Arial"/>
                        </a:rPr>
                        <a:t>Veksle mellom lav og høy intensitet, liten og stor fart, variasjon i </a:t>
                      </a:r>
                      <a:r>
                        <a:rPr lang="nb-NO" sz="1400" dirty="0" smtClean="0">
                          <a:effectLst/>
                          <a:latin typeface="Arial"/>
                          <a:ea typeface="MS Mincho"/>
                          <a:cs typeface="Arial"/>
                        </a:rPr>
                        <a:t>bevegelsesmåter</a:t>
                      </a:r>
                      <a:endParaRPr lang="nb-NO" sz="1400"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lnSpc>
                          <a:spcPct val="130000"/>
                        </a:lnSpc>
                        <a:spcBef>
                          <a:spcPts val="1000"/>
                        </a:spcBef>
                        <a:spcAft>
                          <a:spcPts val="0"/>
                        </a:spcAft>
                      </a:pPr>
                      <a:r>
                        <a:rPr lang="nb-NO" sz="1400" dirty="0">
                          <a:effectLst/>
                          <a:latin typeface="Arial"/>
                          <a:ea typeface="MS Mincho"/>
                          <a:cs typeface="Arial"/>
                        </a:rPr>
                        <a:t>Kunne gjennomføre rykk og spurt med god teknikk i alle teknikker på </a:t>
                      </a:r>
                      <a:r>
                        <a:rPr lang="nb-NO" sz="1400" dirty="0" smtClean="0">
                          <a:effectLst/>
                          <a:latin typeface="Arial"/>
                          <a:ea typeface="MS Mincho"/>
                          <a:cs typeface="Arial"/>
                        </a:rPr>
                        <a:t>ski</a:t>
                      </a:r>
                      <a:endParaRPr lang="nb-NO" sz="1400"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lnSpc>
                          <a:spcPct val="130000"/>
                        </a:lnSpc>
                        <a:spcBef>
                          <a:spcPts val="1000"/>
                        </a:spcBef>
                        <a:spcAft>
                          <a:spcPts val="0"/>
                        </a:spcAft>
                      </a:pPr>
                      <a:r>
                        <a:rPr lang="nb-NO" sz="1400" dirty="0">
                          <a:effectLst/>
                          <a:latin typeface="Arial"/>
                          <a:ea typeface="MS Mincho"/>
                          <a:cs typeface="Arial"/>
                        </a:rPr>
                        <a:t>Kunne gjennomføre rykk og spurt med god teknikk i alle teknikker på ski og rulleski</a:t>
                      </a:r>
                      <a:endParaRPr lang="nb-NO" sz="1400"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l">
                        <a:lnSpc>
                          <a:spcPct val="130000"/>
                        </a:lnSpc>
                        <a:spcBef>
                          <a:spcPts val="1000"/>
                        </a:spcBef>
                        <a:spcAft>
                          <a:spcPts val="0"/>
                        </a:spcAft>
                      </a:pPr>
                      <a:r>
                        <a:rPr lang="nb-NO" sz="1400" b="1" dirty="0">
                          <a:effectLst/>
                          <a:latin typeface="Arial"/>
                          <a:ea typeface="MS Mincho"/>
                          <a:cs typeface="Arial"/>
                        </a:rPr>
                        <a:t>Kunne gjennomføre rykk og spurt i alle teknikker på ski og rulleski i med god teknikk i sliten tilstand</a:t>
                      </a:r>
                      <a:endParaRPr lang="nb-NO" sz="1400" b="1" dirty="0">
                        <a:effectLst/>
                        <a:latin typeface="Arial"/>
                        <a:ea typeface="MS Mincho"/>
                        <a:cs typeface="Times New Roman"/>
                      </a:endParaRPr>
                    </a:p>
                  </a:txBody>
                  <a:tcPr marL="50790" marR="5079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bl>
          </a:graphicData>
        </a:graphic>
      </p:graphicFrame>
      <p:sp>
        <p:nvSpPr>
          <p:cNvPr id="3" name="TekstSylinder 2"/>
          <p:cNvSpPr txBox="1"/>
          <p:nvPr/>
        </p:nvSpPr>
        <p:spPr>
          <a:xfrm>
            <a:off x="278288" y="664275"/>
            <a:ext cx="7618808" cy="338554"/>
          </a:xfrm>
          <a:prstGeom prst="rect">
            <a:avLst/>
          </a:prstGeom>
          <a:solidFill>
            <a:srgbClr val="E6E6E6"/>
          </a:solidFill>
        </p:spPr>
        <p:txBody>
          <a:bodyPr wrap="square" rtlCol="0">
            <a:spAutoFit/>
          </a:bodyPr>
          <a:lstStyle/>
          <a:p>
            <a:r>
              <a:rPr lang="nb-NO" sz="1600" i="1" dirty="0" smtClean="0">
                <a:solidFill>
                  <a:prstClr val="black"/>
                </a:solidFill>
                <a:latin typeface="Arial" panose="020B0604020202020204" pitchFamily="34" charset="0"/>
                <a:cs typeface="Arial" panose="020B0604020202020204" pitchFamily="34" charset="0"/>
              </a:rPr>
              <a:t>FYSISKE KRAV</a:t>
            </a:r>
            <a:endParaRPr lang="nb-NO" sz="16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298497"/>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a:pPr>
            <a:endParaRPr lang="nb-NO"/>
          </a:p>
        </p:txBody>
      </p:sp>
      <p:sp>
        <p:nvSpPr>
          <p:cNvPr id="3" name="Plassholder for innhold 2"/>
          <p:cNvSpPr>
            <a:spLocks noGrp="1"/>
          </p:cNvSpPr>
          <p:nvPr>
            <p:ph idx="1"/>
          </p:nvPr>
        </p:nvSpPr>
        <p:spPr/>
        <p:txBody>
          <a:bodyPr/>
          <a:lstStyle/>
          <a:p>
            <a:pPr>
              <a:defRPr/>
            </a:pPr>
            <a:endParaRPr lang="nb-NO"/>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531813"/>
            <a:ext cx="8389937" cy="561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547429"/>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dh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2380950"/>
            <a:ext cx="7802360" cy="2237083"/>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226971"/>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smtClean="0"/>
              <a:t>Tilbakemeldinger</a:t>
            </a:r>
            <a:endParaRPr lang="nb-NO" sz="4000" b="1" dirty="0"/>
          </a:p>
        </p:txBody>
      </p:sp>
      <p:sp>
        <p:nvSpPr>
          <p:cNvPr id="3" name="Plassholder for innhold 2"/>
          <p:cNvSpPr>
            <a:spLocks noGrp="1"/>
          </p:cNvSpPr>
          <p:nvPr>
            <p:ph idx="1"/>
          </p:nvPr>
        </p:nvSpPr>
        <p:spPr>
          <a:xfrm>
            <a:off x="457200" y="1780315"/>
            <a:ext cx="8229600" cy="4525963"/>
          </a:xfrm>
        </p:spPr>
        <p:txBody>
          <a:bodyPr>
            <a:normAutofit/>
          </a:bodyPr>
          <a:lstStyle/>
          <a:p>
            <a:r>
              <a:rPr lang="nb-NO" sz="2800" dirty="0" smtClean="0"/>
              <a:t>Fokuser på de grunnleggende prinsippene</a:t>
            </a:r>
          </a:p>
          <a:p>
            <a:endParaRPr lang="nb-NO" sz="2800" dirty="0" smtClean="0"/>
          </a:p>
          <a:p>
            <a:r>
              <a:rPr lang="nb-NO" sz="2800" dirty="0" smtClean="0"/>
              <a:t>Benytt enkelt språk og forståelige begreper</a:t>
            </a:r>
            <a:endParaRPr lang="nb-NO" sz="2800" dirty="0"/>
          </a:p>
          <a:p>
            <a:endParaRPr lang="nb-NO" sz="2800" dirty="0" smtClean="0"/>
          </a:p>
          <a:p>
            <a:r>
              <a:rPr lang="nb-NO" sz="2800" dirty="0" smtClean="0"/>
              <a:t>Prioriter de 1-2 viktigste oppgavene gjennom øvelser</a:t>
            </a:r>
          </a:p>
          <a:p>
            <a:endParaRPr lang="nb-NO" sz="2800" dirty="0" smtClean="0"/>
          </a:p>
          <a:p>
            <a:r>
              <a:rPr lang="nb-NO" sz="2800" dirty="0" smtClean="0"/>
              <a:t>Gi positiv feedback til riktig tid = skryt når noe er bra!</a:t>
            </a:r>
            <a:endParaRPr lang="nb-NO"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956306"/>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12312366"/>
              </p:ext>
            </p:extLst>
          </p:nvPr>
        </p:nvGraphicFramePr>
        <p:xfrm>
          <a:off x="1187624" y="476672"/>
          <a:ext cx="6984776" cy="6076083"/>
        </p:xfrm>
        <a:graphic>
          <a:graphicData uri="http://schemas.openxmlformats.org/drawingml/2006/table">
            <a:tbl>
              <a:tblPr firstRow="1" firstCol="1" bandRow="1">
                <a:tableStyleId>{7E9639D4-E3E2-4D34-9284-5A2195B3D0D7}</a:tableStyleId>
              </a:tblPr>
              <a:tblGrid>
                <a:gridCol w="3398214"/>
                <a:gridCol w="3586562"/>
              </a:tblGrid>
              <a:tr h="424635">
                <a:tc gridSpan="2">
                  <a:txBody>
                    <a:bodyPr/>
                    <a:lstStyle/>
                    <a:p>
                      <a:pPr algn="ctr">
                        <a:lnSpc>
                          <a:spcPct val="150000"/>
                        </a:lnSpc>
                        <a:spcAft>
                          <a:spcPts val="0"/>
                        </a:spcAft>
                      </a:pPr>
                      <a:r>
                        <a:rPr lang="nb-NO" sz="2400" dirty="0" smtClean="0">
                          <a:effectLst/>
                        </a:rPr>
                        <a:t>Hovedfokus i skøyting for neste periode</a:t>
                      </a:r>
                      <a:endParaRPr lang="nb-NO" sz="2400" b="1" dirty="0">
                        <a:solidFill>
                          <a:schemeClr val="tx1"/>
                        </a:solidFill>
                        <a:effectLst/>
                        <a:latin typeface="Times New Roman"/>
                        <a:ea typeface="Calibri"/>
                        <a:cs typeface="Times New Roman"/>
                      </a:endParaRPr>
                    </a:p>
                  </a:txBody>
                  <a:tcPr marL="87930" marR="87930" marT="43965" marB="43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r>
              <a:tr h="424635">
                <a:tc>
                  <a:txBody>
                    <a:bodyPr/>
                    <a:lstStyle/>
                    <a:p>
                      <a:pPr algn="ctr">
                        <a:lnSpc>
                          <a:spcPct val="150000"/>
                        </a:lnSpc>
                        <a:spcAft>
                          <a:spcPts val="0"/>
                        </a:spcAft>
                      </a:pPr>
                      <a:r>
                        <a:rPr lang="nb-NO" sz="1600" dirty="0">
                          <a:effectLst/>
                        </a:rPr>
                        <a:t>3 viktigste arbeidsoppgaver</a:t>
                      </a:r>
                      <a:endParaRPr lang="nb-NO" sz="1600" b="1" dirty="0">
                        <a:solidFill>
                          <a:schemeClr val="tx1"/>
                        </a:solidFill>
                        <a:effectLst/>
                        <a:latin typeface="Times New Roman"/>
                        <a:ea typeface="Calibri"/>
                        <a:cs typeface="Times New Roman"/>
                      </a:endParaRPr>
                    </a:p>
                  </a:txBody>
                  <a:tcPr marL="87930" marR="87930" marT="43965" marB="43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nb-NO" sz="1600" b="1" dirty="0">
                          <a:effectLst/>
                        </a:rPr>
                        <a:t>Viktigste treningstiltak</a:t>
                      </a:r>
                      <a:endParaRPr lang="nb-NO" sz="1600" b="1" dirty="0">
                        <a:solidFill>
                          <a:schemeClr val="tx1"/>
                        </a:solidFill>
                        <a:effectLst/>
                        <a:latin typeface="Times New Roman"/>
                        <a:ea typeface="Calibri"/>
                        <a:cs typeface="Times New Roman"/>
                      </a:endParaRPr>
                    </a:p>
                  </a:txBody>
                  <a:tcPr marL="87930" marR="87930" marT="43965" marB="43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4381">
                <a:tc>
                  <a:txBody>
                    <a:bodyPr/>
                    <a:lstStyle/>
                    <a:p>
                      <a:pPr>
                        <a:lnSpc>
                          <a:spcPct val="150000"/>
                        </a:lnSpc>
                        <a:spcAft>
                          <a:spcPts val="0"/>
                        </a:spcAft>
                      </a:pPr>
                      <a:r>
                        <a:rPr lang="nb-NO" sz="1600" dirty="0">
                          <a:effectLst/>
                        </a:rPr>
                        <a:t> </a:t>
                      </a:r>
                    </a:p>
                    <a:p>
                      <a:pPr>
                        <a:lnSpc>
                          <a:spcPct val="150000"/>
                        </a:lnSpc>
                        <a:spcAft>
                          <a:spcPts val="0"/>
                        </a:spcAft>
                      </a:pPr>
                      <a:endParaRPr lang="nb-NO" sz="1600" b="1" dirty="0">
                        <a:solidFill>
                          <a:schemeClr val="tx1"/>
                        </a:solidFill>
                        <a:effectLst/>
                        <a:latin typeface="Times New Roman"/>
                        <a:ea typeface="Calibri"/>
                        <a:cs typeface="Times New Roman"/>
                      </a:endParaRPr>
                    </a:p>
                  </a:txBody>
                  <a:tcPr marL="87930" marR="87930" marT="43965" marB="43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nSpc>
                          <a:spcPct val="150000"/>
                        </a:lnSpc>
                        <a:spcAft>
                          <a:spcPts val="0"/>
                        </a:spcAft>
                      </a:pPr>
                      <a:r>
                        <a:rPr lang="nb-NO" sz="1600">
                          <a:effectLst/>
                        </a:rPr>
                        <a:t>1.     ..</a:t>
                      </a:r>
                    </a:p>
                    <a:p>
                      <a:pPr indent="-228600">
                        <a:lnSpc>
                          <a:spcPct val="150000"/>
                        </a:lnSpc>
                        <a:spcAft>
                          <a:spcPts val="0"/>
                        </a:spcAft>
                      </a:pPr>
                      <a:r>
                        <a:rPr lang="nb-NO" sz="1600">
                          <a:effectLst/>
                        </a:rPr>
                        <a:t>2.     ..</a:t>
                      </a:r>
                    </a:p>
                    <a:p>
                      <a:pPr indent="-228600">
                        <a:lnSpc>
                          <a:spcPct val="150000"/>
                        </a:lnSpc>
                        <a:spcAft>
                          <a:spcPts val="0"/>
                        </a:spcAft>
                      </a:pPr>
                      <a:r>
                        <a:rPr lang="nb-NO" sz="1600">
                          <a:effectLst/>
                        </a:rPr>
                        <a:t>3.     ..</a:t>
                      </a:r>
                      <a:endParaRPr lang="nb-NO" sz="1600" b="1">
                        <a:solidFill>
                          <a:schemeClr val="tx1"/>
                        </a:solidFill>
                        <a:effectLst/>
                        <a:latin typeface="Times New Roman"/>
                        <a:ea typeface="Calibri"/>
                        <a:cs typeface="Times New Roman"/>
                      </a:endParaRPr>
                    </a:p>
                  </a:txBody>
                  <a:tcPr marL="87930" marR="87930" marT="43965" marB="43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4381">
                <a:tc>
                  <a:txBody>
                    <a:bodyPr/>
                    <a:lstStyle/>
                    <a:p>
                      <a:pPr>
                        <a:lnSpc>
                          <a:spcPct val="150000"/>
                        </a:lnSpc>
                        <a:spcAft>
                          <a:spcPts val="0"/>
                        </a:spcAft>
                      </a:pPr>
                      <a:r>
                        <a:rPr lang="nb-NO" sz="1600" dirty="0">
                          <a:effectLst/>
                        </a:rPr>
                        <a:t> </a:t>
                      </a:r>
                      <a:endParaRPr lang="nb-NO" sz="1600" b="1" dirty="0">
                        <a:solidFill>
                          <a:schemeClr val="tx1"/>
                        </a:solidFill>
                        <a:effectLst/>
                      </a:endParaRPr>
                    </a:p>
                  </a:txBody>
                  <a:tcPr marL="87930" marR="87930" marT="43965" marB="43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nSpc>
                          <a:spcPct val="150000"/>
                        </a:lnSpc>
                        <a:spcAft>
                          <a:spcPts val="0"/>
                        </a:spcAft>
                      </a:pPr>
                      <a:r>
                        <a:rPr lang="nb-NO" sz="1600" dirty="0">
                          <a:effectLst/>
                        </a:rPr>
                        <a:t>1.     ..</a:t>
                      </a:r>
                    </a:p>
                    <a:p>
                      <a:pPr indent="-228600">
                        <a:lnSpc>
                          <a:spcPct val="150000"/>
                        </a:lnSpc>
                        <a:spcAft>
                          <a:spcPts val="0"/>
                        </a:spcAft>
                      </a:pPr>
                      <a:r>
                        <a:rPr lang="nb-NO" sz="1600" dirty="0">
                          <a:effectLst/>
                        </a:rPr>
                        <a:t>2.     ..</a:t>
                      </a:r>
                    </a:p>
                    <a:p>
                      <a:pPr indent="-228600">
                        <a:lnSpc>
                          <a:spcPct val="150000"/>
                        </a:lnSpc>
                        <a:spcAft>
                          <a:spcPts val="0"/>
                        </a:spcAft>
                      </a:pPr>
                      <a:r>
                        <a:rPr lang="nb-NO" sz="1600" dirty="0">
                          <a:effectLst/>
                        </a:rPr>
                        <a:t>3.     ..</a:t>
                      </a:r>
                      <a:endParaRPr lang="nb-NO" sz="1600" b="1" dirty="0">
                        <a:solidFill>
                          <a:schemeClr val="tx1"/>
                        </a:solidFill>
                        <a:effectLst/>
                        <a:latin typeface="Times New Roman"/>
                        <a:ea typeface="Calibri"/>
                        <a:cs typeface="Times New Roman"/>
                      </a:endParaRPr>
                    </a:p>
                  </a:txBody>
                  <a:tcPr marL="87930" marR="87930" marT="43965" marB="43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4381">
                <a:tc>
                  <a:txBody>
                    <a:bodyPr/>
                    <a:lstStyle/>
                    <a:p>
                      <a:pPr>
                        <a:lnSpc>
                          <a:spcPct val="150000"/>
                        </a:lnSpc>
                        <a:spcAft>
                          <a:spcPts val="0"/>
                        </a:spcAft>
                      </a:pPr>
                      <a:r>
                        <a:rPr lang="nb-NO" sz="1600" dirty="0">
                          <a:effectLst/>
                        </a:rPr>
                        <a:t> </a:t>
                      </a:r>
                      <a:endParaRPr lang="nb-NO" sz="1600" b="1" dirty="0">
                        <a:solidFill>
                          <a:schemeClr val="tx1"/>
                        </a:solidFill>
                        <a:effectLst/>
                      </a:endParaRPr>
                    </a:p>
                  </a:txBody>
                  <a:tcPr marL="87930" marR="87930" marT="43965" marB="43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8600">
                        <a:lnSpc>
                          <a:spcPct val="150000"/>
                        </a:lnSpc>
                        <a:spcAft>
                          <a:spcPts val="0"/>
                        </a:spcAft>
                      </a:pPr>
                      <a:r>
                        <a:rPr lang="nb-NO" sz="1600" dirty="0">
                          <a:effectLst/>
                        </a:rPr>
                        <a:t>1.     ..</a:t>
                      </a:r>
                    </a:p>
                    <a:p>
                      <a:pPr indent="-228600">
                        <a:lnSpc>
                          <a:spcPct val="150000"/>
                        </a:lnSpc>
                        <a:spcAft>
                          <a:spcPts val="0"/>
                        </a:spcAft>
                      </a:pPr>
                      <a:r>
                        <a:rPr lang="nb-NO" sz="1600" dirty="0">
                          <a:effectLst/>
                        </a:rPr>
                        <a:t>2.     ..</a:t>
                      </a:r>
                    </a:p>
                    <a:p>
                      <a:pPr indent="-228600">
                        <a:lnSpc>
                          <a:spcPct val="150000"/>
                        </a:lnSpc>
                        <a:spcAft>
                          <a:spcPts val="0"/>
                        </a:spcAft>
                      </a:pPr>
                      <a:r>
                        <a:rPr lang="nb-NO" sz="1600" dirty="0">
                          <a:effectLst/>
                        </a:rPr>
                        <a:t>3.     ..</a:t>
                      </a:r>
                      <a:endParaRPr lang="nb-NO" sz="1600" b="1" dirty="0">
                        <a:solidFill>
                          <a:schemeClr val="tx1"/>
                        </a:solidFill>
                        <a:effectLst/>
                        <a:latin typeface="Times New Roman"/>
                        <a:ea typeface="Calibri"/>
                        <a:cs typeface="Times New Roman"/>
                      </a:endParaRPr>
                    </a:p>
                  </a:txBody>
                  <a:tcPr marL="87930" marR="87930" marT="43965" marB="43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0193">
                <a:tc gridSpan="2">
                  <a:txBody>
                    <a:bodyPr/>
                    <a:lstStyle/>
                    <a:p>
                      <a:pPr>
                        <a:lnSpc>
                          <a:spcPct val="150000"/>
                        </a:lnSpc>
                        <a:spcAft>
                          <a:spcPts val="0"/>
                        </a:spcAft>
                      </a:pPr>
                      <a:r>
                        <a:rPr lang="nb-NO" sz="1600" dirty="0" smtClean="0">
                          <a:effectLst/>
                        </a:rPr>
                        <a:t> Kommentarer:</a:t>
                      </a:r>
                      <a:endParaRPr lang="nb-NO" sz="1600" b="1" dirty="0">
                        <a:solidFill>
                          <a:schemeClr val="tx1"/>
                        </a:solidFill>
                        <a:effectLst/>
                        <a:latin typeface="Times New Roman"/>
                        <a:ea typeface="Calibri"/>
                        <a:cs typeface="Times New Roman"/>
                      </a:endParaRPr>
                    </a:p>
                  </a:txBody>
                  <a:tcPr marL="87930" marR="87930" marT="43965" marB="439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b-NO"/>
                    </a:p>
                  </a:txBody>
                  <a:tcPr/>
                </a:tc>
              </a:tr>
            </a:tbl>
          </a:graphicData>
        </a:graphic>
      </p:graphicFrame>
    </p:spTree>
    <p:extLst>
      <p:ext uri="{BB962C8B-B14F-4D97-AF65-F5344CB8AC3E}">
        <p14:creationId xmlns:p14="http://schemas.microsoft.com/office/powerpoint/2010/main" val="880470432"/>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630880"/>
            <a:ext cx="8229600" cy="1143000"/>
          </a:xfrm>
        </p:spPr>
        <p:txBody>
          <a:bodyPr/>
          <a:lstStyle/>
          <a:p>
            <a:r>
              <a:rPr lang="nb-NO" b="1" dirty="0" smtClean="0"/>
              <a:t>Trenerrollen</a:t>
            </a:r>
            <a:endParaRPr lang="nb-NO" b="1"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220383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12922"/>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 4"/>
          <p:cNvGraphicFramePr>
            <a:graphicFrameLocks noGrp="1"/>
          </p:cNvGraphicFramePr>
          <p:nvPr>
            <p:extLst>
              <p:ext uri="{D42A27DB-BD31-4B8C-83A1-F6EECF244321}">
                <p14:modId xmlns:p14="http://schemas.microsoft.com/office/powerpoint/2010/main" val="289864591"/>
              </p:ext>
            </p:extLst>
          </p:nvPr>
        </p:nvGraphicFramePr>
        <p:xfrm>
          <a:off x="611560" y="404664"/>
          <a:ext cx="8136904" cy="6071616"/>
        </p:xfrm>
        <a:graphic>
          <a:graphicData uri="http://schemas.openxmlformats.org/drawingml/2006/table">
            <a:tbl>
              <a:tblPr firstRow="1" firstCol="1" bandRow="1"/>
              <a:tblGrid>
                <a:gridCol w="2034226"/>
                <a:gridCol w="2034226"/>
                <a:gridCol w="2034226"/>
                <a:gridCol w="2034226"/>
              </a:tblGrid>
              <a:tr h="193769">
                <a:tc>
                  <a:txBody>
                    <a:bodyPr/>
                    <a:lstStyle/>
                    <a:p>
                      <a:pPr algn="just">
                        <a:lnSpc>
                          <a:spcPct val="130000"/>
                        </a:lnSpc>
                        <a:spcBef>
                          <a:spcPts val="1000"/>
                        </a:spcBef>
                        <a:spcAft>
                          <a:spcPts val="0"/>
                        </a:spcAft>
                      </a:pPr>
                      <a:r>
                        <a:rPr lang="nb-NO" sz="1400" b="1" dirty="0">
                          <a:effectLst/>
                          <a:latin typeface="Arial"/>
                          <a:ea typeface="MS Mincho"/>
                          <a:cs typeface="Arial"/>
                        </a:rPr>
                        <a:t>Barn </a:t>
                      </a:r>
                      <a:r>
                        <a:rPr lang="nb-NO" sz="1400" b="1" dirty="0">
                          <a:effectLst/>
                          <a:latin typeface="Arial"/>
                          <a:ea typeface="MS Mincho"/>
                          <a:cs typeface="Arial"/>
                          <a:sym typeface="Wingdings"/>
                        </a:rPr>
                        <a:t></a:t>
                      </a:r>
                      <a:r>
                        <a:rPr lang="nb-NO" sz="1400" b="1" dirty="0">
                          <a:effectLst/>
                          <a:latin typeface="Arial"/>
                          <a:ea typeface="MS Mincho"/>
                          <a:cs typeface="Arial"/>
                        </a:rPr>
                        <a:t> 12 år</a:t>
                      </a:r>
                      <a:endParaRPr lang="nb-NO" sz="1400"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dirty="0">
                          <a:effectLst/>
                          <a:latin typeface="Arial"/>
                          <a:ea typeface="MS Mincho"/>
                          <a:cs typeface="Arial"/>
                        </a:rPr>
                        <a:t>13–14 år</a:t>
                      </a:r>
                      <a:endParaRPr lang="nb-NO" sz="1400"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lumMod val="85000"/>
                      </a:schemeClr>
                    </a:solidFill>
                  </a:tcPr>
                </a:tc>
                <a:tc>
                  <a:txBody>
                    <a:bodyPr/>
                    <a:lstStyle/>
                    <a:p>
                      <a:pPr algn="just">
                        <a:lnSpc>
                          <a:spcPct val="130000"/>
                        </a:lnSpc>
                        <a:spcBef>
                          <a:spcPts val="1000"/>
                        </a:spcBef>
                        <a:spcAft>
                          <a:spcPts val="0"/>
                        </a:spcAft>
                      </a:pPr>
                      <a:r>
                        <a:rPr lang="nb-NO" sz="1400" b="1" dirty="0">
                          <a:effectLst/>
                          <a:latin typeface="Arial"/>
                          <a:ea typeface="MS Mincho"/>
                          <a:cs typeface="Arial"/>
                        </a:rPr>
                        <a:t>15–16 år</a:t>
                      </a:r>
                      <a:endParaRPr lang="nb-NO" sz="1400"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bg1">
                        <a:lumMod val="85000"/>
                      </a:schemeClr>
                    </a:solidFill>
                  </a:tcPr>
                </a:tc>
                <a:tc>
                  <a:txBody>
                    <a:bodyPr/>
                    <a:lstStyle/>
                    <a:p>
                      <a:pPr algn="just">
                        <a:lnSpc>
                          <a:spcPct val="130000"/>
                        </a:lnSpc>
                        <a:spcBef>
                          <a:spcPts val="1000"/>
                        </a:spcBef>
                        <a:spcAft>
                          <a:spcPts val="0"/>
                        </a:spcAft>
                      </a:pPr>
                      <a:r>
                        <a:rPr lang="nb-NO" sz="1400" b="1" dirty="0">
                          <a:effectLst/>
                          <a:latin typeface="Arial"/>
                          <a:ea typeface="MS Mincho"/>
                          <a:cs typeface="Arial"/>
                        </a:rPr>
                        <a:t>Junior</a:t>
                      </a:r>
                      <a:endParaRPr lang="nb-NO" sz="1400" b="1"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accent1">
                        <a:lumMod val="40000"/>
                        <a:lumOff val="60000"/>
                      </a:schemeClr>
                    </a:solidFill>
                  </a:tcPr>
                </a:tc>
              </a:tr>
              <a:tr h="640608">
                <a:tc>
                  <a:txBody>
                    <a:bodyPr/>
                    <a:lstStyle/>
                    <a:p>
                      <a:pPr>
                        <a:lnSpc>
                          <a:spcPct val="130000"/>
                        </a:lnSpc>
                        <a:spcBef>
                          <a:spcPts val="1000"/>
                        </a:spcBef>
                        <a:spcAft>
                          <a:spcPts val="0"/>
                        </a:spcAft>
                      </a:pPr>
                      <a:r>
                        <a:rPr lang="nb-NO" sz="1400" dirty="0" smtClean="0">
                          <a:effectLst/>
                          <a:latin typeface="Arial"/>
                          <a:ea typeface="MS Mincho"/>
                          <a:cs typeface="Arial"/>
                        </a:rPr>
                        <a:t>Treningskunnskap: </a:t>
                      </a:r>
                      <a:r>
                        <a:rPr lang="nb-NO" sz="1400" dirty="0">
                          <a:effectLst/>
                          <a:latin typeface="Arial"/>
                          <a:ea typeface="MS Mincho"/>
                          <a:cs typeface="Arial"/>
                        </a:rPr>
                        <a:t>Trener 1</a:t>
                      </a:r>
                      <a:endParaRPr lang="nb-NO" sz="1400" dirty="0">
                        <a:effectLst/>
                        <a:latin typeface="Arial"/>
                        <a:ea typeface="MS Mincho"/>
                        <a:cs typeface="Times New Roman"/>
                      </a:endParaRPr>
                    </a:p>
                    <a:p>
                      <a:pPr algn="just">
                        <a:lnSpc>
                          <a:spcPct val="130000"/>
                        </a:lnSpc>
                        <a:spcBef>
                          <a:spcPts val="1000"/>
                        </a:spcBef>
                        <a:spcAft>
                          <a:spcPts val="0"/>
                        </a:spcAft>
                      </a:pPr>
                      <a:r>
                        <a:rPr lang="nb-NO" sz="1400" b="1" dirty="0">
                          <a:effectLst/>
                          <a:latin typeface="Arial"/>
                          <a:ea typeface="MS Mincho"/>
                          <a:cs typeface="Arial"/>
                        </a:rPr>
                        <a:t> </a:t>
                      </a:r>
                      <a:endParaRPr lang="nb-NO" sz="1400"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400" b="0" dirty="0" smtClean="0">
                          <a:effectLst/>
                          <a:latin typeface="Arial"/>
                          <a:ea typeface="MS Mincho"/>
                          <a:cs typeface="Arial"/>
                        </a:rPr>
                        <a:t>Treningskunnskap: </a:t>
                      </a:r>
                      <a:r>
                        <a:rPr lang="nb-NO" sz="1400" b="0" dirty="0">
                          <a:effectLst/>
                          <a:latin typeface="Arial"/>
                          <a:ea typeface="MS Mincho"/>
                          <a:cs typeface="Arial"/>
                        </a:rPr>
                        <a:t>Trener 2</a:t>
                      </a:r>
                      <a:endParaRPr lang="nb-NO" sz="1400" b="0" dirty="0">
                        <a:effectLst/>
                        <a:latin typeface="Arial"/>
                        <a:ea typeface="MS Mincho"/>
                        <a:cs typeface="Times New Roman"/>
                      </a:endParaRPr>
                    </a:p>
                    <a:p>
                      <a:pPr algn="just">
                        <a:lnSpc>
                          <a:spcPct val="130000"/>
                        </a:lnSpc>
                        <a:spcBef>
                          <a:spcPts val="1000"/>
                        </a:spcBef>
                        <a:spcAft>
                          <a:spcPts val="0"/>
                        </a:spcAft>
                      </a:pPr>
                      <a:r>
                        <a:rPr lang="nb-NO" sz="1400" b="0" dirty="0">
                          <a:effectLst/>
                          <a:latin typeface="Arial"/>
                          <a:ea typeface="MS Mincho"/>
                          <a:cs typeface="Arial"/>
                        </a:rPr>
                        <a:t> </a:t>
                      </a:r>
                      <a:endParaRPr lang="nb-NO" sz="1400" b="0"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nSpc>
                          <a:spcPct val="130000"/>
                        </a:lnSpc>
                        <a:spcBef>
                          <a:spcPts val="1000"/>
                        </a:spcBef>
                        <a:spcAft>
                          <a:spcPts val="0"/>
                        </a:spcAft>
                      </a:pPr>
                      <a:r>
                        <a:rPr lang="nb-NO" sz="1400" b="0" dirty="0" smtClean="0">
                          <a:effectLst/>
                          <a:latin typeface="Arial"/>
                          <a:ea typeface="MS Mincho"/>
                          <a:cs typeface="Arial"/>
                        </a:rPr>
                        <a:t>Treningskunnskap: </a:t>
                      </a:r>
                      <a:r>
                        <a:rPr lang="nb-NO" sz="1400" b="0" dirty="0">
                          <a:effectLst/>
                          <a:latin typeface="Arial"/>
                          <a:ea typeface="MS Mincho"/>
                          <a:cs typeface="Arial"/>
                        </a:rPr>
                        <a:t>Trener </a:t>
                      </a:r>
                      <a:r>
                        <a:rPr lang="nb-NO" sz="1400" b="0" dirty="0" smtClean="0">
                          <a:effectLst/>
                          <a:latin typeface="Arial"/>
                          <a:ea typeface="MS Mincho"/>
                          <a:cs typeface="Arial"/>
                        </a:rPr>
                        <a:t>2</a:t>
                      </a:r>
                      <a:endParaRPr lang="nb-NO" sz="1400" b="0" dirty="0">
                        <a:effectLst/>
                        <a:latin typeface="Arial"/>
                        <a:ea typeface="MS Mincho"/>
                        <a:cs typeface="Times New Roman"/>
                      </a:endParaRPr>
                    </a:p>
                    <a:p>
                      <a:pPr algn="just">
                        <a:lnSpc>
                          <a:spcPct val="130000"/>
                        </a:lnSpc>
                        <a:spcBef>
                          <a:spcPts val="1000"/>
                        </a:spcBef>
                        <a:spcAft>
                          <a:spcPts val="0"/>
                        </a:spcAft>
                      </a:pPr>
                      <a:r>
                        <a:rPr lang="nb-NO" sz="1400" b="0" dirty="0">
                          <a:effectLst/>
                          <a:latin typeface="Arial"/>
                          <a:ea typeface="MS Mincho"/>
                          <a:cs typeface="Arial"/>
                        </a:rPr>
                        <a:t> </a:t>
                      </a:r>
                      <a:endParaRPr lang="nb-NO" sz="1400" b="0"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nSpc>
                          <a:spcPct val="130000"/>
                        </a:lnSpc>
                        <a:spcBef>
                          <a:spcPts val="1000"/>
                        </a:spcBef>
                        <a:spcAft>
                          <a:spcPts val="0"/>
                        </a:spcAft>
                      </a:pPr>
                      <a:r>
                        <a:rPr lang="nb-NO" sz="1400" b="1" dirty="0">
                          <a:effectLst/>
                          <a:latin typeface="Arial"/>
                          <a:ea typeface="MS Mincho"/>
                          <a:cs typeface="Arial"/>
                        </a:rPr>
                        <a:t>Treningskunnskaper: Trener </a:t>
                      </a:r>
                      <a:r>
                        <a:rPr lang="nb-NO" sz="1400" b="1" dirty="0" smtClean="0">
                          <a:effectLst/>
                          <a:latin typeface="Arial"/>
                          <a:ea typeface="MS Mincho"/>
                          <a:cs typeface="Arial"/>
                        </a:rPr>
                        <a:t>3 og Topptrenerutdanning</a:t>
                      </a:r>
                      <a:endParaRPr lang="nb-NO" sz="1400" b="1"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accent1">
                        <a:lumMod val="40000"/>
                        <a:lumOff val="60000"/>
                      </a:schemeClr>
                    </a:solidFill>
                  </a:tcPr>
                </a:tc>
              </a:tr>
              <a:tr h="3386159">
                <a:tc>
                  <a:txBody>
                    <a:bodyPr/>
                    <a:lstStyle/>
                    <a:p>
                      <a:pPr>
                        <a:lnSpc>
                          <a:spcPct val="100000"/>
                        </a:lnSpc>
                        <a:spcBef>
                          <a:spcPts val="1000"/>
                        </a:spcBef>
                        <a:spcAft>
                          <a:spcPts val="0"/>
                        </a:spcAft>
                      </a:pPr>
                      <a:r>
                        <a:rPr lang="nb-NO" sz="1400" dirty="0">
                          <a:effectLst/>
                          <a:latin typeface="Arial"/>
                          <a:ea typeface="MS Mincho"/>
                          <a:cs typeface="Arial"/>
                        </a:rPr>
                        <a:t>Skape stor aktivitet</a:t>
                      </a:r>
                      <a:endParaRPr lang="nb-NO" sz="1400" dirty="0">
                        <a:effectLst/>
                        <a:latin typeface="Arial"/>
                        <a:ea typeface="MS Mincho"/>
                        <a:cs typeface="Times New Roman"/>
                      </a:endParaRPr>
                    </a:p>
                    <a:p>
                      <a:pPr>
                        <a:lnSpc>
                          <a:spcPct val="100000"/>
                        </a:lnSpc>
                        <a:spcBef>
                          <a:spcPts val="1000"/>
                        </a:spcBef>
                        <a:spcAft>
                          <a:spcPts val="0"/>
                        </a:spcAft>
                        <a:tabLst>
                          <a:tab pos="902970" algn="l"/>
                        </a:tabLst>
                      </a:pPr>
                      <a:r>
                        <a:rPr lang="nb-NO" sz="1400" dirty="0">
                          <a:effectLst/>
                          <a:latin typeface="Arial"/>
                          <a:ea typeface="MS Mincho"/>
                          <a:cs typeface="Arial"/>
                        </a:rPr>
                        <a:t> </a:t>
                      </a:r>
                      <a:endParaRPr lang="nb-NO" sz="1400" dirty="0">
                        <a:effectLst/>
                        <a:latin typeface="Arial"/>
                        <a:ea typeface="MS Mincho"/>
                        <a:cs typeface="Times New Roman"/>
                      </a:endParaRPr>
                    </a:p>
                    <a:p>
                      <a:pPr>
                        <a:lnSpc>
                          <a:spcPct val="100000"/>
                        </a:lnSpc>
                        <a:spcBef>
                          <a:spcPts val="1000"/>
                        </a:spcBef>
                        <a:spcAft>
                          <a:spcPts val="0"/>
                        </a:spcAft>
                      </a:pPr>
                      <a:r>
                        <a:rPr lang="nb-NO" sz="1400" dirty="0">
                          <a:effectLst/>
                          <a:latin typeface="Arial"/>
                          <a:ea typeface="MS Mincho"/>
                          <a:cs typeface="Arial"/>
                        </a:rPr>
                        <a:t>Ivareta alle barna</a:t>
                      </a:r>
                      <a:endParaRPr lang="nb-NO" sz="1400" dirty="0">
                        <a:effectLst/>
                        <a:latin typeface="Arial"/>
                        <a:ea typeface="MS Mincho"/>
                        <a:cs typeface="Times New Roman"/>
                      </a:endParaRPr>
                    </a:p>
                    <a:p>
                      <a:pPr>
                        <a:lnSpc>
                          <a:spcPct val="100000"/>
                        </a:lnSpc>
                        <a:spcBef>
                          <a:spcPts val="1000"/>
                        </a:spcBef>
                        <a:spcAft>
                          <a:spcPts val="0"/>
                        </a:spcAft>
                        <a:tabLst>
                          <a:tab pos="902970" algn="l"/>
                        </a:tabLst>
                      </a:pPr>
                      <a:r>
                        <a:rPr lang="nb-NO" sz="1400" dirty="0">
                          <a:effectLst/>
                          <a:latin typeface="Arial"/>
                          <a:ea typeface="MS Mincho"/>
                          <a:cs typeface="Arial"/>
                        </a:rPr>
                        <a:t> </a:t>
                      </a:r>
                      <a:endParaRPr lang="nb-NO" sz="1400" dirty="0">
                        <a:effectLst/>
                        <a:latin typeface="Arial"/>
                        <a:ea typeface="MS Mincho"/>
                        <a:cs typeface="Times New Roman"/>
                      </a:endParaRPr>
                    </a:p>
                    <a:p>
                      <a:pPr>
                        <a:lnSpc>
                          <a:spcPct val="100000"/>
                        </a:lnSpc>
                        <a:spcBef>
                          <a:spcPts val="1000"/>
                        </a:spcBef>
                        <a:spcAft>
                          <a:spcPts val="0"/>
                        </a:spcAft>
                      </a:pPr>
                      <a:r>
                        <a:rPr lang="nb-NO" sz="1400" dirty="0">
                          <a:effectLst/>
                          <a:latin typeface="Arial"/>
                          <a:ea typeface="MS Mincho"/>
                          <a:cs typeface="Arial"/>
                        </a:rPr>
                        <a:t>Skape et miljø preget av glede og mestring</a:t>
                      </a:r>
                      <a:endParaRPr lang="nb-NO" sz="1400" dirty="0">
                        <a:effectLst/>
                        <a:latin typeface="Arial"/>
                        <a:ea typeface="MS Mincho"/>
                        <a:cs typeface="Times New Roman"/>
                      </a:endParaRPr>
                    </a:p>
                    <a:p>
                      <a:pPr>
                        <a:lnSpc>
                          <a:spcPct val="100000"/>
                        </a:lnSpc>
                        <a:spcBef>
                          <a:spcPts val="1000"/>
                        </a:spcBef>
                        <a:spcAft>
                          <a:spcPts val="0"/>
                        </a:spcAft>
                      </a:pPr>
                      <a:r>
                        <a:rPr lang="nb-NO" sz="1400" dirty="0">
                          <a:effectLst/>
                          <a:latin typeface="Arial"/>
                          <a:ea typeface="MS Mincho"/>
                          <a:cs typeface="Arial"/>
                        </a:rPr>
                        <a:t> </a:t>
                      </a:r>
                      <a:endParaRPr lang="nb-NO" sz="1400" dirty="0">
                        <a:effectLst/>
                        <a:latin typeface="Arial"/>
                        <a:ea typeface="MS Mincho"/>
                        <a:cs typeface="Times New Roman"/>
                      </a:endParaRPr>
                    </a:p>
                    <a:p>
                      <a:pPr>
                        <a:lnSpc>
                          <a:spcPct val="100000"/>
                        </a:lnSpc>
                        <a:spcBef>
                          <a:spcPts val="1000"/>
                        </a:spcBef>
                        <a:spcAft>
                          <a:spcPts val="0"/>
                        </a:spcAft>
                      </a:pPr>
                      <a:r>
                        <a:rPr lang="nb-NO" sz="1400" dirty="0">
                          <a:effectLst/>
                          <a:latin typeface="Arial"/>
                          <a:ea typeface="MS Mincho"/>
                          <a:cs typeface="Arial"/>
                        </a:rPr>
                        <a:t>Inkludere barna i avgjørelser</a:t>
                      </a:r>
                      <a:endParaRPr lang="nb-NO" sz="1400" dirty="0">
                        <a:effectLst/>
                        <a:latin typeface="Arial"/>
                        <a:ea typeface="MS Mincho"/>
                        <a:cs typeface="Times New Roman"/>
                      </a:endParaRPr>
                    </a:p>
                    <a:p>
                      <a:pPr>
                        <a:lnSpc>
                          <a:spcPct val="100000"/>
                        </a:lnSpc>
                        <a:spcBef>
                          <a:spcPts val="1000"/>
                        </a:spcBef>
                        <a:spcAft>
                          <a:spcPts val="0"/>
                        </a:spcAft>
                      </a:pPr>
                      <a:r>
                        <a:rPr lang="nb-NO" sz="1400" dirty="0">
                          <a:effectLst/>
                          <a:latin typeface="Arial"/>
                          <a:ea typeface="MS Mincho"/>
                          <a:cs typeface="Arial"/>
                        </a:rPr>
                        <a:t> </a:t>
                      </a:r>
                      <a:endParaRPr lang="nb-NO" sz="1400" dirty="0">
                        <a:effectLst/>
                        <a:latin typeface="Arial"/>
                        <a:ea typeface="MS Mincho"/>
                        <a:cs typeface="Times New Roman"/>
                      </a:endParaRPr>
                    </a:p>
                    <a:p>
                      <a:pPr algn="just">
                        <a:lnSpc>
                          <a:spcPct val="100000"/>
                        </a:lnSpc>
                        <a:spcBef>
                          <a:spcPts val="1000"/>
                        </a:spcBef>
                        <a:spcAft>
                          <a:spcPts val="0"/>
                        </a:spcAft>
                      </a:pPr>
                      <a:r>
                        <a:rPr lang="nb-NO" sz="1400" dirty="0">
                          <a:effectLst/>
                          <a:latin typeface="Arial"/>
                          <a:ea typeface="MS Mincho"/>
                          <a:cs typeface="Arial"/>
                        </a:rPr>
                        <a:t>Spille på lag med og engasjere foreldrene på en positiv måte!</a:t>
                      </a:r>
                      <a:endParaRPr lang="nb-NO" sz="1400"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00000"/>
                        </a:lnSpc>
                        <a:spcBef>
                          <a:spcPts val="1000"/>
                        </a:spcBef>
                        <a:spcAft>
                          <a:spcPts val="0"/>
                        </a:spcAft>
                      </a:pPr>
                      <a:r>
                        <a:rPr lang="nb-NO" sz="1400" b="0" dirty="0">
                          <a:effectLst/>
                          <a:latin typeface="Arial"/>
                          <a:ea typeface="MS Mincho"/>
                          <a:cs typeface="Arial"/>
                        </a:rPr>
                        <a:t>Være utviklingsorientert og miljøskaper</a:t>
                      </a:r>
                      <a:endParaRPr lang="nb-NO" sz="1400" b="0" dirty="0">
                        <a:effectLst/>
                        <a:latin typeface="Arial"/>
                        <a:ea typeface="MS Mincho"/>
                        <a:cs typeface="Times New Roman"/>
                      </a:endParaRPr>
                    </a:p>
                    <a:p>
                      <a:pPr>
                        <a:lnSpc>
                          <a:spcPct val="100000"/>
                        </a:lnSpc>
                        <a:spcBef>
                          <a:spcPts val="1000"/>
                        </a:spcBef>
                        <a:spcAft>
                          <a:spcPts val="0"/>
                        </a:spcAft>
                      </a:pPr>
                      <a:r>
                        <a:rPr lang="nb-NO" sz="1400" b="0" dirty="0">
                          <a:effectLst/>
                          <a:latin typeface="Arial"/>
                          <a:ea typeface="MS Mincho"/>
                          <a:cs typeface="Arial"/>
                        </a:rPr>
                        <a:t> </a:t>
                      </a:r>
                      <a:endParaRPr lang="nb-NO" sz="1400" b="0" dirty="0">
                        <a:effectLst/>
                        <a:latin typeface="Arial"/>
                        <a:ea typeface="MS Mincho"/>
                        <a:cs typeface="Times New Roman"/>
                      </a:endParaRPr>
                    </a:p>
                    <a:p>
                      <a:pPr>
                        <a:lnSpc>
                          <a:spcPct val="100000"/>
                        </a:lnSpc>
                        <a:spcBef>
                          <a:spcPts val="1000"/>
                        </a:spcBef>
                        <a:spcAft>
                          <a:spcPts val="0"/>
                        </a:spcAft>
                      </a:pPr>
                      <a:r>
                        <a:rPr lang="nb-NO" sz="1400" b="0" dirty="0">
                          <a:effectLst/>
                          <a:latin typeface="Arial"/>
                          <a:ea typeface="MS Mincho"/>
                          <a:cs typeface="Arial"/>
                        </a:rPr>
                        <a:t>Lage overordnet treningsplan</a:t>
                      </a:r>
                      <a:endParaRPr lang="nb-NO" sz="1400" b="0" dirty="0">
                        <a:effectLst/>
                        <a:latin typeface="Arial"/>
                        <a:ea typeface="MS Mincho"/>
                        <a:cs typeface="Times New Roman"/>
                      </a:endParaRPr>
                    </a:p>
                    <a:p>
                      <a:pPr>
                        <a:lnSpc>
                          <a:spcPct val="100000"/>
                        </a:lnSpc>
                        <a:spcBef>
                          <a:spcPts val="1000"/>
                        </a:spcBef>
                        <a:spcAft>
                          <a:spcPts val="0"/>
                        </a:spcAft>
                      </a:pPr>
                      <a:r>
                        <a:rPr lang="nb-NO" sz="1400" b="0" dirty="0">
                          <a:effectLst/>
                          <a:latin typeface="Arial"/>
                          <a:ea typeface="MS Mincho"/>
                          <a:cs typeface="Arial"/>
                        </a:rPr>
                        <a:t> </a:t>
                      </a:r>
                      <a:endParaRPr lang="nb-NO" sz="1400" b="0" dirty="0">
                        <a:effectLst/>
                        <a:latin typeface="Arial"/>
                        <a:ea typeface="MS Mincho"/>
                        <a:cs typeface="Times New Roman"/>
                      </a:endParaRPr>
                    </a:p>
                    <a:p>
                      <a:pPr>
                        <a:lnSpc>
                          <a:spcPct val="100000"/>
                        </a:lnSpc>
                        <a:spcBef>
                          <a:spcPts val="1000"/>
                        </a:spcBef>
                        <a:spcAft>
                          <a:spcPts val="0"/>
                        </a:spcAft>
                      </a:pPr>
                      <a:r>
                        <a:rPr lang="nb-NO" sz="1400" b="0" dirty="0">
                          <a:effectLst/>
                          <a:latin typeface="Arial"/>
                          <a:ea typeface="MS Mincho"/>
                          <a:cs typeface="Arial"/>
                        </a:rPr>
                        <a:t>Gi individuelle tilbakemeldinger til utøverne</a:t>
                      </a:r>
                      <a:endParaRPr lang="nb-NO" sz="1400" b="0" dirty="0">
                        <a:effectLst/>
                        <a:latin typeface="Arial"/>
                        <a:ea typeface="MS Mincho"/>
                        <a:cs typeface="Times New Roman"/>
                      </a:endParaRPr>
                    </a:p>
                    <a:p>
                      <a:pPr>
                        <a:lnSpc>
                          <a:spcPct val="100000"/>
                        </a:lnSpc>
                        <a:spcBef>
                          <a:spcPts val="1000"/>
                        </a:spcBef>
                        <a:spcAft>
                          <a:spcPts val="0"/>
                        </a:spcAft>
                      </a:pPr>
                      <a:r>
                        <a:rPr lang="nb-NO" sz="1400" b="0" dirty="0">
                          <a:effectLst/>
                          <a:latin typeface="Arial"/>
                          <a:ea typeface="MS Mincho"/>
                          <a:cs typeface="Arial"/>
                        </a:rPr>
                        <a:t> </a:t>
                      </a:r>
                      <a:endParaRPr lang="nb-NO" sz="1400" b="0" dirty="0">
                        <a:effectLst/>
                        <a:latin typeface="Arial"/>
                        <a:ea typeface="MS Mincho"/>
                        <a:cs typeface="Times New Roman"/>
                      </a:endParaRPr>
                    </a:p>
                    <a:p>
                      <a:pPr>
                        <a:lnSpc>
                          <a:spcPct val="100000"/>
                        </a:lnSpc>
                        <a:spcBef>
                          <a:spcPts val="1000"/>
                        </a:spcBef>
                        <a:spcAft>
                          <a:spcPts val="0"/>
                        </a:spcAft>
                      </a:pPr>
                      <a:r>
                        <a:rPr lang="nb-NO" sz="1400" b="0" dirty="0">
                          <a:effectLst/>
                          <a:latin typeface="Arial"/>
                          <a:ea typeface="MS Mincho"/>
                          <a:cs typeface="Arial"/>
                        </a:rPr>
                        <a:t>Bevisstgjøre målet med økta</a:t>
                      </a:r>
                      <a:endParaRPr lang="nb-NO" sz="1400" b="0" dirty="0">
                        <a:effectLst/>
                        <a:latin typeface="Arial"/>
                        <a:ea typeface="MS Mincho"/>
                        <a:cs typeface="Times New Roman"/>
                      </a:endParaRPr>
                    </a:p>
                    <a:p>
                      <a:pPr>
                        <a:lnSpc>
                          <a:spcPct val="100000"/>
                        </a:lnSpc>
                        <a:spcBef>
                          <a:spcPts val="1000"/>
                        </a:spcBef>
                        <a:spcAft>
                          <a:spcPts val="0"/>
                        </a:spcAft>
                      </a:pPr>
                      <a:r>
                        <a:rPr lang="nb-NO" sz="1400" b="0" dirty="0">
                          <a:effectLst/>
                          <a:latin typeface="Arial"/>
                          <a:ea typeface="MS Mincho"/>
                          <a:cs typeface="Arial"/>
                        </a:rPr>
                        <a:t> </a:t>
                      </a:r>
                      <a:endParaRPr lang="nb-NO" sz="1400" b="0" dirty="0">
                        <a:effectLst/>
                        <a:latin typeface="Arial"/>
                        <a:ea typeface="MS Mincho"/>
                        <a:cs typeface="Times New Roman"/>
                      </a:endParaRPr>
                    </a:p>
                    <a:p>
                      <a:pPr algn="just">
                        <a:lnSpc>
                          <a:spcPct val="100000"/>
                        </a:lnSpc>
                        <a:spcBef>
                          <a:spcPts val="1000"/>
                        </a:spcBef>
                        <a:spcAft>
                          <a:spcPts val="0"/>
                        </a:spcAft>
                      </a:pPr>
                      <a:r>
                        <a:rPr lang="nb-NO" sz="1400" b="0" dirty="0">
                          <a:effectLst/>
                          <a:latin typeface="Arial"/>
                          <a:ea typeface="MS Mincho"/>
                          <a:cs typeface="Arial"/>
                        </a:rPr>
                        <a:t>Bevisstgjøre foreldre</a:t>
                      </a:r>
                      <a:endParaRPr lang="nb-NO" sz="1400" b="0"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nSpc>
                          <a:spcPct val="100000"/>
                        </a:lnSpc>
                        <a:spcBef>
                          <a:spcPts val="1000"/>
                        </a:spcBef>
                        <a:spcAft>
                          <a:spcPts val="0"/>
                        </a:spcAft>
                      </a:pPr>
                      <a:r>
                        <a:rPr lang="nb-NO" sz="1400" b="0" dirty="0">
                          <a:effectLst/>
                          <a:latin typeface="Arial"/>
                          <a:ea typeface="MS Mincho"/>
                          <a:cs typeface="Arial"/>
                        </a:rPr>
                        <a:t>Forklare hvordan og hvorfor treningen gjennomføres</a:t>
                      </a:r>
                      <a:endParaRPr lang="nb-NO" sz="1400" b="0" dirty="0">
                        <a:effectLst/>
                        <a:latin typeface="Arial"/>
                        <a:ea typeface="MS Mincho"/>
                        <a:cs typeface="Times New Roman"/>
                      </a:endParaRPr>
                    </a:p>
                    <a:p>
                      <a:pPr>
                        <a:lnSpc>
                          <a:spcPct val="100000"/>
                        </a:lnSpc>
                        <a:spcBef>
                          <a:spcPts val="1000"/>
                        </a:spcBef>
                        <a:spcAft>
                          <a:spcPts val="0"/>
                        </a:spcAft>
                      </a:pPr>
                      <a:r>
                        <a:rPr lang="nb-NO" sz="1400" b="0" dirty="0">
                          <a:effectLst/>
                          <a:latin typeface="Arial"/>
                          <a:ea typeface="MS Mincho"/>
                          <a:cs typeface="Arial"/>
                        </a:rPr>
                        <a:t> </a:t>
                      </a:r>
                      <a:endParaRPr lang="nb-NO" sz="1400" b="0" dirty="0">
                        <a:effectLst/>
                        <a:latin typeface="Arial"/>
                        <a:ea typeface="MS Mincho"/>
                        <a:cs typeface="Times New Roman"/>
                      </a:endParaRPr>
                    </a:p>
                    <a:p>
                      <a:pPr>
                        <a:lnSpc>
                          <a:spcPct val="100000"/>
                        </a:lnSpc>
                        <a:spcBef>
                          <a:spcPts val="1000"/>
                        </a:spcBef>
                        <a:spcAft>
                          <a:spcPts val="0"/>
                        </a:spcAft>
                      </a:pPr>
                      <a:r>
                        <a:rPr lang="nb-NO" sz="1400" b="0" dirty="0">
                          <a:effectLst/>
                          <a:latin typeface="Arial"/>
                          <a:ea typeface="MS Mincho"/>
                          <a:cs typeface="Arial"/>
                        </a:rPr>
                        <a:t>Starte prosessen med å skape eierskap til sin egen trening.</a:t>
                      </a:r>
                      <a:endParaRPr lang="nb-NO" sz="1400" b="0" dirty="0">
                        <a:effectLst/>
                        <a:latin typeface="Arial"/>
                        <a:ea typeface="MS Mincho"/>
                        <a:cs typeface="Times New Roman"/>
                      </a:endParaRPr>
                    </a:p>
                    <a:p>
                      <a:pPr>
                        <a:lnSpc>
                          <a:spcPct val="100000"/>
                        </a:lnSpc>
                        <a:spcBef>
                          <a:spcPts val="1000"/>
                        </a:spcBef>
                        <a:spcAft>
                          <a:spcPts val="0"/>
                        </a:spcAft>
                      </a:pPr>
                      <a:r>
                        <a:rPr lang="nb-NO" sz="1400" b="0" dirty="0">
                          <a:effectLst/>
                          <a:latin typeface="Arial"/>
                          <a:ea typeface="MS Mincho"/>
                          <a:cs typeface="Arial"/>
                        </a:rPr>
                        <a:t> </a:t>
                      </a:r>
                      <a:endParaRPr lang="nb-NO" sz="1400" b="0" dirty="0">
                        <a:effectLst/>
                        <a:latin typeface="Arial"/>
                        <a:ea typeface="MS Mincho"/>
                        <a:cs typeface="Times New Roman"/>
                      </a:endParaRPr>
                    </a:p>
                    <a:p>
                      <a:pPr>
                        <a:lnSpc>
                          <a:spcPct val="100000"/>
                        </a:lnSpc>
                        <a:spcBef>
                          <a:spcPts val="1000"/>
                        </a:spcBef>
                        <a:spcAft>
                          <a:spcPts val="0"/>
                        </a:spcAft>
                      </a:pPr>
                      <a:r>
                        <a:rPr lang="nb-NO" sz="1400" b="0" dirty="0">
                          <a:effectLst/>
                          <a:latin typeface="Arial"/>
                          <a:ea typeface="MS Mincho"/>
                          <a:cs typeface="Arial"/>
                        </a:rPr>
                        <a:t>Lage treningsplan sammen med utøvere</a:t>
                      </a:r>
                      <a:endParaRPr lang="nb-NO" sz="1400" b="0" dirty="0">
                        <a:effectLst/>
                        <a:latin typeface="Arial"/>
                        <a:ea typeface="MS Mincho"/>
                        <a:cs typeface="Times New Roman"/>
                      </a:endParaRPr>
                    </a:p>
                    <a:p>
                      <a:pPr algn="just">
                        <a:lnSpc>
                          <a:spcPct val="100000"/>
                        </a:lnSpc>
                        <a:spcBef>
                          <a:spcPts val="1000"/>
                        </a:spcBef>
                        <a:spcAft>
                          <a:spcPts val="0"/>
                        </a:spcAft>
                      </a:pPr>
                      <a:r>
                        <a:rPr lang="nb-NO" sz="1400" b="0" dirty="0">
                          <a:effectLst/>
                          <a:latin typeface="Arial"/>
                          <a:ea typeface="MS Mincho"/>
                          <a:cs typeface="Arial"/>
                        </a:rPr>
                        <a:t> </a:t>
                      </a:r>
                      <a:endParaRPr lang="nb-NO" sz="1400" b="0" dirty="0">
                        <a:effectLst/>
                        <a:latin typeface="Arial"/>
                        <a:ea typeface="MS Mincho"/>
                        <a:cs typeface="Times New Roman"/>
                      </a:endParaRPr>
                    </a:p>
                    <a:p>
                      <a:pPr algn="just">
                        <a:lnSpc>
                          <a:spcPct val="100000"/>
                        </a:lnSpc>
                        <a:spcBef>
                          <a:spcPts val="1000"/>
                        </a:spcBef>
                        <a:spcAft>
                          <a:spcPts val="0"/>
                        </a:spcAft>
                      </a:pPr>
                      <a:r>
                        <a:rPr lang="nb-NO" sz="1400" b="0" dirty="0">
                          <a:effectLst/>
                          <a:latin typeface="Arial"/>
                          <a:ea typeface="MS Mincho"/>
                          <a:cs typeface="Arial"/>
                        </a:rPr>
                        <a:t>Bevisstgjøre foreldre</a:t>
                      </a:r>
                      <a:endParaRPr lang="nb-NO" sz="1400" b="0"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nSpc>
                          <a:spcPct val="100000"/>
                        </a:lnSpc>
                        <a:spcBef>
                          <a:spcPts val="1000"/>
                        </a:spcBef>
                        <a:spcAft>
                          <a:spcPts val="0"/>
                        </a:spcAft>
                      </a:pPr>
                      <a:r>
                        <a:rPr lang="nb-NO" sz="1400" b="1" dirty="0">
                          <a:effectLst/>
                          <a:latin typeface="Arial"/>
                          <a:ea typeface="MS Mincho"/>
                          <a:cs typeface="Arial"/>
                        </a:rPr>
                        <a:t>Utdanne toppidrettsutøvere </a:t>
                      </a:r>
                      <a:r>
                        <a:rPr lang="nb-NO" sz="1400" b="1" dirty="0" err="1">
                          <a:effectLst/>
                          <a:latin typeface="Arial"/>
                          <a:ea typeface="MS Mincho"/>
                          <a:cs typeface="Arial"/>
                        </a:rPr>
                        <a:t>ift</a:t>
                      </a:r>
                      <a:r>
                        <a:rPr lang="nb-NO" sz="1400" b="1" dirty="0">
                          <a:effectLst/>
                          <a:latin typeface="Arial"/>
                          <a:ea typeface="MS Mincho"/>
                          <a:cs typeface="Arial"/>
                        </a:rPr>
                        <a:t> de krav som stilles</a:t>
                      </a:r>
                      <a:endParaRPr lang="nb-NO" sz="1400" b="1" dirty="0">
                        <a:effectLst/>
                        <a:latin typeface="Arial"/>
                        <a:ea typeface="MS Mincho"/>
                        <a:cs typeface="Times New Roman"/>
                      </a:endParaRPr>
                    </a:p>
                    <a:p>
                      <a:pPr>
                        <a:lnSpc>
                          <a:spcPct val="100000"/>
                        </a:lnSpc>
                        <a:spcBef>
                          <a:spcPts val="1000"/>
                        </a:spcBef>
                        <a:spcAft>
                          <a:spcPts val="0"/>
                        </a:spcAft>
                      </a:pPr>
                      <a:r>
                        <a:rPr lang="nb-NO" sz="1400" b="1" dirty="0">
                          <a:effectLst/>
                          <a:latin typeface="Arial"/>
                          <a:ea typeface="MS Mincho"/>
                          <a:cs typeface="Arial"/>
                        </a:rPr>
                        <a:t> </a:t>
                      </a:r>
                      <a:endParaRPr lang="nb-NO" sz="1400" b="1" dirty="0">
                        <a:effectLst/>
                        <a:latin typeface="Arial"/>
                        <a:ea typeface="MS Mincho"/>
                        <a:cs typeface="Times New Roman"/>
                      </a:endParaRPr>
                    </a:p>
                    <a:p>
                      <a:pPr>
                        <a:lnSpc>
                          <a:spcPct val="100000"/>
                        </a:lnSpc>
                        <a:spcBef>
                          <a:spcPts val="1000"/>
                        </a:spcBef>
                        <a:spcAft>
                          <a:spcPts val="0"/>
                        </a:spcAft>
                      </a:pPr>
                      <a:r>
                        <a:rPr lang="nb-NO" sz="1400" b="1" dirty="0">
                          <a:effectLst/>
                          <a:latin typeface="Arial"/>
                          <a:ea typeface="MS Mincho"/>
                          <a:cs typeface="Arial"/>
                        </a:rPr>
                        <a:t>Gradvis bli mer en samtalepartner i utfordrerrolle</a:t>
                      </a:r>
                      <a:endParaRPr lang="nb-NO" sz="1400" b="1" dirty="0">
                        <a:effectLst/>
                        <a:latin typeface="Arial"/>
                        <a:ea typeface="MS Mincho"/>
                        <a:cs typeface="Times New Roman"/>
                      </a:endParaRPr>
                    </a:p>
                    <a:p>
                      <a:pPr>
                        <a:lnSpc>
                          <a:spcPct val="100000"/>
                        </a:lnSpc>
                        <a:spcBef>
                          <a:spcPts val="1000"/>
                        </a:spcBef>
                        <a:spcAft>
                          <a:spcPts val="0"/>
                        </a:spcAft>
                      </a:pPr>
                      <a:r>
                        <a:rPr lang="nb-NO" sz="1400" b="1" dirty="0">
                          <a:effectLst/>
                          <a:latin typeface="Arial"/>
                          <a:ea typeface="MS Mincho"/>
                          <a:cs typeface="Arial"/>
                        </a:rPr>
                        <a:t> </a:t>
                      </a:r>
                      <a:endParaRPr lang="nb-NO" sz="1400" b="1" dirty="0">
                        <a:effectLst/>
                        <a:latin typeface="Arial"/>
                        <a:ea typeface="MS Mincho"/>
                        <a:cs typeface="Times New Roman"/>
                      </a:endParaRPr>
                    </a:p>
                    <a:p>
                      <a:pPr>
                        <a:lnSpc>
                          <a:spcPct val="100000"/>
                        </a:lnSpc>
                        <a:spcBef>
                          <a:spcPts val="1000"/>
                        </a:spcBef>
                        <a:spcAft>
                          <a:spcPts val="0"/>
                        </a:spcAft>
                      </a:pPr>
                      <a:r>
                        <a:rPr lang="nb-NO" sz="1400" b="1" dirty="0">
                          <a:effectLst/>
                          <a:latin typeface="Arial"/>
                          <a:ea typeface="MS Mincho"/>
                          <a:cs typeface="Arial"/>
                        </a:rPr>
                        <a:t>Kvalitetssikre kvaliteten på gjennomføring</a:t>
                      </a:r>
                      <a:endParaRPr lang="nb-NO" sz="1400" b="1" dirty="0">
                        <a:effectLst/>
                        <a:latin typeface="Arial"/>
                        <a:ea typeface="MS Mincho"/>
                        <a:cs typeface="Times New Roman"/>
                      </a:endParaRPr>
                    </a:p>
                    <a:p>
                      <a:pPr>
                        <a:lnSpc>
                          <a:spcPct val="100000"/>
                        </a:lnSpc>
                        <a:spcBef>
                          <a:spcPts val="1000"/>
                        </a:spcBef>
                        <a:spcAft>
                          <a:spcPts val="0"/>
                        </a:spcAft>
                      </a:pPr>
                      <a:r>
                        <a:rPr lang="nb-NO" sz="1400" b="1" dirty="0">
                          <a:effectLst/>
                          <a:latin typeface="Arial"/>
                          <a:ea typeface="MS Mincho"/>
                          <a:cs typeface="Arial"/>
                        </a:rPr>
                        <a:t> </a:t>
                      </a:r>
                      <a:endParaRPr lang="nb-NO" sz="1400" b="1" dirty="0">
                        <a:effectLst/>
                        <a:latin typeface="Arial"/>
                        <a:ea typeface="MS Mincho"/>
                        <a:cs typeface="Times New Roman"/>
                      </a:endParaRPr>
                    </a:p>
                    <a:p>
                      <a:pPr>
                        <a:lnSpc>
                          <a:spcPct val="100000"/>
                        </a:lnSpc>
                        <a:spcBef>
                          <a:spcPts val="1000"/>
                        </a:spcBef>
                        <a:spcAft>
                          <a:spcPts val="0"/>
                        </a:spcAft>
                      </a:pPr>
                      <a:r>
                        <a:rPr lang="nb-NO" sz="1400" b="1" dirty="0">
                          <a:effectLst/>
                          <a:latin typeface="Arial"/>
                          <a:ea typeface="MS Mincho"/>
                          <a:cs typeface="Arial"/>
                        </a:rPr>
                        <a:t> </a:t>
                      </a:r>
                      <a:endParaRPr lang="nb-NO" sz="1400" b="1"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accent1">
                        <a:lumMod val="40000"/>
                        <a:lumOff val="60000"/>
                      </a:schemeClr>
                    </a:solidFill>
                  </a:tcPr>
                </a:tc>
              </a:tr>
              <a:tr h="767233">
                <a:tc>
                  <a:txBody>
                    <a:bodyPr/>
                    <a:lstStyle/>
                    <a:p>
                      <a:pPr>
                        <a:lnSpc>
                          <a:spcPct val="130000"/>
                        </a:lnSpc>
                        <a:spcBef>
                          <a:spcPts val="1000"/>
                        </a:spcBef>
                        <a:spcAft>
                          <a:spcPts val="0"/>
                        </a:spcAft>
                      </a:pPr>
                      <a:r>
                        <a:rPr lang="nb-NO" sz="1400" dirty="0">
                          <a:effectLst/>
                          <a:latin typeface="Arial"/>
                          <a:ea typeface="MS Mincho"/>
                          <a:cs typeface="Arial"/>
                        </a:rPr>
                        <a:t>Sette seg inn i, og utøve idrettens verdigrunnlag </a:t>
                      </a:r>
                      <a:endParaRPr lang="nb-NO" sz="1400"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400" b="0" dirty="0">
                          <a:effectLst/>
                          <a:latin typeface="Arial"/>
                          <a:ea typeface="MS Mincho"/>
                          <a:cs typeface="Arial"/>
                        </a:rPr>
                        <a:t>Utøve idrettens verdigrunnlag i praksis</a:t>
                      </a:r>
                      <a:endParaRPr lang="nb-NO" sz="1400" b="0"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nSpc>
                          <a:spcPct val="130000"/>
                        </a:lnSpc>
                        <a:spcBef>
                          <a:spcPts val="1000"/>
                        </a:spcBef>
                        <a:spcAft>
                          <a:spcPts val="1000"/>
                        </a:spcAft>
                      </a:pPr>
                      <a:r>
                        <a:rPr lang="nb-NO" sz="1400" b="0" dirty="0">
                          <a:effectLst/>
                          <a:latin typeface="Arial"/>
                          <a:ea typeface="MS Mincho"/>
                          <a:cs typeface="Arial"/>
                        </a:rPr>
                        <a:t>Utøve idrettens verdigrunnlag i praksis</a:t>
                      </a:r>
                      <a:endParaRPr lang="nb-NO" sz="1400" b="0"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noFill/>
                  </a:tcPr>
                </a:tc>
                <a:tc>
                  <a:txBody>
                    <a:bodyPr/>
                    <a:lstStyle/>
                    <a:p>
                      <a:pPr>
                        <a:lnSpc>
                          <a:spcPct val="130000"/>
                        </a:lnSpc>
                        <a:spcBef>
                          <a:spcPts val="1000"/>
                        </a:spcBef>
                        <a:spcAft>
                          <a:spcPts val="1000"/>
                        </a:spcAft>
                      </a:pPr>
                      <a:r>
                        <a:rPr lang="nb-NO" sz="1400" b="1" dirty="0">
                          <a:effectLst/>
                          <a:latin typeface="Arial"/>
                          <a:ea typeface="MS Mincho"/>
                          <a:cs typeface="Arial"/>
                        </a:rPr>
                        <a:t>Utøve idrettens verdigrunnlag i praksis</a:t>
                      </a:r>
                      <a:endParaRPr lang="nb-NO" sz="1400" b="1" dirty="0">
                        <a:effectLst/>
                        <a:latin typeface="Arial"/>
                        <a:ea typeface="MS Mincho"/>
                        <a:cs typeface="Times New Roman"/>
                      </a:endParaRPr>
                    </a:p>
                  </a:txBody>
                  <a:tcPr marL="45213" marR="45213"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accent1">
                        <a:lumMod val="40000"/>
                        <a:lumOff val="60000"/>
                      </a:schemeClr>
                    </a:solidFill>
                  </a:tcPr>
                </a:tc>
              </a:tr>
            </a:tbl>
          </a:graphicData>
        </a:graphic>
      </p:graphicFrame>
    </p:spTree>
    <p:extLst>
      <p:ext uri="{BB962C8B-B14F-4D97-AF65-F5344CB8AC3E}">
        <p14:creationId xmlns:p14="http://schemas.microsoft.com/office/powerpoint/2010/main" val="3706655706"/>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88" y="1988840"/>
            <a:ext cx="8315325" cy="282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494158"/>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20"/>
          <p:cNvSpPr/>
          <p:nvPr/>
        </p:nvSpPr>
        <p:spPr>
          <a:xfrm>
            <a:off x="3290888" y="3021013"/>
            <a:ext cx="2438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3600">
                <a:solidFill>
                  <a:schemeClr val="tx1"/>
                </a:solidFill>
                <a:latin typeface="Arial" pitchFamily="34" charset="0"/>
                <a:ea typeface="ＭＳ Ｐゴシック" pitchFamily="34" charset="-128"/>
              </a:defRPr>
            </a:lvl1pPr>
            <a:lvl2pPr marL="742950" indent="-285750">
              <a:defRPr sz="3600">
                <a:solidFill>
                  <a:schemeClr val="tx1"/>
                </a:solidFill>
                <a:latin typeface="Arial" pitchFamily="34" charset="0"/>
                <a:ea typeface="ＭＳ Ｐゴシック" pitchFamily="34" charset="-128"/>
              </a:defRPr>
            </a:lvl2pPr>
            <a:lvl3pPr marL="1143000" indent="-228600">
              <a:defRPr sz="3600">
                <a:solidFill>
                  <a:schemeClr val="tx1"/>
                </a:solidFill>
                <a:latin typeface="Arial" pitchFamily="34" charset="0"/>
                <a:ea typeface="ＭＳ Ｐゴシック" pitchFamily="34" charset="-128"/>
              </a:defRPr>
            </a:lvl3pPr>
            <a:lvl4pPr marL="1600200" indent="-228600">
              <a:defRPr sz="3600">
                <a:solidFill>
                  <a:schemeClr val="tx1"/>
                </a:solidFill>
                <a:latin typeface="Arial" pitchFamily="34" charset="0"/>
                <a:ea typeface="ＭＳ Ｐゴシック" pitchFamily="34" charset="-128"/>
              </a:defRPr>
            </a:lvl4pPr>
            <a:lvl5pPr marL="2057400" indent="-228600">
              <a:defRPr sz="3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pitchFamily="34" charset="0"/>
                <a:ea typeface="ＭＳ Ｐゴシック" pitchFamily="34" charset="-128"/>
              </a:defRPr>
            </a:lvl9pPr>
          </a:lstStyle>
          <a:p>
            <a:pPr algn="ctr">
              <a:defRPr/>
            </a:pPr>
            <a:r>
              <a:rPr lang="nb-NO" altLang="nb-NO" sz="1600" b="1" smtClean="0">
                <a:latin typeface="Times New Roman" pitchFamily="18" charset="0"/>
                <a:cs typeface="Times New Roman" pitchFamily="18" charset="0"/>
              </a:rPr>
              <a:t>Utførelse</a:t>
            </a:r>
          </a:p>
        </p:txBody>
      </p:sp>
      <p:sp>
        <p:nvSpPr>
          <p:cNvPr id="5" name="Rektangel 21"/>
          <p:cNvSpPr/>
          <p:nvPr/>
        </p:nvSpPr>
        <p:spPr>
          <a:xfrm>
            <a:off x="6491288" y="3021013"/>
            <a:ext cx="2438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sz="1600" b="1" dirty="0">
                <a:solidFill>
                  <a:schemeClr val="tx1"/>
                </a:solidFill>
                <a:latin typeface="Times New Roman" pitchFamily="18" charset="0"/>
                <a:cs typeface="Times New Roman" pitchFamily="18" charset="0"/>
              </a:rPr>
              <a:t>Evaluering</a:t>
            </a:r>
          </a:p>
        </p:txBody>
      </p:sp>
      <p:cxnSp>
        <p:nvCxnSpPr>
          <p:cNvPr id="6" name="Rett pil 22"/>
          <p:cNvCxnSpPr>
            <a:cxnSpLocks noChangeShapeType="1"/>
            <a:endCxn id="4" idx="1"/>
          </p:cNvCxnSpPr>
          <p:nvPr/>
        </p:nvCxnSpPr>
        <p:spPr bwMode="auto">
          <a:xfrm>
            <a:off x="2528888" y="3630613"/>
            <a:ext cx="762000" cy="1587"/>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7" name="Rett pil 23"/>
          <p:cNvCxnSpPr>
            <a:cxnSpLocks noChangeShapeType="1"/>
          </p:cNvCxnSpPr>
          <p:nvPr/>
        </p:nvCxnSpPr>
        <p:spPr bwMode="auto">
          <a:xfrm>
            <a:off x="5729288" y="3630613"/>
            <a:ext cx="762000" cy="1587"/>
          </a:xfrm>
          <a:prstGeom prst="straightConnector1">
            <a:avLst/>
          </a:prstGeom>
          <a:noFill/>
          <a:ln w="38100">
            <a:solidFill>
              <a:schemeClr val="tx1"/>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8" name="Vinkel 24"/>
          <p:cNvCxnSpPr>
            <a:cxnSpLocks noChangeShapeType="1"/>
            <a:stCxn id="5" idx="2"/>
          </p:cNvCxnSpPr>
          <p:nvPr/>
        </p:nvCxnSpPr>
        <p:spPr bwMode="auto">
          <a:xfrm rot="5400000">
            <a:off x="4510881" y="1040607"/>
            <a:ext cx="1587" cy="6400800"/>
          </a:xfrm>
          <a:prstGeom prst="bentConnector3">
            <a:avLst>
              <a:gd name="adj1" fmla="val 44602407"/>
            </a:avLst>
          </a:prstGeom>
          <a:noFill/>
          <a:ln w="38100">
            <a:solidFill>
              <a:schemeClr val="tx1"/>
            </a:solidFill>
            <a:miter lim="800000"/>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9" name="Rett pil 25"/>
          <p:cNvCxnSpPr>
            <a:cxnSpLocks noChangeShapeType="1"/>
          </p:cNvCxnSpPr>
          <p:nvPr/>
        </p:nvCxnSpPr>
        <p:spPr bwMode="auto">
          <a:xfrm>
            <a:off x="547688" y="2563813"/>
            <a:ext cx="7315200" cy="1587"/>
          </a:xfrm>
          <a:prstGeom prst="straightConnector1">
            <a:avLst/>
          </a:prstGeom>
          <a:noFill/>
          <a:ln w="57150">
            <a:solidFill>
              <a:srgbClr val="FF0000"/>
            </a:solidFill>
            <a:round/>
            <a:headEn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5368" name="TekstSylinder 12"/>
          <p:cNvSpPr txBox="1">
            <a:spLocks noChangeArrowheads="1"/>
          </p:cNvSpPr>
          <p:nvPr/>
        </p:nvSpPr>
        <p:spPr bwMode="auto">
          <a:xfrm>
            <a:off x="1541149" y="2034246"/>
            <a:ext cx="5941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itchFamily="34" charset="0"/>
                <a:ea typeface="ＭＳ Ｐゴシック" pitchFamily="34" charset="-128"/>
              </a:defRPr>
            </a:lvl1pPr>
            <a:lvl2pPr marL="742950" indent="-285750">
              <a:spcBef>
                <a:spcPct val="20000"/>
              </a:spcBef>
              <a:buChar char="–"/>
              <a:defRPr>
                <a:solidFill>
                  <a:schemeClr val="tx1"/>
                </a:solidFill>
                <a:latin typeface="Arial" pitchFamily="34" charset="0"/>
                <a:ea typeface="ＭＳ Ｐゴシック" pitchFamily="34" charset="-128"/>
              </a:defRPr>
            </a:lvl2pPr>
            <a:lvl3pPr marL="1143000" indent="-228600">
              <a:spcBef>
                <a:spcPct val="20000"/>
              </a:spcBef>
              <a:buChar char="•"/>
              <a:defRPr sz="1600">
                <a:solidFill>
                  <a:schemeClr val="tx1"/>
                </a:solidFill>
                <a:latin typeface="Arial" pitchFamily="34" charset="0"/>
                <a:ea typeface="ＭＳ Ｐゴシック" pitchFamily="34" charset="-128"/>
              </a:defRPr>
            </a:lvl3pPr>
            <a:lvl4pPr marL="1600200" indent="-228600">
              <a:spcBef>
                <a:spcPct val="20000"/>
              </a:spcBef>
              <a:buChar char="–"/>
              <a:defRPr sz="1600">
                <a:solidFill>
                  <a:schemeClr val="tx1"/>
                </a:solidFill>
                <a:latin typeface="Arial" pitchFamily="34" charset="0"/>
                <a:ea typeface="ＭＳ Ｐゴシック" pitchFamily="34" charset="-128"/>
              </a:defRPr>
            </a:lvl4pPr>
            <a:lvl5pPr marL="2057400" indent="-228600">
              <a:spcBef>
                <a:spcPct val="20000"/>
              </a:spcBef>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9pPr>
          </a:lstStyle>
          <a:p>
            <a:pPr eaLnBrk="1" hangingPunct="1">
              <a:spcBef>
                <a:spcPct val="0"/>
              </a:spcBef>
              <a:buFontTx/>
              <a:buNone/>
            </a:pPr>
            <a:r>
              <a:rPr lang="nb-NO" altLang="nb-NO" sz="2000" b="1" dirty="0" smtClean="0">
                <a:latin typeface="Times New Roman" pitchFamily="18" charset="0"/>
                <a:cs typeface="Times New Roman" pitchFamily="18" charset="0"/>
              </a:rPr>
              <a:t>MÅL: skape kontinuerlig utvikling </a:t>
            </a:r>
            <a:r>
              <a:rPr lang="nb-NO" altLang="nb-NO" sz="2000" b="1" dirty="0">
                <a:latin typeface="Times New Roman" pitchFamily="18" charset="0"/>
                <a:cs typeface="Times New Roman" pitchFamily="18" charset="0"/>
              </a:rPr>
              <a:t>i læringsarbeidet</a:t>
            </a:r>
          </a:p>
        </p:txBody>
      </p:sp>
      <p:sp>
        <p:nvSpPr>
          <p:cNvPr id="15369" name="TekstSylinder 13"/>
          <p:cNvSpPr txBox="1">
            <a:spLocks noChangeArrowheads="1"/>
          </p:cNvSpPr>
          <p:nvPr/>
        </p:nvSpPr>
        <p:spPr bwMode="auto">
          <a:xfrm>
            <a:off x="2986088" y="5013325"/>
            <a:ext cx="226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itchFamily="34" charset="0"/>
                <a:ea typeface="ＭＳ Ｐゴシック" pitchFamily="34" charset="-128"/>
              </a:defRPr>
            </a:lvl1pPr>
            <a:lvl2pPr marL="742950" indent="-285750">
              <a:spcBef>
                <a:spcPct val="20000"/>
              </a:spcBef>
              <a:buChar char="–"/>
              <a:defRPr>
                <a:solidFill>
                  <a:schemeClr val="tx1"/>
                </a:solidFill>
                <a:latin typeface="Arial" pitchFamily="34" charset="0"/>
                <a:ea typeface="ＭＳ Ｐゴシック" pitchFamily="34" charset="-128"/>
              </a:defRPr>
            </a:lvl2pPr>
            <a:lvl3pPr marL="1143000" indent="-228600">
              <a:spcBef>
                <a:spcPct val="20000"/>
              </a:spcBef>
              <a:buChar char="•"/>
              <a:defRPr sz="1600">
                <a:solidFill>
                  <a:schemeClr val="tx1"/>
                </a:solidFill>
                <a:latin typeface="Arial" pitchFamily="34" charset="0"/>
                <a:ea typeface="ＭＳ Ｐゴシック" pitchFamily="34" charset="-128"/>
              </a:defRPr>
            </a:lvl3pPr>
            <a:lvl4pPr marL="1600200" indent="-228600">
              <a:spcBef>
                <a:spcPct val="20000"/>
              </a:spcBef>
              <a:buChar char="–"/>
              <a:defRPr sz="1600">
                <a:solidFill>
                  <a:schemeClr val="tx1"/>
                </a:solidFill>
                <a:latin typeface="Arial" pitchFamily="34" charset="0"/>
                <a:ea typeface="ＭＳ Ｐゴシック" pitchFamily="34" charset="-128"/>
              </a:defRPr>
            </a:lvl4pPr>
            <a:lvl5pPr marL="2057400" indent="-228600">
              <a:spcBef>
                <a:spcPct val="20000"/>
              </a:spcBef>
              <a:buChar char="•"/>
              <a:defRPr sz="16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1600">
                <a:solidFill>
                  <a:schemeClr val="tx1"/>
                </a:solidFill>
                <a:latin typeface="Arial" pitchFamily="34" charset="0"/>
                <a:ea typeface="ＭＳ Ｐゴシック" pitchFamily="34" charset="-128"/>
              </a:defRPr>
            </a:lvl9pPr>
          </a:lstStyle>
          <a:p>
            <a:pPr eaLnBrk="1" hangingPunct="1">
              <a:spcBef>
                <a:spcPct val="0"/>
              </a:spcBef>
              <a:buFontTx/>
              <a:buNone/>
            </a:pPr>
            <a:r>
              <a:rPr lang="nb-NO" altLang="nb-NO" sz="1600" b="1">
                <a:latin typeface="Times New Roman" pitchFamily="18" charset="0"/>
                <a:cs typeface="Times New Roman" pitchFamily="18" charset="0"/>
              </a:rPr>
              <a:t>Justere/ forsterke fokus</a:t>
            </a:r>
          </a:p>
        </p:txBody>
      </p:sp>
      <p:sp>
        <p:nvSpPr>
          <p:cNvPr id="12" name="Rektangel 19"/>
          <p:cNvSpPr/>
          <p:nvPr/>
        </p:nvSpPr>
        <p:spPr>
          <a:xfrm>
            <a:off x="242888" y="3021013"/>
            <a:ext cx="2438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b-NO" sz="1600" b="1" dirty="0">
                <a:solidFill>
                  <a:schemeClr val="tx1"/>
                </a:solidFill>
                <a:latin typeface="Times New Roman" pitchFamily="18" charset="0"/>
                <a:cs typeface="Times New Roman" pitchFamily="18" charset="0"/>
              </a:rPr>
              <a:t>Forberedelse</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397701"/>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556" y="188640"/>
            <a:ext cx="8229600" cy="1143000"/>
          </a:xfrm>
        </p:spPr>
        <p:txBody>
          <a:bodyPr/>
          <a:lstStyle/>
          <a:p>
            <a:r>
              <a:rPr lang="nb-NO" b="1" dirty="0" smtClean="0"/>
              <a:t>Bruk av treningsdagbok</a:t>
            </a:r>
            <a:endParaRPr lang="nb-NO" b="1"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3103" y="1509877"/>
            <a:ext cx="5902506" cy="415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47664" y="5653710"/>
            <a:ext cx="6120680" cy="923330"/>
          </a:xfrm>
          <a:prstGeom prst="rect">
            <a:avLst/>
          </a:prstGeom>
        </p:spPr>
        <p:txBody>
          <a:bodyPr wrap="square">
            <a:spAutoFit/>
          </a:bodyPr>
          <a:lstStyle/>
          <a:p>
            <a:r>
              <a:rPr lang="nb-NO" dirty="0">
                <a:solidFill>
                  <a:schemeClr val="bg1">
                    <a:lumMod val="50000"/>
                  </a:schemeClr>
                </a:solidFill>
              </a:rPr>
              <a:t>Fra junioralder anbefales det å benytte Olympiatoppens treningsdagbok for å systematisk planlegge og gjennomføre trening</a:t>
            </a:r>
            <a:r>
              <a:rPr lang="nb-NO" dirty="0" smtClean="0">
                <a:solidFill>
                  <a:schemeClr val="bg1">
                    <a:lumMod val="50000"/>
                  </a:schemeClr>
                </a:solidFill>
              </a:rPr>
              <a:t>. Denne er viktig i samspillet mellom trener og utøver.</a:t>
            </a:r>
            <a:endParaRPr lang="nb-NO" dirty="0">
              <a:solidFill>
                <a:schemeClr val="bg1">
                  <a:lumMod val="50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89"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223424"/>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t>Det gode treningsmiljøet</a:t>
            </a:r>
            <a:endParaRPr lang="nb-NO" b="1" dirty="0"/>
          </a:p>
        </p:txBody>
      </p:sp>
      <p:sp>
        <p:nvSpPr>
          <p:cNvPr id="7" name="Snip Diagonal Corner Rectangle 398"/>
          <p:cNvSpPr/>
          <p:nvPr/>
        </p:nvSpPr>
        <p:spPr>
          <a:xfrm>
            <a:off x="778966" y="2069098"/>
            <a:ext cx="7704856" cy="3223578"/>
          </a:xfrm>
          <a:prstGeom prst="snip2DiagRect">
            <a:avLst>
              <a:gd name="adj1" fmla="val 0"/>
              <a:gd name="adj2" fmla="val 10181"/>
            </a:avLst>
          </a:prstGeom>
          <a:solidFill>
            <a:sysClr val="window" lastClr="FFFFFF">
              <a:lumMod val="95000"/>
            </a:sysClr>
          </a:solidFill>
          <a:ln w="12700" cap="flat" cmpd="sng" algn="ctr">
            <a:solidFill>
              <a:sysClr val="window" lastClr="FFFFFF">
                <a:lumMod val="50000"/>
              </a:sysClr>
            </a:solidFill>
            <a:prstDash val="lgDash"/>
          </a:ln>
          <a:effectLst>
            <a:outerShdw blurRad="40000" dist="23000" dir="5400000" rotWithShape="0">
              <a:srgbClr val="000000">
                <a:alpha val="35000"/>
              </a:srgbClr>
            </a:outerShdw>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txBody>
          <a:bodyPr rot="0" spcFirstLastPara="0" vert="horz" wrap="square" lIns="2" tIns="0" rIns="0" bIns="0" numCol="1" spcCol="0" rtlCol="0" fromWordArt="0" anchor="ctr" anchorCtr="0" forceAA="0" compatLnSpc="1">
            <a:prstTxWarp prst="textNoShape">
              <a:avLst/>
            </a:prstTxWarp>
            <a:spAutoFit/>
          </a:bodyPr>
          <a:lstStyle/>
          <a:p>
            <a:pPr marL="457200">
              <a:lnSpc>
                <a:spcPct val="130000"/>
              </a:lnSpc>
              <a:spcBef>
                <a:spcPts val="1000"/>
              </a:spcBef>
              <a:spcAft>
                <a:spcPts val="1000"/>
              </a:spcAft>
            </a:pPr>
            <a:r>
              <a:rPr kumimoji="0" lang="nb-NO" sz="2000" b="0" i="1" u="none" strike="noStrike" kern="0" cap="none" spc="0" normalizeH="0" baseline="0" noProof="0" dirty="0" smtClean="0">
                <a:ln>
                  <a:noFill/>
                </a:ln>
                <a:solidFill>
                  <a:srgbClr val="000000"/>
                </a:solidFill>
                <a:effectLst/>
                <a:uLnTx/>
                <a:uFillTx/>
                <a:latin typeface="Arial"/>
                <a:ea typeface="MS Mincho"/>
                <a:cs typeface="Arial"/>
              </a:rPr>
              <a:t>En </a:t>
            </a:r>
            <a:r>
              <a:rPr kumimoji="0" lang="nb-NO" sz="2000" b="0" i="1" u="none" strike="noStrike" kern="0" cap="none" spc="0" normalizeH="0" baseline="0" noProof="0" dirty="0">
                <a:ln>
                  <a:noFill/>
                </a:ln>
                <a:solidFill>
                  <a:srgbClr val="000000"/>
                </a:solidFill>
                <a:effectLst/>
                <a:uLnTx/>
                <a:uFillTx/>
                <a:latin typeface="Arial"/>
                <a:ea typeface="MS Mincho"/>
                <a:cs typeface="Arial"/>
              </a:rPr>
              <a:t>betingelse for læring er gjensidig vilje til å dele erfaringer i full åpenhet. </a:t>
            </a:r>
            <a:endParaRPr kumimoji="0" lang="nb-NO" sz="2000" b="0" i="1" u="none" strike="noStrike" kern="0" cap="none" spc="0" normalizeH="0" baseline="0" noProof="0" dirty="0" smtClean="0">
              <a:ln>
                <a:noFill/>
              </a:ln>
              <a:solidFill>
                <a:srgbClr val="000000"/>
              </a:solidFill>
              <a:effectLst/>
              <a:uLnTx/>
              <a:uFillTx/>
              <a:latin typeface="Arial"/>
              <a:ea typeface="MS Mincho"/>
              <a:cs typeface="Arial"/>
            </a:endParaRPr>
          </a:p>
          <a:p>
            <a:pPr marL="457200">
              <a:lnSpc>
                <a:spcPct val="130000"/>
              </a:lnSpc>
              <a:spcBef>
                <a:spcPts val="1000"/>
              </a:spcBef>
              <a:spcAft>
                <a:spcPts val="1000"/>
              </a:spcAft>
            </a:pPr>
            <a:r>
              <a:rPr kumimoji="0" lang="nb-NO" sz="2000" b="0" i="1" u="none" strike="noStrike" kern="0" cap="none" spc="0" normalizeH="0" baseline="0" noProof="0" dirty="0" smtClean="0">
                <a:ln>
                  <a:noFill/>
                </a:ln>
                <a:solidFill>
                  <a:srgbClr val="000000"/>
                </a:solidFill>
                <a:effectLst/>
                <a:uLnTx/>
                <a:uFillTx/>
                <a:latin typeface="Arial"/>
                <a:ea typeface="MS Mincho"/>
                <a:cs typeface="Arial"/>
              </a:rPr>
              <a:t>I </a:t>
            </a:r>
            <a:r>
              <a:rPr kumimoji="0" lang="nb-NO" sz="2000" b="0" i="1" u="none" strike="noStrike" kern="0" cap="none" spc="0" normalizeH="0" baseline="0" noProof="0" dirty="0">
                <a:ln>
                  <a:noFill/>
                </a:ln>
                <a:solidFill>
                  <a:srgbClr val="000000"/>
                </a:solidFill>
                <a:effectLst/>
                <a:uLnTx/>
                <a:uFillTx/>
                <a:latin typeface="Arial"/>
                <a:ea typeface="MS Mincho"/>
                <a:cs typeface="Arial"/>
              </a:rPr>
              <a:t>en gruppe som er preget av åpenhet og gjensidig utveksling av kunnskap, får hver enkelt mye kunnskap tilbake. </a:t>
            </a:r>
            <a:endParaRPr kumimoji="0" lang="nb-NO" sz="2000" b="0" i="1" u="none" strike="noStrike" kern="0" cap="none" spc="0" normalizeH="0" baseline="0" noProof="0" dirty="0" smtClean="0">
              <a:ln>
                <a:noFill/>
              </a:ln>
              <a:solidFill>
                <a:srgbClr val="000000"/>
              </a:solidFill>
              <a:effectLst/>
              <a:uLnTx/>
              <a:uFillTx/>
              <a:latin typeface="Arial"/>
              <a:ea typeface="MS Mincho"/>
              <a:cs typeface="Arial"/>
            </a:endParaRPr>
          </a:p>
          <a:p>
            <a:pPr marL="457200">
              <a:lnSpc>
                <a:spcPct val="130000"/>
              </a:lnSpc>
              <a:spcBef>
                <a:spcPts val="1000"/>
              </a:spcBef>
              <a:spcAft>
                <a:spcPts val="1000"/>
              </a:spcAft>
            </a:pPr>
            <a:r>
              <a:rPr kumimoji="0" lang="nb-NO" sz="2000" b="0" i="1" u="none" strike="noStrike" kern="0" cap="none" spc="0" normalizeH="0" baseline="0" noProof="0" dirty="0" smtClean="0">
                <a:ln>
                  <a:noFill/>
                </a:ln>
                <a:solidFill>
                  <a:srgbClr val="000000"/>
                </a:solidFill>
                <a:effectLst/>
                <a:uLnTx/>
                <a:uFillTx/>
                <a:latin typeface="Arial"/>
                <a:ea typeface="MS Mincho"/>
                <a:cs typeface="Arial"/>
              </a:rPr>
              <a:t>Alle </a:t>
            </a:r>
            <a:r>
              <a:rPr kumimoji="0" lang="nb-NO" sz="2000" b="0" i="1" u="none" strike="noStrike" kern="0" cap="none" spc="0" normalizeH="0" baseline="0" noProof="0" dirty="0">
                <a:ln>
                  <a:noFill/>
                </a:ln>
                <a:solidFill>
                  <a:srgbClr val="000000"/>
                </a:solidFill>
                <a:effectLst/>
                <a:uLnTx/>
                <a:uFillTx/>
                <a:latin typeface="Arial"/>
                <a:ea typeface="MS Mincho"/>
                <a:cs typeface="Arial"/>
              </a:rPr>
              <a:t>utøvere har noe å lære av konkurrentene, for ingen er best på alt. Dette gir et stort potensial for utvikling.</a:t>
            </a:r>
            <a:endParaRPr kumimoji="0" lang="nb-NO" sz="2000" b="0" i="0" u="none" strike="noStrike" kern="0" cap="none" spc="0" normalizeH="0" baseline="0" noProof="0" dirty="0">
              <a:ln>
                <a:noFill/>
              </a:ln>
              <a:solidFill>
                <a:sysClr val="window" lastClr="FFFFFF"/>
              </a:solidFill>
              <a:effectLst/>
              <a:uLnTx/>
              <a:uFillTx/>
              <a:latin typeface="Arial"/>
              <a:ea typeface="MS Mincho"/>
              <a:cs typeface="Times New Roman"/>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5301"/>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51234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ext uri="{D42A27DB-BD31-4B8C-83A1-F6EECF244321}">
                <p14:modId xmlns:p14="http://schemas.microsoft.com/office/powerpoint/2010/main" val="376403295"/>
              </p:ext>
            </p:extLst>
          </p:nvPr>
        </p:nvGraphicFramePr>
        <p:xfrm>
          <a:off x="755577" y="696464"/>
          <a:ext cx="7632846" cy="6147317"/>
        </p:xfrm>
        <a:graphic>
          <a:graphicData uri="http://schemas.openxmlformats.org/drawingml/2006/table">
            <a:tbl>
              <a:tblPr firstRow="1" firstCol="1" bandRow="1"/>
              <a:tblGrid>
                <a:gridCol w="1856435"/>
                <a:gridCol w="2034428"/>
                <a:gridCol w="1883883"/>
                <a:gridCol w="1858100"/>
              </a:tblGrid>
              <a:tr h="345957">
                <a:tc>
                  <a:txBody>
                    <a:bodyPr/>
                    <a:lstStyle/>
                    <a:p>
                      <a:pPr algn="just">
                        <a:lnSpc>
                          <a:spcPct val="130000"/>
                        </a:lnSpc>
                        <a:spcBef>
                          <a:spcPts val="1000"/>
                        </a:spcBef>
                        <a:spcAft>
                          <a:spcPts val="0"/>
                        </a:spcAft>
                      </a:pPr>
                      <a:r>
                        <a:rPr lang="nb-NO" sz="1400" b="1" dirty="0">
                          <a:effectLst/>
                          <a:latin typeface="Arial"/>
                          <a:ea typeface="MS Mincho"/>
                          <a:cs typeface="Arial"/>
                        </a:rPr>
                        <a:t>Barn </a:t>
                      </a:r>
                      <a:r>
                        <a:rPr lang="nb-NO" sz="1400" b="1" dirty="0">
                          <a:effectLst/>
                          <a:latin typeface="Arial"/>
                          <a:ea typeface="MS Mincho"/>
                          <a:cs typeface="Arial"/>
                          <a:sym typeface="Wingdings"/>
                        </a:rPr>
                        <a:t></a:t>
                      </a:r>
                      <a:r>
                        <a:rPr lang="nb-NO" sz="1400" b="1" dirty="0">
                          <a:effectLst/>
                          <a:latin typeface="Arial"/>
                          <a:ea typeface="MS Mincho"/>
                          <a:cs typeface="Arial"/>
                        </a:rPr>
                        <a:t> 12 år</a:t>
                      </a:r>
                      <a:endParaRPr lang="nb-NO" sz="14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13–14 år</a:t>
                      </a:r>
                      <a:endParaRPr lang="nb-NO" sz="14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15–16 år</a:t>
                      </a:r>
                      <a:endParaRPr lang="nb-NO" sz="14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dirty="0">
                          <a:effectLst/>
                          <a:latin typeface="Arial"/>
                          <a:ea typeface="MS Mincho"/>
                          <a:cs typeface="Arial"/>
                        </a:rPr>
                        <a:t>Junior</a:t>
                      </a:r>
                      <a:endParaRPr lang="nb-NO" sz="14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662155">
                <a:tc>
                  <a:txBody>
                    <a:bodyPr/>
                    <a:lstStyle/>
                    <a:p>
                      <a:pPr>
                        <a:lnSpc>
                          <a:spcPct val="130000"/>
                        </a:lnSpc>
                        <a:spcBef>
                          <a:spcPts val="1000"/>
                        </a:spcBef>
                        <a:spcAft>
                          <a:spcPts val="0"/>
                        </a:spcAft>
                      </a:pPr>
                      <a:r>
                        <a:rPr lang="nb-NO" sz="1200" b="0" dirty="0">
                          <a:effectLst/>
                        </a:rPr>
                        <a:t>Gode basisferdigheter på ski og </a:t>
                      </a:r>
                      <a:r>
                        <a:rPr lang="nb-NO" sz="1200" b="0" dirty="0" smtClean="0">
                          <a:effectLst/>
                        </a:rPr>
                        <a:t>barmark</a:t>
                      </a:r>
                      <a:endParaRPr lang="nb-NO" sz="1200" b="0" dirty="0">
                        <a:effectLst/>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Videreutvikle basisferdigheter på ski</a:t>
                      </a:r>
                    </a:p>
                    <a:p>
                      <a:pPr algn="just">
                        <a:lnSpc>
                          <a:spcPct val="130000"/>
                        </a:lnSpc>
                        <a:spcBef>
                          <a:spcPts val="1000"/>
                        </a:spcBef>
                        <a:spcAft>
                          <a:spcPts val="0"/>
                        </a:spcAft>
                      </a:pPr>
                      <a:r>
                        <a:rPr lang="nb-NO" sz="1200" b="0" dirty="0">
                          <a:effectLst/>
                        </a:rPr>
                        <a:t> </a:t>
                      </a:r>
                      <a:endParaRPr lang="nb-NO" sz="1200" b="0" dirty="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Perfeksjonert basisferdigheter på ski</a:t>
                      </a:r>
                      <a:endParaRPr lang="nb-NO" sz="1200" b="0" dirty="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400" b="1" dirty="0">
                          <a:effectLst/>
                        </a:rPr>
                        <a:t> </a:t>
                      </a:r>
                      <a:endParaRPr lang="nb-NO" sz="1400" b="1" dirty="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864892">
                <a:tc>
                  <a:txBody>
                    <a:bodyPr/>
                    <a:lstStyle/>
                    <a:p>
                      <a:pPr>
                        <a:lnSpc>
                          <a:spcPct val="130000"/>
                        </a:lnSpc>
                        <a:spcBef>
                          <a:spcPts val="1000"/>
                        </a:spcBef>
                        <a:spcAft>
                          <a:spcPts val="0"/>
                        </a:spcAft>
                      </a:pPr>
                      <a:r>
                        <a:rPr lang="nb-NO" sz="1200" b="0" dirty="0" smtClean="0">
                          <a:effectLst/>
                        </a:rPr>
                        <a:t>Balanse, rytme og tyngdeoverføring </a:t>
                      </a:r>
                    </a:p>
                    <a:p>
                      <a:pPr>
                        <a:lnSpc>
                          <a:spcPct val="130000"/>
                        </a:lnSpc>
                        <a:spcBef>
                          <a:spcPts val="1000"/>
                        </a:spcBef>
                        <a:spcAft>
                          <a:spcPts val="0"/>
                        </a:spcAft>
                      </a:pPr>
                      <a:r>
                        <a:rPr lang="nb-NO" sz="1200" b="0" dirty="0" smtClean="0">
                          <a:effectLst/>
                        </a:rPr>
                        <a:t>Manøvrere skiene: Svinge, hoppe, stoppe </a:t>
                      </a:r>
                    </a:p>
                    <a:p>
                      <a:pPr>
                        <a:lnSpc>
                          <a:spcPct val="130000"/>
                        </a:lnSpc>
                        <a:spcBef>
                          <a:spcPts val="1000"/>
                        </a:spcBef>
                        <a:spcAft>
                          <a:spcPts val="0"/>
                        </a:spcAft>
                      </a:pPr>
                      <a:r>
                        <a:rPr lang="nb-NO" sz="1200" b="0" dirty="0" smtClean="0">
                          <a:effectLst/>
                        </a:rPr>
                        <a:t>Beherske alle sentrale teknikker i skøyting og klassisk</a:t>
                      </a:r>
                    </a:p>
                    <a:p>
                      <a:pPr>
                        <a:lnSpc>
                          <a:spcPct val="130000"/>
                        </a:lnSpc>
                        <a:spcBef>
                          <a:spcPts val="1000"/>
                        </a:spcBef>
                        <a:spcAft>
                          <a:spcPts val="0"/>
                        </a:spcAft>
                      </a:pPr>
                      <a:r>
                        <a:rPr lang="nb-NO" sz="1200" b="0" dirty="0" smtClean="0">
                          <a:effectLst/>
                        </a:rPr>
                        <a:t>Oppnå god fremdrift </a:t>
                      </a:r>
                      <a:endParaRPr lang="nb-NO" sz="1200" b="0" dirty="0" smtClean="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Kunne velge teknikk i varierende terreng og hastigheter, og utvikle følelse for rytme og flyt</a:t>
                      </a:r>
                    </a:p>
                    <a:p>
                      <a:pPr>
                        <a:lnSpc>
                          <a:spcPct val="130000"/>
                        </a:lnSpc>
                        <a:spcBef>
                          <a:spcPts val="1000"/>
                        </a:spcBef>
                        <a:spcAft>
                          <a:spcPts val="0"/>
                        </a:spcAft>
                      </a:pPr>
                      <a:r>
                        <a:rPr lang="nb-NO" sz="1200" b="0" dirty="0">
                          <a:effectLst/>
                        </a:rPr>
                        <a:t>Utvikle følelse for kraft og avlastning innad i de ulike teknikkene </a:t>
                      </a:r>
                      <a:endParaRPr lang="nb-NO" sz="1200" b="0" dirty="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Kunne gå med tunge og lette gir innad i teknikkene</a:t>
                      </a:r>
                    </a:p>
                    <a:p>
                      <a:pPr>
                        <a:lnSpc>
                          <a:spcPct val="130000"/>
                        </a:lnSpc>
                        <a:spcBef>
                          <a:spcPts val="1000"/>
                        </a:spcBef>
                        <a:spcAft>
                          <a:spcPts val="0"/>
                        </a:spcAft>
                      </a:pPr>
                      <a:r>
                        <a:rPr lang="nb-NO" sz="1200" b="0" dirty="0">
                          <a:effectLst/>
                        </a:rPr>
                        <a:t>Gjennomføre alle teknikker på begge sider </a:t>
                      </a:r>
                    </a:p>
                    <a:p>
                      <a:pPr algn="just">
                        <a:lnSpc>
                          <a:spcPct val="130000"/>
                        </a:lnSpc>
                        <a:spcBef>
                          <a:spcPts val="1000"/>
                        </a:spcBef>
                        <a:spcAft>
                          <a:spcPts val="0"/>
                        </a:spcAft>
                      </a:pPr>
                      <a:r>
                        <a:rPr lang="nb-NO" sz="1200" b="0" dirty="0">
                          <a:effectLst/>
                        </a:rPr>
                        <a:t>Gå teknisk riktig i lav og høy fart</a:t>
                      </a:r>
                      <a:endParaRPr lang="nb-NO" sz="1200" b="0" dirty="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400" b="1" dirty="0">
                          <a:effectLst/>
                        </a:rPr>
                        <a:t>Gå teknisk riktig i alle hastigheter og både i uthvilt og sliten tilstand</a:t>
                      </a:r>
                    </a:p>
                    <a:p>
                      <a:pPr>
                        <a:lnSpc>
                          <a:spcPct val="130000"/>
                        </a:lnSpc>
                        <a:spcBef>
                          <a:spcPts val="1000"/>
                        </a:spcBef>
                        <a:spcAft>
                          <a:spcPts val="0"/>
                        </a:spcAft>
                      </a:pPr>
                      <a:r>
                        <a:rPr lang="nb-NO" sz="1400" b="1" dirty="0">
                          <a:effectLst/>
                        </a:rPr>
                        <a:t>Kunne gjennomføre skirenn med hensiktsmessige taktiske valg både i enkelt- og fellesstart</a:t>
                      </a:r>
                      <a:endParaRPr lang="nb-NO" sz="1400" b="1" dirty="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864892">
                <a:tc>
                  <a:txBody>
                    <a:bodyPr/>
                    <a:lstStyle/>
                    <a:p>
                      <a:pPr algn="just">
                        <a:lnSpc>
                          <a:spcPct val="130000"/>
                        </a:lnSpc>
                        <a:spcBef>
                          <a:spcPts val="1000"/>
                        </a:spcBef>
                        <a:spcAft>
                          <a:spcPts val="0"/>
                        </a:spcAft>
                      </a:pPr>
                      <a:r>
                        <a:rPr lang="nb-NO" sz="1400" dirty="0">
                          <a:effectLst/>
                          <a:latin typeface="Arial"/>
                          <a:ea typeface="MS Mincho"/>
                          <a:cs typeface="Arial"/>
                        </a:rPr>
                        <a:t> </a:t>
                      </a:r>
                      <a:endParaRPr lang="nb-NO" sz="20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 </a:t>
                      </a:r>
                      <a:endParaRPr lang="nb-NO" sz="1200" b="0" dirty="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Ha grunnleggende arbeidsoppgaver for god teknikk: grunnposisjon, tyngdeoverføring, fall, lave skuldre i armpendel etc. </a:t>
                      </a:r>
                      <a:endParaRPr lang="nb-NO" sz="1200" b="0" dirty="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400" b="1" dirty="0">
                          <a:effectLst/>
                        </a:rPr>
                        <a:t>Ha klare arbeidsoppgaver i de ulike teknikkene og evne til å gjennomføre selvstendig teknikktrening</a:t>
                      </a:r>
                      <a:endParaRPr lang="nb-NO" sz="1400" b="1" dirty="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864892">
                <a:tc>
                  <a:txBody>
                    <a:bodyPr/>
                    <a:lstStyle/>
                    <a:p>
                      <a:pPr algn="just">
                        <a:lnSpc>
                          <a:spcPct val="130000"/>
                        </a:lnSpc>
                        <a:spcBef>
                          <a:spcPts val="1000"/>
                        </a:spcBef>
                        <a:spcAft>
                          <a:spcPts val="0"/>
                        </a:spcAft>
                      </a:pPr>
                      <a:endParaRPr lang="nb-NO" sz="20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God utførelse av </a:t>
                      </a:r>
                      <a:r>
                        <a:rPr lang="nb-NO" sz="1200" b="0" dirty="0" err="1">
                          <a:effectLst/>
                        </a:rPr>
                        <a:t>elghufs</a:t>
                      </a:r>
                      <a:r>
                        <a:rPr lang="nb-NO" sz="1200" b="0" dirty="0">
                          <a:effectLst/>
                        </a:rPr>
                        <a:t>, spretten </a:t>
                      </a:r>
                      <a:r>
                        <a:rPr lang="nb-NO" sz="1200" b="0" dirty="0" err="1">
                          <a:effectLst/>
                        </a:rPr>
                        <a:t>skigang</a:t>
                      </a:r>
                      <a:r>
                        <a:rPr lang="nb-NO" sz="1200" b="0" dirty="0">
                          <a:effectLst/>
                        </a:rPr>
                        <a:t>, </a:t>
                      </a:r>
                      <a:r>
                        <a:rPr lang="nb-NO" sz="1200" b="0" dirty="0" err="1">
                          <a:effectLst/>
                        </a:rPr>
                        <a:t>skigang</a:t>
                      </a:r>
                      <a:endParaRPr lang="nb-NO" sz="1200" b="0" dirty="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Perfeksjonert teknisk utførelse av </a:t>
                      </a:r>
                      <a:r>
                        <a:rPr lang="nb-NO" sz="1200" b="0" dirty="0" err="1">
                          <a:effectLst/>
                        </a:rPr>
                        <a:t>elghufs</a:t>
                      </a:r>
                      <a:r>
                        <a:rPr lang="nb-NO" sz="1200" b="0" dirty="0">
                          <a:effectLst/>
                        </a:rPr>
                        <a:t>, spretten </a:t>
                      </a:r>
                      <a:r>
                        <a:rPr lang="nb-NO" sz="1200" b="0" dirty="0" err="1">
                          <a:effectLst/>
                        </a:rPr>
                        <a:t>skigang</a:t>
                      </a:r>
                      <a:r>
                        <a:rPr lang="nb-NO" sz="1200" b="0" dirty="0">
                          <a:effectLst/>
                        </a:rPr>
                        <a:t>, </a:t>
                      </a:r>
                      <a:r>
                        <a:rPr lang="nb-NO" sz="1200" b="0" dirty="0" err="1">
                          <a:effectLst/>
                        </a:rPr>
                        <a:t>skigang</a:t>
                      </a:r>
                      <a:r>
                        <a:rPr lang="nb-NO" sz="1200" b="0" dirty="0">
                          <a:effectLst/>
                        </a:rPr>
                        <a:t> med og uten staver </a:t>
                      </a:r>
                      <a:endParaRPr lang="nb-NO" sz="1200" b="0" dirty="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400" b="1" dirty="0">
                          <a:effectLst/>
                        </a:rPr>
                        <a:t> </a:t>
                      </a:r>
                      <a:endParaRPr lang="nb-NO" sz="1400" b="1" dirty="0">
                        <a:effectLst/>
                        <a:latin typeface="Arial"/>
                        <a:ea typeface="MS Mincho"/>
                        <a:cs typeface="Times New Roman"/>
                      </a:endParaRPr>
                    </a:p>
                  </a:txBody>
                  <a:tcPr marL="44250" marR="4425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bl>
          </a:graphicData>
        </a:graphic>
      </p:graphicFrame>
      <p:sp>
        <p:nvSpPr>
          <p:cNvPr id="8" name="TekstSylinder 7"/>
          <p:cNvSpPr txBox="1"/>
          <p:nvPr/>
        </p:nvSpPr>
        <p:spPr>
          <a:xfrm>
            <a:off x="769616" y="309427"/>
            <a:ext cx="7618808" cy="338554"/>
          </a:xfrm>
          <a:prstGeom prst="rect">
            <a:avLst/>
          </a:prstGeom>
          <a:solidFill>
            <a:srgbClr val="E6E6E6"/>
          </a:solidFill>
        </p:spPr>
        <p:txBody>
          <a:bodyPr wrap="square" rtlCol="0">
            <a:spAutoFit/>
          </a:bodyPr>
          <a:lstStyle/>
          <a:p>
            <a:r>
              <a:rPr lang="nb-NO" sz="1600" i="1" dirty="0" smtClean="0">
                <a:solidFill>
                  <a:prstClr val="black"/>
                </a:solidFill>
                <a:latin typeface="Arial" panose="020B0604020202020204" pitchFamily="34" charset="0"/>
                <a:cs typeface="Arial" panose="020B0604020202020204" pitchFamily="34" charset="0"/>
              </a:rPr>
              <a:t>TEKNIKK OG TAKTIKK</a:t>
            </a:r>
            <a:endParaRPr lang="nb-NO" sz="16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4513380"/>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smtClean="0"/>
              <a:t>Evaluering</a:t>
            </a:r>
            <a:endParaRPr lang="nb-NO" b="1" dirty="0"/>
          </a:p>
        </p:txBody>
      </p:sp>
      <p:sp>
        <p:nvSpPr>
          <p:cNvPr id="6" name="Snip Diagonal Corner Rectangle 401"/>
          <p:cNvSpPr/>
          <p:nvPr/>
        </p:nvSpPr>
        <p:spPr>
          <a:xfrm>
            <a:off x="1259632" y="2235204"/>
            <a:ext cx="7033964" cy="2610006"/>
          </a:xfrm>
          <a:prstGeom prst="snip2DiagRect">
            <a:avLst>
              <a:gd name="adj1" fmla="val 0"/>
              <a:gd name="adj2" fmla="val 10181"/>
            </a:avLst>
          </a:prstGeom>
          <a:solidFill>
            <a:sysClr val="window" lastClr="FFFFFF">
              <a:lumMod val="95000"/>
            </a:sysClr>
          </a:solidFill>
          <a:ln w="12700" cap="flat" cmpd="sng" algn="ctr">
            <a:solidFill>
              <a:sysClr val="window" lastClr="FFFFFF">
                <a:lumMod val="50000"/>
              </a:sysClr>
            </a:solidFill>
            <a:prstDash val="lgDash"/>
          </a:ln>
          <a:effectLst>
            <a:outerShdw blurRad="40000" dist="23000" dir="5400000" rotWithShape="0">
              <a:srgbClr val="000000">
                <a:alpha val="35000"/>
              </a:srgbClr>
            </a:outerShdw>
          </a:effectLst>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 uri="{C572A759-6A51-4108-AA02-DFA0A04FC94B}">
              <ma14:wrappingTextBox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lc="http://schemas.openxmlformats.org/drawingml/2006/lockedCanvas"/>
            </a:ext>
          </a:extLst>
        </p:spPr>
        <p:txBody>
          <a:bodyPr rot="0" spcFirstLastPara="0" vert="horz" wrap="square" lIns="2" tIns="0" rIns="0" bIns="0" numCol="1" spcCol="0" rtlCol="0" fromWordArt="0" anchor="ctr" anchorCtr="0" forceAA="0" compatLnSpc="1">
            <a:prstTxWarp prst="textNoShape">
              <a:avLst/>
            </a:prstTxWarp>
            <a:spAutoFit/>
          </a:bodyPr>
          <a:lstStyle/>
          <a:p>
            <a:pPr marL="0" marR="0" lvl="0" indent="0" algn="just" defTabSz="914400" eaLnBrk="1" fontAlgn="auto" latinLnBrk="0" hangingPunct="1">
              <a:lnSpc>
                <a:spcPct val="130000"/>
              </a:lnSpc>
              <a:spcBef>
                <a:spcPts val="1000"/>
              </a:spcBef>
              <a:spcAft>
                <a:spcPts val="0"/>
              </a:spcAft>
              <a:buClrTx/>
              <a:buSzTx/>
              <a:buFontTx/>
              <a:buNone/>
              <a:tabLst/>
              <a:defRPr/>
            </a:pPr>
            <a:r>
              <a:rPr kumimoji="0" lang="nb-NO" sz="2000" b="0" i="1" u="none" strike="noStrike" kern="0" cap="none" spc="0" normalizeH="0" baseline="0" noProof="0" dirty="0">
                <a:ln>
                  <a:noFill/>
                </a:ln>
                <a:solidFill>
                  <a:srgbClr val="000000"/>
                </a:solidFill>
                <a:effectLst/>
                <a:uLnTx/>
                <a:uFillTx/>
                <a:latin typeface="Arial"/>
                <a:ea typeface="MS Mincho"/>
                <a:cs typeface="Arial"/>
              </a:rPr>
              <a:t>Både utøvere og trenere er som vitenskapsmenn – de forsøker å finne forklaringer på hvorfor det gikk som det gikk. Utøvere og trenere er dermed motivert for å finne forklaringer når de gjør seg erfaringer. Evnen til å forstå hvorfor ting skjedde, er avgjørende for fremtidige prestasjoner. </a:t>
            </a:r>
            <a:endParaRPr kumimoji="0" lang="nb-NO" sz="2000" b="0" i="0" u="none" strike="noStrike" kern="0" cap="none" spc="0" normalizeH="0" baseline="0" noProof="0" dirty="0">
              <a:ln>
                <a:noFill/>
              </a:ln>
              <a:solidFill>
                <a:sysClr val="window" lastClr="FFFFFF"/>
              </a:solidFill>
              <a:effectLst/>
              <a:uLnTx/>
              <a:uFillTx/>
              <a:latin typeface="Arial"/>
              <a:ea typeface="MS Mincho"/>
              <a:cs typeface="Times New Roman"/>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80597"/>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916"/>
          <a:stretch/>
        </p:blipFill>
        <p:spPr bwMode="auto">
          <a:xfrm>
            <a:off x="1763688" y="305914"/>
            <a:ext cx="5328592" cy="6323802"/>
          </a:xfrm>
          <a:prstGeom prst="rect">
            <a:avLst/>
          </a:prstGeom>
          <a:ln w="127000" cap="rnd">
            <a:noFill/>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7175258"/>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ext uri="{D42A27DB-BD31-4B8C-83A1-F6EECF244321}">
                <p14:modId xmlns:p14="http://schemas.microsoft.com/office/powerpoint/2010/main" val="1892640217"/>
              </p:ext>
            </p:extLst>
          </p:nvPr>
        </p:nvGraphicFramePr>
        <p:xfrm>
          <a:off x="755577" y="764704"/>
          <a:ext cx="7632846" cy="5902737"/>
        </p:xfrm>
        <a:graphic>
          <a:graphicData uri="http://schemas.openxmlformats.org/drawingml/2006/table">
            <a:tbl>
              <a:tblPr firstRow="1" firstCol="1" bandRow="1"/>
              <a:tblGrid>
                <a:gridCol w="1856435"/>
                <a:gridCol w="2034428"/>
                <a:gridCol w="1883883"/>
                <a:gridCol w="1858100"/>
              </a:tblGrid>
              <a:tr h="345957">
                <a:tc>
                  <a:txBody>
                    <a:bodyPr/>
                    <a:lstStyle/>
                    <a:p>
                      <a:pPr algn="just">
                        <a:lnSpc>
                          <a:spcPct val="130000"/>
                        </a:lnSpc>
                        <a:spcBef>
                          <a:spcPts val="1000"/>
                        </a:spcBef>
                        <a:spcAft>
                          <a:spcPts val="0"/>
                        </a:spcAft>
                      </a:pPr>
                      <a:r>
                        <a:rPr lang="nb-NO" sz="1400" b="1" dirty="0">
                          <a:effectLst/>
                          <a:latin typeface="Arial"/>
                          <a:ea typeface="MS Mincho"/>
                          <a:cs typeface="Arial"/>
                        </a:rPr>
                        <a:t>Barn </a:t>
                      </a:r>
                      <a:r>
                        <a:rPr lang="nb-NO" sz="1400" b="1" dirty="0">
                          <a:effectLst/>
                          <a:latin typeface="Arial"/>
                          <a:ea typeface="MS Mincho"/>
                          <a:cs typeface="Arial"/>
                          <a:sym typeface="Wingdings"/>
                        </a:rPr>
                        <a:t></a:t>
                      </a:r>
                      <a:r>
                        <a:rPr lang="nb-NO" sz="1400" b="1" dirty="0">
                          <a:effectLst/>
                          <a:latin typeface="Arial"/>
                          <a:ea typeface="MS Mincho"/>
                          <a:cs typeface="Arial"/>
                        </a:rPr>
                        <a:t> 12 år</a:t>
                      </a:r>
                      <a:endParaRPr lang="nb-NO" sz="14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13–14 år</a:t>
                      </a:r>
                      <a:endParaRPr lang="nb-NO" sz="14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15–16 år</a:t>
                      </a:r>
                      <a:endParaRPr lang="nb-NO" sz="14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dirty="0">
                          <a:effectLst/>
                          <a:latin typeface="Arial"/>
                          <a:ea typeface="MS Mincho"/>
                          <a:cs typeface="Arial"/>
                        </a:rPr>
                        <a:t>Junior</a:t>
                      </a:r>
                      <a:endParaRPr lang="nb-NO" sz="14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662155">
                <a:tc>
                  <a:txBody>
                    <a:bodyPr/>
                    <a:lstStyle/>
                    <a:p>
                      <a:pPr>
                        <a:lnSpc>
                          <a:spcPct val="130000"/>
                        </a:lnSpc>
                        <a:spcBef>
                          <a:spcPts val="1000"/>
                        </a:spcBef>
                        <a:spcAft>
                          <a:spcPts val="0"/>
                        </a:spcAft>
                      </a:pPr>
                      <a:r>
                        <a:rPr lang="nb-NO" sz="1200" b="0" dirty="0">
                          <a:effectLst/>
                        </a:rPr>
                        <a:t>Lære idrettens grunnverdier</a:t>
                      </a:r>
                    </a:p>
                    <a:p>
                      <a:pPr>
                        <a:lnSpc>
                          <a:spcPct val="130000"/>
                        </a:lnSpc>
                        <a:spcBef>
                          <a:spcPts val="1000"/>
                        </a:spcBef>
                        <a:spcAft>
                          <a:spcPts val="0"/>
                        </a:spcAft>
                      </a:pPr>
                      <a:r>
                        <a:rPr lang="nb-NO" sz="1200" b="0" dirty="0">
                          <a:effectLst/>
                        </a:rPr>
                        <a:t> </a:t>
                      </a:r>
                      <a:endParaRPr lang="nb-NO" sz="1200" b="0"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Forstå idrettens grunnverdier</a:t>
                      </a:r>
                      <a:endParaRPr lang="nb-NO" sz="1200" b="0"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200" b="0" dirty="0">
                          <a:effectLst/>
                        </a:rPr>
                        <a:t>Etterleve og formidle drettens grunnverdier</a:t>
                      </a:r>
                      <a:endParaRPr lang="nb-NO" sz="1200" b="0"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400" b="1" dirty="0">
                          <a:effectLst/>
                        </a:rPr>
                        <a:t>Bidra som rollemodeller ovenfor andre utøvere og spesielt de yngre i sitt lokalmiljø</a:t>
                      </a:r>
                      <a:endParaRPr lang="nb-NO" sz="1400" b="1"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864892">
                <a:tc>
                  <a:txBody>
                    <a:bodyPr/>
                    <a:lstStyle/>
                    <a:p>
                      <a:pPr>
                        <a:lnSpc>
                          <a:spcPct val="130000"/>
                        </a:lnSpc>
                        <a:spcBef>
                          <a:spcPts val="1000"/>
                        </a:spcBef>
                        <a:spcAft>
                          <a:spcPts val="0"/>
                        </a:spcAft>
                        <a:tabLst>
                          <a:tab pos="902970" algn="l"/>
                        </a:tabLst>
                      </a:pPr>
                      <a:r>
                        <a:rPr lang="nb-NO" sz="1200" b="0" dirty="0">
                          <a:effectLst/>
                        </a:rPr>
                        <a:t>Forstå konkurranseregler</a:t>
                      </a:r>
                    </a:p>
                    <a:p>
                      <a:pPr>
                        <a:lnSpc>
                          <a:spcPct val="130000"/>
                        </a:lnSpc>
                        <a:spcBef>
                          <a:spcPts val="1000"/>
                        </a:spcBef>
                        <a:spcAft>
                          <a:spcPts val="0"/>
                        </a:spcAft>
                      </a:pPr>
                      <a:r>
                        <a:rPr lang="nb-NO" sz="1200" b="0" dirty="0">
                          <a:effectLst/>
                        </a:rPr>
                        <a:t> </a:t>
                      </a:r>
                      <a:endParaRPr lang="nb-NO" sz="1200" b="0"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Takle å vinne og tape på en god måte </a:t>
                      </a:r>
                    </a:p>
                    <a:p>
                      <a:pPr>
                        <a:lnSpc>
                          <a:spcPct val="130000"/>
                        </a:lnSpc>
                        <a:spcBef>
                          <a:spcPts val="1000"/>
                        </a:spcBef>
                        <a:spcAft>
                          <a:spcPts val="0"/>
                        </a:spcAft>
                      </a:pPr>
                      <a:r>
                        <a:rPr lang="nb-NO" sz="1200" b="0" dirty="0">
                          <a:effectLst/>
                        </a:rPr>
                        <a:t> </a:t>
                      </a:r>
                      <a:endParaRPr lang="nb-NO" sz="1200" b="0"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tabLst>
                          <a:tab pos="902970" algn="l"/>
                        </a:tabLst>
                      </a:pPr>
                      <a:r>
                        <a:rPr lang="nb-NO" sz="1200" b="0">
                          <a:effectLst/>
                        </a:rPr>
                        <a:t>Følge spilleregler i gruppa</a:t>
                      </a:r>
                    </a:p>
                    <a:p>
                      <a:pPr>
                        <a:lnSpc>
                          <a:spcPct val="130000"/>
                        </a:lnSpc>
                        <a:spcBef>
                          <a:spcPts val="1000"/>
                        </a:spcBef>
                        <a:spcAft>
                          <a:spcPts val="0"/>
                        </a:spcAft>
                      </a:pPr>
                      <a:r>
                        <a:rPr lang="nb-NO" sz="1200" b="0">
                          <a:effectLst/>
                        </a:rPr>
                        <a:t> </a:t>
                      </a:r>
                      <a:endParaRPr lang="nb-NO" sz="1200" b="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tabLst>
                          <a:tab pos="902970" algn="l"/>
                        </a:tabLst>
                      </a:pPr>
                      <a:r>
                        <a:rPr lang="nb-NO" sz="1400" b="1" dirty="0">
                          <a:effectLst/>
                        </a:rPr>
                        <a:t>Være med å utvikle verdigrunnlag og spilleregler i </a:t>
                      </a:r>
                      <a:r>
                        <a:rPr lang="nb-NO" sz="1400" b="1" dirty="0" smtClean="0">
                          <a:effectLst/>
                        </a:rPr>
                        <a:t>gruppa</a:t>
                      </a:r>
                      <a:endParaRPr lang="nb-NO" sz="1400" b="1" dirty="0">
                        <a:effectLst/>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864892">
                <a:tc>
                  <a:txBody>
                    <a:bodyPr/>
                    <a:lstStyle/>
                    <a:p>
                      <a:pPr>
                        <a:lnSpc>
                          <a:spcPct val="130000"/>
                        </a:lnSpc>
                        <a:spcBef>
                          <a:spcPts val="1000"/>
                        </a:spcBef>
                        <a:spcAft>
                          <a:spcPts val="0"/>
                        </a:spcAft>
                      </a:pPr>
                      <a:r>
                        <a:rPr lang="nb-NO" sz="1200" b="0" dirty="0">
                          <a:effectLst/>
                        </a:rPr>
                        <a:t>Punktlighet</a:t>
                      </a:r>
                    </a:p>
                    <a:p>
                      <a:pPr algn="just">
                        <a:lnSpc>
                          <a:spcPct val="130000"/>
                        </a:lnSpc>
                        <a:spcBef>
                          <a:spcPts val="1000"/>
                        </a:spcBef>
                        <a:spcAft>
                          <a:spcPts val="0"/>
                        </a:spcAft>
                      </a:pPr>
                      <a:r>
                        <a:rPr lang="nb-NO" sz="1200" b="0" dirty="0">
                          <a:effectLst/>
                        </a:rPr>
                        <a:t> </a:t>
                      </a:r>
                      <a:endParaRPr lang="nb-NO" sz="1200" b="0"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Punktlighet og evne til å ta imot beskjeder</a:t>
                      </a:r>
                    </a:p>
                    <a:p>
                      <a:pPr>
                        <a:lnSpc>
                          <a:spcPct val="130000"/>
                        </a:lnSpc>
                        <a:spcBef>
                          <a:spcPts val="1000"/>
                        </a:spcBef>
                        <a:spcAft>
                          <a:spcPts val="0"/>
                        </a:spcAft>
                      </a:pPr>
                      <a:r>
                        <a:rPr lang="nb-NO" sz="1200" b="0" dirty="0">
                          <a:effectLst/>
                        </a:rPr>
                        <a:t> </a:t>
                      </a:r>
                      <a:endParaRPr lang="nb-NO" sz="1200" b="0"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Lære å kommunisere om trening med trener og andre utøvere</a:t>
                      </a:r>
                      <a:endParaRPr lang="nb-NO" sz="1200" b="0"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400" b="1" dirty="0">
                          <a:effectLst/>
                        </a:rPr>
                        <a:t>Lære seg å leve som en toppidrettsutøver</a:t>
                      </a:r>
                    </a:p>
                    <a:p>
                      <a:pPr algn="just">
                        <a:lnSpc>
                          <a:spcPct val="130000"/>
                        </a:lnSpc>
                        <a:spcBef>
                          <a:spcPts val="1000"/>
                        </a:spcBef>
                        <a:spcAft>
                          <a:spcPts val="0"/>
                        </a:spcAft>
                      </a:pPr>
                      <a:r>
                        <a:rPr lang="nb-NO" sz="1400" b="1" dirty="0">
                          <a:effectLst/>
                        </a:rPr>
                        <a:t> </a:t>
                      </a:r>
                      <a:endParaRPr lang="nb-NO" sz="1400" b="1"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864892">
                <a:tc>
                  <a:txBody>
                    <a:bodyPr/>
                    <a:lstStyle/>
                    <a:p>
                      <a:pPr>
                        <a:lnSpc>
                          <a:spcPct val="130000"/>
                        </a:lnSpc>
                        <a:spcBef>
                          <a:spcPts val="1000"/>
                        </a:spcBef>
                        <a:spcAft>
                          <a:spcPts val="0"/>
                        </a:spcAft>
                      </a:pPr>
                      <a:r>
                        <a:rPr lang="nb-NO" sz="1200" b="0" dirty="0">
                          <a:effectLst/>
                        </a:rPr>
                        <a:t>Stor innsats</a:t>
                      </a:r>
                    </a:p>
                    <a:p>
                      <a:pPr>
                        <a:lnSpc>
                          <a:spcPct val="130000"/>
                        </a:lnSpc>
                        <a:spcBef>
                          <a:spcPts val="1000"/>
                        </a:spcBef>
                        <a:spcAft>
                          <a:spcPts val="0"/>
                        </a:spcAft>
                      </a:pPr>
                      <a:r>
                        <a:rPr lang="nb-NO" sz="1200" b="0" dirty="0">
                          <a:effectLst/>
                        </a:rPr>
                        <a:t>Gjøre så godt man kan </a:t>
                      </a:r>
                    </a:p>
                    <a:p>
                      <a:pPr>
                        <a:lnSpc>
                          <a:spcPct val="130000"/>
                        </a:lnSpc>
                        <a:spcBef>
                          <a:spcPts val="1000"/>
                        </a:spcBef>
                        <a:spcAft>
                          <a:spcPts val="0"/>
                        </a:spcAft>
                      </a:pPr>
                      <a:r>
                        <a:rPr lang="nb-NO" sz="1200" b="0" dirty="0">
                          <a:effectLst/>
                        </a:rPr>
                        <a:t>Tåle fysiske påkjenninger som kan være ubehagelige</a:t>
                      </a:r>
                      <a:endParaRPr lang="nb-NO" sz="1200" b="0"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a:effectLst/>
                        </a:rPr>
                        <a:t>Stor innsats</a:t>
                      </a:r>
                    </a:p>
                    <a:p>
                      <a:pPr>
                        <a:lnSpc>
                          <a:spcPct val="130000"/>
                        </a:lnSpc>
                        <a:spcBef>
                          <a:spcPts val="1000"/>
                        </a:spcBef>
                        <a:spcAft>
                          <a:spcPts val="0"/>
                        </a:spcAft>
                      </a:pPr>
                      <a:r>
                        <a:rPr lang="nb-NO" sz="1200" b="0">
                          <a:effectLst/>
                        </a:rPr>
                        <a:t>Utvikle vilje til å arbeide hardt og presse seg maksimalt</a:t>
                      </a:r>
                    </a:p>
                    <a:p>
                      <a:pPr algn="just">
                        <a:lnSpc>
                          <a:spcPct val="130000"/>
                        </a:lnSpc>
                        <a:spcBef>
                          <a:spcPts val="1000"/>
                        </a:spcBef>
                        <a:spcAft>
                          <a:spcPts val="0"/>
                        </a:spcAft>
                      </a:pPr>
                      <a:r>
                        <a:rPr lang="nb-NO" sz="1200" b="0">
                          <a:effectLst/>
                        </a:rPr>
                        <a:t> </a:t>
                      </a:r>
                      <a:endParaRPr lang="nb-NO" sz="1200" b="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Forstå de grunnleggende treningsprinsippene</a:t>
                      </a:r>
                    </a:p>
                    <a:p>
                      <a:pPr algn="just">
                        <a:lnSpc>
                          <a:spcPct val="130000"/>
                        </a:lnSpc>
                        <a:spcBef>
                          <a:spcPts val="1000"/>
                        </a:spcBef>
                        <a:spcAft>
                          <a:spcPts val="0"/>
                        </a:spcAft>
                      </a:pPr>
                      <a:r>
                        <a:rPr lang="nb-NO" sz="1200" b="0" dirty="0">
                          <a:effectLst/>
                        </a:rPr>
                        <a:t> </a:t>
                      </a:r>
                      <a:endParaRPr lang="nb-NO" sz="1200" b="0"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400" b="1" dirty="0" smtClean="0">
                          <a:effectLst/>
                        </a:rPr>
                        <a:t>Evne </a:t>
                      </a:r>
                      <a:r>
                        <a:rPr lang="nb-NO" sz="1400" b="1" dirty="0">
                          <a:effectLst/>
                        </a:rPr>
                        <a:t>å ha et realistisk bilde av situasjonen. </a:t>
                      </a:r>
                    </a:p>
                    <a:p>
                      <a:pPr algn="just">
                        <a:lnSpc>
                          <a:spcPct val="130000"/>
                        </a:lnSpc>
                        <a:spcBef>
                          <a:spcPts val="1000"/>
                        </a:spcBef>
                        <a:spcAft>
                          <a:spcPts val="0"/>
                        </a:spcAft>
                      </a:pPr>
                      <a:r>
                        <a:rPr lang="nb-NO" sz="1400" b="1" dirty="0">
                          <a:effectLst/>
                        </a:rPr>
                        <a:t>Evne til å evaluere seg selv</a:t>
                      </a:r>
                      <a:endParaRPr lang="nb-NO" sz="1400" b="1"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864892">
                <a:tc>
                  <a:txBody>
                    <a:bodyPr/>
                    <a:lstStyle/>
                    <a:p>
                      <a:pPr>
                        <a:lnSpc>
                          <a:spcPct val="130000"/>
                        </a:lnSpc>
                        <a:spcBef>
                          <a:spcPts val="1000"/>
                        </a:spcBef>
                        <a:spcAft>
                          <a:spcPts val="0"/>
                        </a:spcAft>
                      </a:pPr>
                      <a:r>
                        <a:rPr lang="nb-NO" sz="1200" b="0" dirty="0">
                          <a:effectLst/>
                        </a:rPr>
                        <a:t> </a:t>
                      </a:r>
                    </a:p>
                    <a:p>
                      <a:pPr>
                        <a:lnSpc>
                          <a:spcPct val="130000"/>
                        </a:lnSpc>
                        <a:spcBef>
                          <a:spcPts val="1000"/>
                        </a:spcBef>
                        <a:spcAft>
                          <a:spcPts val="0"/>
                        </a:spcAft>
                      </a:pPr>
                      <a:r>
                        <a:rPr lang="nb-NO" sz="1200" b="0" dirty="0">
                          <a:effectLst/>
                        </a:rPr>
                        <a:t> </a:t>
                      </a: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Basiskunnskap om ernæring og </a:t>
                      </a:r>
                      <a:r>
                        <a:rPr lang="nb-NO" sz="1200" b="0" dirty="0" smtClean="0">
                          <a:effectLst/>
                        </a:rPr>
                        <a:t>restitusjon</a:t>
                      </a:r>
                      <a:endParaRPr lang="nb-NO" sz="1200" b="0" dirty="0">
                        <a:effectLst/>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200" b="0" dirty="0">
                          <a:effectLst/>
                        </a:rPr>
                        <a:t>Kunnskap om ernæring og </a:t>
                      </a:r>
                      <a:r>
                        <a:rPr lang="nb-NO" sz="1200" b="0" dirty="0" smtClean="0">
                          <a:effectLst/>
                        </a:rPr>
                        <a:t>restitusjon</a:t>
                      </a:r>
                      <a:endParaRPr lang="nb-NO" sz="1200" b="0" dirty="0">
                        <a:effectLst/>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400" b="1" dirty="0">
                          <a:effectLst/>
                        </a:rPr>
                        <a:t>Ha et optimalt prestasjonskosthold og gode rutiner for restitusjon</a:t>
                      </a:r>
                      <a:endParaRPr lang="nb-NO" sz="1400" b="1" dirty="0">
                        <a:effectLst/>
                        <a:latin typeface="Arial"/>
                        <a:ea typeface="MS Mincho"/>
                        <a:cs typeface="Times New Roman"/>
                      </a:endParaRPr>
                    </a:p>
                  </a:txBody>
                  <a:tcPr marL="45374" marR="45374"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bl>
          </a:graphicData>
        </a:graphic>
      </p:graphicFrame>
      <p:sp>
        <p:nvSpPr>
          <p:cNvPr id="8" name="TekstSylinder 7"/>
          <p:cNvSpPr txBox="1"/>
          <p:nvPr/>
        </p:nvSpPr>
        <p:spPr>
          <a:xfrm>
            <a:off x="769616" y="364019"/>
            <a:ext cx="7618808" cy="338554"/>
          </a:xfrm>
          <a:prstGeom prst="rect">
            <a:avLst/>
          </a:prstGeom>
          <a:solidFill>
            <a:srgbClr val="E6E6E6"/>
          </a:solidFill>
        </p:spPr>
        <p:txBody>
          <a:bodyPr wrap="square" rtlCol="0">
            <a:spAutoFit/>
          </a:bodyPr>
          <a:lstStyle/>
          <a:p>
            <a:r>
              <a:rPr lang="nb-NO" sz="1600" i="1" dirty="0" smtClean="0">
                <a:solidFill>
                  <a:prstClr val="black"/>
                </a:solidFill>
                <a:latin typeface="Arial" panose="020B0604020202020204" pitchFamily="34" charset="0"/>
                <a:cs typeface="Arial" panose="020B0604020202020204" pitchFamily="34" charset="0"/>
              </a:rPr>
              <a:t>MENTALE KRAV</a:t>
            </a:r>
            <a:endParaRPr lang="nb-NO" sz="16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85774"/>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ext uri="{D42A27DB-BD31-4B8C-83A1-F6EECF244321}">
                <p14:modId xmlns:p14="http://schemas.microsoft.com/office/powerpoint/2010/main" val="742307513"/>
              </p:ext>
            </p:extLst>
          </p:nvPr>
        </p:nvGraphicFramePr>
        <p:xfrm>
          <a:off x="755577" y="764704"/>
          <a:ext cx="7632846" cy="5902737"/>
        </p:xfrm>
        <a:graphic>
          <a:graphicData uri="http://schemas.openxmlformats.org/drawingml/2006/table">
            <a:tbl>
              <a:tblPr firstRow="1" firstCol="1" bandRow="1"/>
              <a:tblGrid>
                <a:gridCol w="1856435"/>
                <a:gridCol w="2034428"/>
                <a:gridCol w="1883883"/>
                <a:gridCol w="1858100"/>
              </a:tblGrid>
              <a:tr h="345957">
                <a:tc>
                  <a:txBody>
                    <a:bodyPr/>
                    <a:lstStyle/>
                    <a:p>
                      <a:pPr algn="just">
                        <a:lnSpc>
                          <a:spcPct val="130000"/>
                        </a:lnSpc>
                        <a:spcBef>
                          <a:spcPts val="1000"/>
                        </a:spcBef>
                        <a:spcAft>
                          <a:spcPts val="0"/>
                        </a:spcAft>
                      </a:pPr>
                      <a:r>
                        <a:rPr lang="nb-NO" sz="1400" b="1" dirty="0">
                          <a:effectLst/>
                          <a:latin typeface="Arial"/>
                          <a:ea typeface="MS Mincho"/>
                          <a:cs typeface="Arial"/>
                        </a:rPr>
                        <a:t>Barn </a:t>
                      </a:r>
                      <a:r>
                        <a:rPr lang="nb-NO" sz="1400" b="1" dirty="0">
                          <a:effectLst/>
                          <a:latin typeface="Arial"/>
                          <a:ea typeface="MS Mincho"/>
                          <a:cs typeface="Arial"/>
                          <a:sym typeface="Wingdings"/>
                        </a:rPr>
                        <a:t></a:t>
                      </a:r>
                      <a:r>
                        <a:rPr lang="nb-NO" sz="1400" b="1" dirty="0">
                          <a:effectLst/>
                          <a:latin typeface="Arial"/>
                          <a:ea typeface="MS Mincho"/>
                          <a:cs typeface="Arial"/>
                        </a:rPr>
                        <a:t> 12 år</a:t>
                      </a:r>
                      <a:endParaRPr lang="nb-NO" sz="14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13–14 år</a:t>
                      </a:r>
                      <a:endParaRPr lang="nb-NO" sz="14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a:effectLst/>
                          <a:latin typeface="Arial"/>
                          <a:ea typeface="MS Mincho"/>
                          <a:cs typeface="Arial"/>
                        </a:rPr>
                        <a:t>15–16 år</a:t>
                      </a:r>
                      <a:endParaRPr lang="nb-NO" sz="14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E6E6E6"/>
                    </a:solidFill>
                  </a:tcPr>
                </a:tc>
                <a:tc>
                  <a:txBody>
                    <a:bodyPr/>
                    <a:lstStyle/>
                    <a:p>
                      <a:pPr algn="just">
                        <a:lnSpc>
                          <a:spcPct val="130000"/>
                        </a:lnSpc>
                        <a:spcBef>
                          <a:spcPts val="1000"/>
                        </a:spcBef>
                        <a:spcAft>
                          <a:spcPts val="0"/>
                        </a:spcAft>
                      </a:pPr>
                      <a:r>
                        <a:rPr lang="nb-NO" sz="1400" b="1" dirty="0">
                          <a:effectLst/>
                          <a:latin typeface="Arial"/>
                          <a:ea typeface="MS Mincho"/>
                          <a:cs typeface="Arial"/>
                        </a:rPr>
                        <a:t>Junior</a:t>
                      </a:r>
                      <a:endParaRPr lang="nb-NO" sz="1400" b="1"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3540883">
                <a:tc>
                  <a:txBody>
                    <a:bodyPr/>
                    <a:lstStyle/>
                    <a:p>
                      <a:pPr>
                        <a:lnSpc>
                          <a:spcPct val="130000"/>
                        </a:lnSpc>
                        <a:spcBef>
                          <a:spcPts val="1000"/>
                        </a:spcBef>
                        <a:spcAft>
                          <a:spcPts val="0"/>
                        </a:spcAft>
                      </a:pPr>
                      <a:r>
                        <a:rPr lang="nb-NO" sz="1400" dirty="0">
                          <a:effectLst/>
                          <a:latin typeface="Arial"/>
                          <a:ea typeface="MS Mincho"/>
                          <a:cs typeface="Arial"/>
                        </a:rPr>
                        <a:t>Ett par ski, sko og staver opp til ti år</a:t>
                      </a:r>
                      <a:endParaRPr lang="nb-NO" sz="2000" dirty="0">
                        <a:effectLst/>
                        <a:latin typeface="Arial"/>
                        <a:ea typeface="MS Mincho"/>
                        <a:cs typeface="Times New Roman"/>
                      </a:endParaRPr>
                    </a:p>
                    <a:p>
                      <a:pPr algn="just">
                        <a:lnSpc>
                          <a:spcPct val="130000"/>
                        </a:lnSpc>
                        <a:spcBef>
                          <a:spcPts val="1000"/>
                        </a:spcBef>
                        <a:spcAft>
                          <a:spcPts val="0"/>
                        </a:spcAft>
                      </a:pPr>
                      <a:r>
                        <a:rPr lang="nb-NO" sz="1400" dirty="0">
                          <a:effectLst/>
                          <a:latin typeface="Arial"/>
                          <a:ea typeface="MS Mincho"/>
                          <a:cs typeface="Arial"/>
                        </a:rPr>
                        <a:t> </a:t>
                      </a:r>
                      <a:endParaRPr lang="nb-NO" sz="2000" dirty="0">
                        <a:effectLst/>
                        <a:latin typeface="Arial"/>
                        <a:ea typeface="MS Mincho"/>
                        <a:cs typeface="Times New Roman"/>
                      </a:endParaRPr>
                    </a:p>
                    <a:p>
                      <a:pPr algn="just">
                        <a:lnSpc>
                          <a:spcPct val="130000"/>
                        </a:lnSpc>
                        <a:spcBef>
                          <a:spcPts val="1000"/>
                        </a:spcBef>
                        <a:spcAft>
                          <a:spcPts val="0"/>
                        </a:spcAft>
                      </a:pPr>
                      <a:r>
                        <a:rPr lang="nb-NO" sz="1400" dirty="0">
                          <a:effectLst/>
                          <a:latin typeface="Arial"/>
                          <a:ea typeface="MS Mincho"/>
                          <a:cs typeface="Arial"/>
                        </a:rPr>
                        <a:t>Ett par ski per stilart opp til tolv år </a:t>
                      </a:r>
                      <a:endParaRPr lang="nb-NO" sz="2000" dirty="0">
                        <a:effectLst/>
                        <a:latin typeface="Arial"/>
                        <a:ea typeface="MS Mincho"/>
                        <a:cs typeface="Times New Roman"/>
                      </a:endParaRPr>
                    </a:p>
                    <a:p>
                      <a:pPr algn="just">
                        <a:lnSpc>
                          <a:spcPct val="130000"/>
                        </a:lnSpc>
                        <a:spcBef>
                          <a:spcPts val="1000"/>
                        </a:spcBef>
                        <a:spcAft>
                          <a:spcPts val="0"/>
                        </a:spcAft>
                      </a:pPr>
                      <a:r>
                        <a:rPr lang="nb-NO" sz="1400" dirty="0">
                          <a:effectLst/>
                          <a:latin typeface="Arial"/>
                          <a:ea typeface="MS Mincho"/>
                          <a:cs typeface="Arial"/>
                        </a:rPr>
                        <a:t> </a:t>
                      </a:r>
                      <a:endParaRPr lang="nb-NO" sz="2000" dirty="0">
                        <a:effectLst/>
                        <a:latin typeface="Arial"/>
                        <a:ea typeface="MS Mincho"/>
                        <a:cs typeface="Times New Roman"/>
                      </a:endParaRPr>
                    </a:p>
                    <a:p>
                      <a:pPr algn="just">
                        <a:lnSpc>
                          <a:spcPct val="130000"/>
                        </a:lnSpc>
                        <a:spcBef>
                          <a:spcPts val="1000"/>
                        </a:spcBef>
                        <a:spcAft>
                          <a:spcPts val="0"/>
                        </a:spcAft>
                      </a:pPr>
                      <a:r>
                        <a:rPr lang="nb-NO" sz="1400" dirty="0">
                          <a:effectLst/>
                          <a:latin typeface="Arial"/>
                          <a:ea typeface="MS Mincho"/>
                          <a:cs typeface="Arial"/>
                        </a:rPr>
                        <a:t> </a:t>
                      </a:r>
                      <a:endParaRPr lang="nb-NO" sz="2000" dirty="0">
                        <a:effectLst/>
                        <a:latin typeface="Arial"/>
                        <a:ea typeface="MS Mincho"/>
                        <a:cs typeface="Times New Roman"/>
                      </a:endParaRPr>
                    </a:p>
                    <a:p>
                      <a:pPr algn="just">
                        <a:lnSpc>
                          <a:spcPct val="130000"/>
                        </a:lnSpc>
                        <a:spcBef>
                          <a:spcPts val="1000"/>
                        </a:spcBef>
                        <a:spcAft>
                          <a:spcPts val="0"/>
                        </a:spcAft>
                      </a:pPr>
                      <a:r>
                        <a:rPr lang="nb-NO" sz="2000" dirty="0">
                          <a:effectLst/>
                          <a:latin typeface="Arial"/>
                          <a:ea typeface="MS Mincho"/>
                          <a:cs typeface="Arial"/>
                        </a:rPr>
                        <a:t> </a:t>
                      </a:r>
                      <a:endParaRPr lang="nb-NO" sz="20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400" dirty="0">
                          <a:effectLst/>
                          <a:latin typeface="Arial"/>
                          <a:ea typeface="MS Mincho"/>
                          <a:cs typeface="Arial"/>
                        </a:rPr>
                        <a:t>To par konkurranseski, eventuelt et par treningsski, </a:t>
                      </a:r>
                      <a:r>
                        <a:rPr lang="nb-NO" sz="1400" dirty="0" err="1">
                          <a:effectLst/>
                          <a:latin typeface="Arial"/>
                          <a:ea typeface="MS Mincho"/>
                          <a:cs typeface="Arial"/>
                        </a:rPr>
                        <a:t>kombisko</a:t>
                      </a:r>
                      <a:r>
                        <a:rPr lang="nb-NO" sz="1400" dirty="0">
                          <a:effectLst/>
                          <a:latin typeface="Arial"/>
                          <a:ea typeface="MS Mincho"/>
                          <a:cs typeface="Arial"/>
                        </a:rPr>
                        <a:t>, og to par staver</a:t>
                      </a:r>
                      <a:endParaRPr lang="nb-NO" sz="20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400" dirty="0">
                          <a:effectLst/>
                          <a:latin typeface="Arial"/>
                          <a:ea typeface="MS Mincho"/>
                          <a:cs typeface="Arial"/>
                        </a:rPr>
                        <a:t>Bør et treningspar og et konkurransepar i hver stilart</a:t>
                      </a:r>
                      <a:endParaRPr lang="nb-NO" sz="20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nSpc>
                          <a:spcPct val="130000"/>
                        </a:lnSpc>
                        <a:spcBef>
                          <a:spcPts val="1000"/>
                        </a:spcBef>
                        <a:spcAft>
                          <a:spcPts val="0"/>
                        </a:spcAft>
                      </a:pPr>
                      <a:r>
                        <a:rPr lang="nb-NO" sz="1400" b="1" dirty="0">
                          <a:effectLst/>
                          <a:latin typeface="Arial"/>
                          <a:ea typeface="MS Mincho"/>
                          <a:cs typeface="Arial"/>
                        </a:rPr>
                        <a:t>Utvikle </a:t>
                      </a:r>
                      <a:r>
                        <a:rPr lang="nb-NO" sz="1400" b="1" dirty="0" err="1">
                          <a:effectLst/>
                          <a:latin typeface="Arial"/>
                          <a:ea typeface="MS Mincho"/>
                          <a:cs typeface="Arial"/>
                        </a:rPr>
                        <a:t>skipark</a:t>
                      </a:r>
                      <a:r>
                        <a:rPr lang="nb-NO" sz="1400" b="1" dirty="0">
                          <a:effectLst/>
                          <a:latin typeface="Arial"/>
                          <a:ea typeface="MS Mincho"/>
                          <a:cs typeface="Arial"/>
                        </a:rPr>
                        <a:t> for alle snøforhold i løpet av junioralderen, men ha et fornuftig antall par med ski (færre enn 8 par)</a:t>
                      </a:r>
                      <a:endParaRPr lang="nb-NO" sz="2000" b="1" dirty="0">
                        <a:effectLst/>
                        <a:latin typeface="Arial"/>
                        <a:ea typeface="MS Mincho"/>
                        <a:cs typeface="Times New Roman"/>
                      </a:endParaRPr>
                    </a:p>
                    <a:p>
                      <a:pPr algn="just">
                        <a:lnSpc>
                          <a:spcPct val="130000"/>
                        </a:lnSpc>
                        <a:spcBef>
                          <a:spcPts val="1000"/>
                        </a:spcBef>
                        <a:spcAft>
                          <a:spcPts val="0"/>
                        </a:spcAft>
                      </a:pPr>
                      <a:r>
                        <a:rPr lang="nb-NO" sz="1400" b="1" dirty="0">
                          <a:effectLst/>
                          <a:latin typeface="Arial"/>
                          <a:ea typeface="MS Mincho"/>
                          <a:cs typeface="Arial"/>
                        </a:rPr>
                        <a:t> </a:t>
                      </a:r>
                      <a:endParaRPr lang="nb-NO" sz="2000" b="1" dirty="0">
                        <a:effectLst/>
                        <a:latin typeface="Arial"/>
                        <a:ea typeface="MS Mincho"/>
                        <a:cs typeface="Times New Roman"/>
                      </a:endParaRPr>
                    </a:p>
                    <a:p>
                      <a:pPr>
                        <a:lnSpc>
                          <a:spcPct val="130000"/>
                        </a:lnSpc>
                        <a:spcBef>
                          <a:spcPts val="1000"/>
                        </a:spcBef>
                        <a:spcAft>
                          <a:spcPts val="0"/>
                        </a:spcAft>
                      </a:pPr>
                      <a:r>
                        <a:rPr lang="nb-NO" sz="1400" b="1" dirty="0">
                          <a:effectLst/>
                          <a:latin typeface="Arial"/>
                          <a:ea typeface="MS Mincho"/>
                          <a:cs typeface="Arial"/>
                        </a:rPr>
                        <a:t>Utvikle evnen til å kjenne hva som er gode ski – lære seg skitesting</a:t>
                      </a:r>
                      <a:endParaRPr lang="nb-NO" sz="2000" b="1"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864892">
                <a:tc>
                  <a:txBody>
                    <a:bodyPr/>
                    <a:lstStyle/>
                    <a:p>
                      <a:pPr>
                        <a:lnSpc>
                          <a:spcPct val="130000"/>
                        </a:lnSpc>
                        <a:spcBef>
                          <a:spcPts val="1000"/>
                        </a:spcBef>
                        <a:spcAft>
                          <a:spcPts val="0"/>
                        </a:spcAft>
                      </a:pPr>
                      <a:r>
                        <a:rPr lang="nb-NO" sz="1400">
                          <a:effectLst/>
                          <a:latin typeface="Arial"/>
                          <a:ea typeface="MS Mincho"/>
                          <a:cs typeface="Arial"/>
                        </a:rPr>
                        <a:t>Bruk av billigprodukter til gliding og festesmurning</a:t>
                      </a:r>
                      <a:endParaRPr lang="nb-NO" sz="20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400">
                          <a:effectLst/>
                          <a:latin typeface="Arial"/>
                          <a:ea typeface="MS Mincho"/>
                          <a:cs typeface="Arial"/>
                        </a:rPr>
                        <a:t>Bruk av billigprodukter til gliding og festesmurning</a:t>
                      </a:r>
                      <a:endParaRPr lang="nb-NO" sz="20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400" dirty="0">
                          <a:effectLst/>
                          <a:latin typeface="Arial"/>
                          <a:ea typeface="MS Mincho"/>
                          <a:cs typeface="Arial"/>
                        </a:rPr>
                        <a:t> </a:t>
                      </a:r>
                      <a:endParaRPr lang="nb-NO" sz="20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400" dirty="0">
                          <a:effectLst/>
                          <a:latin typeface="Arial"/>
                          <a:ea typeface="MS Mincho"/>
                          <a:cs typeface="Arial"/>
                        </a:rPr>
                        <a:t> </a:t>
                      </a:r>
                      <a:endParaRPr lang="nb-NO" sz="20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r h="864892">
                <a:tc>
                  <a:txBody>
                    <a:bodyPr/>
                    <a:lstStyle/>
                    <a:p>
                      <a:pPr algn="just">
                        <a:lnSpc>
                          <a:spcPct val="130000"/>
                        </a:lnSpc>
                        <a:spcBef>
                          <a:spcPts val="1000"/>
                        </a:spcBef>
                        <a:spcAft>
                          <a:spcPts val="0"/>
                        </a:spcAft>
                      </a:pPr>
                      <a:r>
                        <a:rPr lang="nb-NO" sz="1400" dirty="0">
                          <a:effectLst/>
                          <a:latin typeface="Arial"/>
                          <a:ea typeface="MS Mincho"/>
                          <a:cs typeface="Arial"/>
                        </a:rPr>
                        <a:t> </a:t>
                      </a:r>
                      <a:endParaRPr lang="nb-NO" sz="20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400">
                          <a:effectLst/>
                          <a:latin typeface="Arial"/>
                          <a:ea typeface="MS Mincho"/>
                          <a:cs typeface="Arial"/>
                        </a:rPr>
                        <a:t> </a:t>
                      </a:r>
                      <a:endParaRPr lang="nb-NO" sz="20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400">
                          <a:effectLst/>
                          <a:latin typeface="Arial"/>
                          <a:ea typeface="MS Mincho"/>
                          <a:cs typeface="Arial"/>
                        </a:rPr>
                        <a:t>Bør ha klassisk og skøyterulleski med normal rullemotstand</a:t>
                      </a:r>
                      <a:endParaRPr lang="nb-NO" sz="200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just">
                        <a:lnSpc>
                          <a:spcPct val="130000"/>
                        </a:lnSpc>
                        <a:spcBef>
                          <a:spcPts val="1000"/>
                        </a:spcBef>
                        <a:spcAft>
                          <a:spcPts val="0"/>
                        </a:spcAft>
                      </a:pPr>
                      <a:r>
                        <a:rPr lang="nb-NO" sz="1400" dirty="0">
                          <a:effectLst/>
                          <a:latin typeface="Arial"/>
                          <a:ea typeface="MS Mincho"/>
                          <a:cs typeface="Arial"/>
                        </a:rPr>
                        <a:t> </a:t>
                      </a:r>
                      <a:endParaRPr lang="nb-NO" sz="2000" dirty="0">
                        <a:effectLst/>
                        <a:latin typeface="Arial"/>
                        <a:ea typeface="MS Mincho"/>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chemeClr val="tx2">
                        <a:lumMod val="20000"/>
                        <a:lumOff val="80000"/>
                      </a:schemeClr>
                    </a:solidFill>
                  </a:tcPr>
                </a:tc>
              </a:tr>
            </a:tbl>
          </a:graphicData>
        </a:graphic>
      </p:graphicFrame>
      <p:sp>
        <p:nvSpPr>
          <p:cNvPr id="8" name="TekstSylinder 7"/>
          <p:cNvSpPr txBox="1"/>
          <p:nvPr/>
        </p:nvSpPr>
        <p:spPr>
          <a:xfrm>
            <a:off x="769616" y="364019"/>
            <a:ext cx="7618808" cy="338554"/>
          </a:xfrm>
          <a:prstGeom prst="rect">
            <a:avLst/>
          </a:prstGeom>
          <a:solidFill>
            <a:srgbClr val="E6E6E6"/>
          </a:solidFill>
        </p:spPr>
        <p:txBody>
          <a:bodyPr wrap="square" rtlCol="0">
            <a:spAutoFit/>
          </a:bodyPr>
          <a:lstStyle/>
          <a:p>
            <a:r>
              <a:rPr lang="nb-NO" sz="1600" i="1" dirty="0" smtClean="0">
                <a:solidFill>
                  <a:prstClr val="black"/>
                </a:solidFill>
                <a:latin typeface="Arial" panose="020B0604020202020204" pitchFamily="34" charset="0"/>
                <a:cs typeface="Arial" panose="020B0604020202020204" pitchFamily="34" charset="0"/>
              </a:rPr>
              <a:t>UTSTYR</a:t>
            </a:r>
            <a:endParaRPr lang="nb-NO" sz="16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95879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451962"/>
            <a:ext cx="8229600" cy="1143000"/>
          </a:xfrm>
        </p:spPr>
        <p:txBody>
          <a:bodyPr>
            <a:noAutofit/>
          </a:bodyPr>
          <a:lstStyle/>
          <a:p>
            <a:r>
              <a:rPr lang="nb-NO" b="1" dirty="0" smtClean="0"/>
              <a:t>Treningsprinsipper og Treningsinnhold</a:t>
            </a:r>
            <a:endParaRPr lang="nb-NO" b="1" dirty="0"/>
          </a:p>
        </p:txBody>
      </p:sp>
      <p:grpSp>
        <p:nvGrpSpPr>
          <p:cNvPr id="5" name="Lerret 10"/>
          <p:cNvGrpSpPr/>
          <p:nvPr/>
        </p:nvGrpSpPr>
        <p:grpSpPr>
          <a:xfrm>
            <a:off x="909930" y="2624534"/>
            <a:ext cx="6180277" cy="3304000"/>
            <a:chOff x="0" y="-94596"/>
            <a:chExt cx="6180277" cy="3304000"/>
          </a:xfrm>
        </p:grpSpPr>
        <p:sp>
          <p:nvSpPr>
            <p:cNvPr id="6" name="Rektangel 5"/>
            <p:cNvSpPr/>
            <p:nvPr/>
          </p:nvSpPr>
          <p:spPr>
            <a:xfrm>
              <a:off x="0" y="0"/>
              <a:ext cx="6179820" cy="3148330"/>
            </a:xfrm>
            <a:prstGeom prst="rect">
              <a:avLst/>
            </a:prstGeom>
            <a:noFill/>
            <a:ln w="9525" cap="flat" cmpd="sng" algn="ctr">
              <a:noFill/>
              <a:prstDash val="solid"/>
              <a:miter lim="800000"/>
              <a:headEnd type="none" w="med" len="med"/>
              <a:tailEnd type="none" w="med" len="med"/>
            </a:ln>
          </p:spPr>
        </p:sp>
        <p:cxnSp>
          <p:nvCxnSpPr>
            <p:cNvPr id="7" name="Line 218"/>
            <p:cNvCxnSpPr>
              <a:cxnSpLocks noChangeShapeType="1"/>
            </p:cNvCxnSpPr>
            <p:nvPr/>
          </p:nvCxnSpPr>
          <p:spPr bwMode="auto">
            <a:xfrm flipV="1">
              <a:off x="1151013" y="0"/>
              <a:ext cx="700" cy="2743273"/>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8" name="Line 219"/>
            <p:cNvCxnSpPr>
              <a:cxnSpLocks noChangeShapeType="1"/>
            </p:cNvCxnSpPr>
            <p:nvPr/>
          </p:nvCxnSpPr>
          <p:spPr bwMode="auto">
            <a:xfrm>
              <a:off x="1151013" y="2743273"/>
              <a:ext cx="5029264" cy="600"/>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9" name="Arc 220" descr="Mørk loddrett"/>
            <p:cNvSpPr>
              <a:spLocks/>
            </p:cNvSpPr>
            <p:nvPr/>
          </p:nvSpPr>
          <p:spPr bwMode="auto">
            <a:xfrm>
              <a:off x="1151013" y="1028728"/>
              <a:ext cx="800110" cy="1143031"/>
            </a:xfrm>
            <a:custGeom>
              <a:avLst/>
              <a:gdLst>
                <a:gd name="T0" fmla="*/ 0 w 21600"/>
                <a:gd name="T1" fmla="*/ 0 h 21600"/>
                <a:gd name="T2" fmla="*/ 29637408 w 21600"/>
                <a:gd name="T3" fmla="*/ 60485390 h 21600"/>
                <a:gd name="T4" fmla="*/ 0 w 21600"/>
                <a:gd name="T5" fmla="*/ 6048539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pattFill prst="dkVert">
              <a:fgClr>
                <a:srgbClr val="000000"/>
              </a:fgClr>
              <a:bgClr>
                <a:srgbClr val="FFFFFF"/>
              </a:bgClr>
            </a:pattFill>
            <a:ln w="25400">
              <a:solidFill>
                <a:srgbClr val="000000"/>
              </a:solidFill>
              <a:round/>
              <a:headEnd/>
              <a:tailEnd/>
            </a:ln>
          </p:spPr>
          <p:txBody>
            <a:bodyPr rot="0" vert="horz" wrap="square" lIns="91440" tIns="45720" rIns="91440" bIns="45720" anchor="t" anchorCtr="0" upright="1">
              <a:noAutofit/>
            </a:bodyPr>
            <a:lstStyle/>
            <a:p>
              <a:endParaRPr lang="nb-NO"/>
            </a:p>
          </p:txBody>
        </p:sp>
        <p:sp>
          <p:nvSpPr>
            <p:cNvPr id="10" name="Arc 221"/>
            <p:cNvSpPr>
              <a:spLocks/>
            </p:cNvSpPr>
            <p:nvPr/>
          </p:nvSpPr>
          <p:spPr bwMode="auto">
            <a:xfrm rot="10800000" flipV="1">
              <a:off x="1951123" y="800121"/>
              <a:ext cx="2857536" cy="1371637"/>
            </a:xfrm>
            <a:custGeom>
              <a:avLst/>
              <a:gdLst>
                <a:gd name="T0" fmla="*/ 0 w 21600"/>
                <a:gd name="T1" fmla="*/ 0 h 21600"/>
                <a:gd name="T2" fmla="*/ 378028200 w 21600"/>
                <a:gd name="T3" fmla="*/ 87098950 h 21600"/>
                <a:gd name="T4" fmla="*/ 0 w 21600"/>
                <a:gd name="T5" fmla="*/ 8709895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nb-NO"/>
            </a:p>
          </p:txBody>
        </p:sp>
        <p:cxnSp>
          <p:nvCxnSpPr>
            <p:cNvPr id="11" name="Line 222"/>
            <p:cNvCxnSpPr>
              <a:cxnSpLocks noChangeShapeType="1"/>
            </p:cNvCxnSpPr>
            <p:nvPr/>
          </p:nvCxnSpPr>
          <p:spPr bwMode="auto">
            <a:xfrm>
              <a:off x="1151013" y="1028728"/>
              <a:ext cx="4914963" cy="600"/>
            </a:xfrm>
            <a:prstGeom prst="line">
              <a:avLst/>
            </a:prstGeom>
            <a:noFill/>
            <a:ln w="25400">
              <a:solidFill>
                <a:srgbClr val="000000"/>
              </a:solidFill>
              <a:prstDash val="lgDash"/>
              <a:round/>
              <a:headEnd/>
              <a:tailEnd/>
            </a:ln>
            <a:extLst>
              <a:ext uri="{909E8E84-426E-40DD-AFC4-6F175D3DCCD1}">
                <a14:hiddenFill xmlns:a14="http://schemas.microsoft.com/office/drawing/2010/main">
                  <a:noFill/>
                </a14:hiddenFill>
              </a:ext>
            </a:extLst>
          </p:spPr>
        </p:cxnSp>
        <p:sp>
          <p:nvSpPr>
            <p:cNvPr id="12" name="Arc 223"/>
            <p:cNvSpPr>
              <a:spLocks/>
            </p:cNvSpPr>
            <p:nvPr/>
          </p:nvSpPr>
          <p:spPr bwMode="auto">
            <a:xfrm>
              <a:off x="4808660" y="800121"/>
              <a:ext cx="1143015" cy="228606"/>
            </a:xfrm>
            <a:custGeom>
              <a:avLst/>
              <a:gdLst>
                <a:gd name="T0" fmla="*/ 0 w 21600"/>
                <a:gd name="T1" fmla="*/ 0 h 21600"/>
                <a:gd name="T2" fmla="*/ 60484544 w 21600"/>
                <a:gd name="T3" fmla="*/ 2419414 h 21600"/>
                <a:gd name="T4" fmla="*/ 0 w 21600"/>
                <a:gd name="T5" fmla="*/ 241941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nb-NO"/>
            </a:p>
          </p:txBody>
        </p:sp>
        <p:cxnSp>
          <p:nvCxnSpPr>
            <p:cNvPr id="13" name="Line 224"/>
            <p:cNvCxnSpPr>
              <a:cxnSpLocks noChangeShapeType="1"/>
            </p:cNvCxnSpPr>
            <p:nvPr/>
          </p:nvCxnSpPr>
          <p:spPr bwMode="auto">
            <a:xfrm>
              <a:off x="3323195" y="617620"/>
              <a:ext cx="0" cy="223995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4" name="Line 225"/>
            <p:cNvCxnSpPr>
              <a:cxnSpLocks noChangeShapeType="1"/>
            </p:cNvCxnSpPr>
            <p:nvPr/>
          </p:nvCxnSpPr>
          <p:spPr bwMode="auto">
            <a:xfrm>
              <a:off x="5951674" y="114303"/>
              <a:ext cx="700" cy="274327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15" name="Line 226"/>
            <p:cNvCxnSpPr>
              <a:cxnSpLocks noChangeShapeType="1"/>
            </p:cNvCxnSpPr>
            <p:nvPr/>
          </p:nvCxnSpPr>
          <p:spPr bwMode="auto">
            <a:xfrm>
              <a:off x="1951535" y="274720"/>
              <a:ext cx="0" cy="258285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cxnSp>
        <p:sp>
          <p:nvSpPr>
            <p:cNvPr id="16" name="Text Box 227"/>
            <p:cNvSpPr txBox="1">
              <a:spLocks noChangeArrowheads="1"/>
            </p:cNvSpPr>
            <p:nvPr/>
          </p:nvSpPr>
          <p:spPr bwMode="auto">
            <a:xfrm>
              <a:off x="1771898" y="2804140"/>
              <a:ext cx="1945775" cy="40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Bef>
                  <a:spcPts val="1000"/>
                </a:spcBef>
                <a:spcAft>
                  <a:spcPts val="1000"/>
                </a:spcAft>
              </a:pPr>
              <a:r>
                <a:rPr lang="nb-NO" sz="1000" b="1">
                  <a:effectLst/>
                  <a:latin typeface="Arial"/>
                  <a:ea typeface="MS Mincho"/>
                  <a:cs typeface="Times New Roman"/>
                </a:rPr>
                <a:t>Restitusjonsfase</a:t>
              </a:r>
              <a:endParaRPr lang="nb-NO" sz="1200">
                <a:effectLst/>
                <a:latin typeface="Arial"/>
                <a:ea typeface="MS Mincho"/>
                <a:cs typeface="Times New Roman"/>
              </a:endParaRPr>
            </a:p>
          </p:txBody>
        </p:sp>
        <p:sp>
          <p:nvSpPr>
            <p:cNvPr id="17" name="Text Box 228"/>
            <p:cNvSpPr txBox="1">
              <a:spLocks noChangeArrowheads="1"/>
            </p:cNvSpPr>
            <p:nvPr/>
          </p:nvSpPr>
          <p:spPr bwMode="auto">
            <a:xfrm>
              <a:off x="1086098" y="782042"/>
              <a:ext cx="2286029" cy="45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nSpc>
                  <a:spcPct val="115000"/>
                </a:lnSpc>
                <a:spcBef>
                  <a:spcPts val="1000"/>
                </a:spcBef>
                <a:spcAft>
                  <a:spcPts val="1000"/>
                </a:spcAft>
              </a:pPr>
              <a:r>
                <a:rPr lang="nb-NO" sz="1000" b="1" dirty="0">
                  <a:effectLst/>
                  <a:latin typeface="Arial"/>
                  <a:ea typeface="MS Mincho"/>
                  <a:cs typeface="Times New Roman"/>
                </a:rPr>
                <a:t>   UTGANGSNIVÅ</a:t>
              </a:r>
              <a:endParaRPr lang="nb-NO" sz="1200" dirty="0">
                <a:effectLst/>
                <a:latin typeface="Arial"/>
                <a:ea typeface="MS Mincho"/>
                <a:cs typeface="Times New Roman"/>
              </a:endParaRPr>
            </a:p>
          </p:txBody>
        </p:sp>
        <p:cxnSp>
          <p:nvCxnSpPr>
            <p:cNvPr id="18" name="Line 229"/>
            <p:cNvCxnSpPr>
              <a:cxnSpLocks noChangeShapeType="1"/>
            </p:cNvCxnSpPr>
            <p:nvPr/>
          </p:nvCxnSpPr>
          <p:spPr bwMode="auto">
            <a:xfrm flipH="1">
              <a:off x="1836822" y="571515"/>
              <a:ext cx="1371617" cy="914424"/>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9" name="Line 230"/>
            <p:cNvCxnSpPr>
              <a:cxnSpLocks noChangeShapeType="1"/>
            </p:cNvCxnSpPr>
            <p:nvPr/>
          </p:nvCxnSpPr>
          <p:spPr bwMode="auto">
            <a:xfrm>
              <a:off x="3208439" y="571515"/>
              <a:ext cx="0" cy="457212"/>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Text Box 231"/>
            <p:cNvSpPr txBox="1">
              <a:spLocks noChangeArrowheads="1"/>
            </p:cNvSpPr>
            <p:nvPr/>
          </p:nvSpPr>
          <p:spPr bwMode="auto">
            <a:xfrm>
              <a:off x="2410400" y="277518"/>
              <a:ext cx="16002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lnSpc>
                  <a:spcPct val="115000"/>
                </a:lnSpc>
                <a:spcBef>
                  <a:spcPts val="1000"/>
                </a:spcBef>
                <a:spcAft>
                  <a:spcPts val="1000"/>
                </a:spcAft>
              </a:pPr>
              <a:r>
                <a:rPr lang="nb-NO" sz="1000" b="1">
                  <a:effectLst/>
                  <a:latin typeface="Arial"/>
                  <a:ea typeface="MS Mincho"/>
                  <a:cs typeface="Times New Roman"/>
                </a:rPr>
                <a:t>Prestasjonskurve</a:t>
              </a:r>
              <a:endParaRPr lang="nb-NO" sz="1200">
                <a:effectLst/>
                <a:latin typeface="Arial"/>
                <a:ea typeface="MS Mincho"/>
                <a:cs typeface="Times New Roman"/>
              </a:endParaRPr>
            </a:p>
          </p:txBody>
        </p:sp>
        <p:sp>
          <p:nvSpPr>
            <p:cNvPr id="21" name="Text Box 232"/>
            <p:cNvSpPr txBox="1">
              <a:spLocks noChangeArrowheads="1"/>
            </p:cNvSpPr>
            <p:nvPr/>
          </p:nvSpPr>
          <p:spPr bwMode="auto">
            <a:xfrm>
              <a:off x="2288252" y="-94596"/>
              <a:ext cx="2286029" cy="52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nSpc>
                  <a:spcPct val="115000"/>
                </a:lnSpc>
                <a:spcBef>
                  <a:spcPts val="1000"/>
                </a:spcBef>
                <a:spcAft>
                  <a:spcPts val="1000"/>
                </a:spcAft>
              </a:pPr>
              <a:r>
                <a:rPr lang="nb-NO" sz="1000" b="1" dirty="0">
                  <a:effectLst/>
                  <a:latin typeface="Arial"/>
                  <a:ea typeface="MS Mincho"/>
                  <a:cs typeface="Times New Roman"/>
                </a:rPr>
                <a:t>PRESTASJONSEVNE (FORM)</a:t>
              </a:r>
              <a:endParaRPr lang="nb-NO" sz="1200" dirty="0">
                <a:effectLst/>
                <a:latin typeface="Arial"/>
                <a:ea typeface="MS Mincho"/>
                <a:cs typeface="Times New Roman"/>
              </a:endParaRPr>
            </a:p>
          </p:txBody>
        </p:sp>
        <p:sp>
          <p:nvSpPr>
            <p:cNvPr id="22" name="Text Box 233"/>
            <p:cNvSpPr txBox="1">
              <a:spLocks noChangeArrowheads="1"/>
            </p:cNvSpPr>
            <p:nvPr/>
          </p:nvSpPr>
          <p:spPr bwMode="auto">
            <a:xfrm>
              <a:off x="3372098" y="2804140"/>
              <a:ext cx="2402355" cy="40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Bef>
                  <a:spcPts val="1000"/>
                </a:spcBef>
                <a:spcAft>
                  <a:spcPts val="1000"/>
                </a:spcAft>
              </a:pPr>
              <a:r>
                <a:rPr lang="nb-NO" sz="1000" b="1">
                  <a:effectLst/>
                  <a:latin typeface="Arial"/>
                  <a:ea typeface="MS Mincho"/>
                  <a:cs typeface="Times New Roman"/>
                </a:rPr>
                <a:t>Overkompensasjonsfase</a:t>
              </a:r>
              <a:endParaRPr lang="nb-NO" sz="1200">
                <a:effectLst/>
                <a:latin typeface="Arial"/>
                <a:ea typeface="MS Mincho"/>
                <a:cs typeface="Times New Roman"/>
              </a:endParaRPr>
            </a:p>
          </p:txBody>
        </p:sp>
        <p:sp>
          <p:nvSpPr>
            <p:cNvPr id="23" name="Text Box 234"/>
            <p:cNvSpPr txBox="1">
              <a:spLocks noChangeArrowheads="1"/>
            </p:cNvSpPr>
            <p:nvPr/>
          </p:nvSpPr>
          <p:spPr bwMode="auto">
            <a:xfrm>
              <a:off x="628898" y="2804126"/>
              <a:ext cx="1525390" cy="4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Bef>
                  <a:spcPts val="1000"/>
                </a:spcBef>
                <a:spcAft>
                  <a:spcPts val="1000"/>
                </a:spcAft>
              </a:pPr>
              <a:r>
                <a:rPr lang="nb-NO" sz="1000" b="1" dirty="0">
                  <a:effectLst/>
                  <a:latin typeface="Arial"/>
                  <a:ea typeface="MS Mincho"/>
                  <a:cs typeface="Times New Roman"/>
                </a:rPr>
                <a:t>Treningsbelastning</a:t>
              </a:r>
              <a:endParaRPr lang="nb-NO" sz="1200" dirty="0">
                <a:effectLst/>
                <a:latin typeface="Arial"/>
                <a:ea typeface="MS Mincho"/>
                <a:cs typeface="Times New Roman"/>
              </a:endParaRPr>
            </a:p>
          </p:txBody>
        </p:sp>
        <p:cxnSp>
          <p:nvCxnSpPr>
            <p:cNvPr id="24" name="Line 235"/>
            <p:cNvCxnSpPr>
              <a:cxnSpLocks noChangeShapeType="1"/>
            </p:cNvCxnSpPr>
            <p:nvPr/>
          </p:nvCxnSpPr>
          <p:spPr bwMode="auto">
            <a:xfrm flipV="1">
              <a:off x="998611" y="333309"/>
              <a:ext cx="700" cy="2400364"/>
            </a:xfrm>
            <a:prstGeom prst="line">
              <a:avLst/>
            </a:prstGeom>
            <a:noFill/>
            <a:ln w="63500">
              <a:solidFill>
                <a:srgbClr val="FF0000"/>
              </a:solidFill>
              <a:round/>
              <a:headEnd/>
              <a:tailEnd type="triangle" w="lg" len="sm"/>
            </a:ln>
            <a:extLst>
              <a:ext uri="{909E8E84-426E-40DD-AFC4-6F175D3DCCD1}">
                <a14:hiddenFill xmlns:a14="http://schemas.microsoft.com/office/drawing/2010/main">
                  <a:noFill/>
                </a14:hiddenFill>
              </a:ext>
            </a:extLst>
          </p:spPr>
        </p:cxnSp>
        <p:sp>
          <p:nvSpPr>
            <p:cNvPr id="25" name="Text Box 236"/>
            <p:cNvSpPr txBox="1">
              <a:spLocks noChangeArrowheads="1"/>
            </p:cNvSpPr>
            <p:nvPr/>
          </p:nvSpPr>
          <p:spPr bwMode="auto">
            <a:xfrm>
              <a:off x="567215" y="50058"/>
              <a:ext cx="749709" cy="251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nSpc>
                  <a:spcPct val="115000"/>
                </a:lnSpc>
                <a:spcBef>
                  <a:spcPts val="1000"/>
                </a:spcBef>
                <a:spcAft>
                  <a:spcPts val="1000"/>
                </a:spcAft>
              </a:pPr>
              <a:r>
                <a:rPr lang="nb-NO" sz="1000" b="1">
                  <a:effectLst/>
                  <a:latin typeface="Arial"/>
                  <a:ea typeface="MS Mincho"/>
                  <a:cs typeface="Times New Roman"/>
                </a:rPr>
                <a:t>Oppbyggende fase (hvile)</a:t>
              </a:r>
              <a:endParaRPr lang="nb-NO" sz="1200">
                <a:effectLst/>
                <a:latin typeface="Arial"/>
                <a:ea typeface="MS Mincho"/>
                <a:cs typeface="Times New Roman"/>
              </a:endParaRPr>
            </a:p>
          </p:txBody>
        </p:sp>
        <p:cxnSp>
          <p:nvCxnSpPr>
            <p:cNvPr id="26" name="Line 237"/>
            <p:cNvCxnSpPr>
              <a:cxnSpLocks noChangeShapeType="1"/>
            </p:cNvCxnSpPr>
            <p:nvPr/>
          </p:nvCxnSpPr>
          <p:spPr bwMode="auto">
            <a:xfrm>
              <a:off x="579506" y="247607"/>
              <a:ext cx="700" cy="2514667"/>
            </a:xfrm>
            <a:prstGeom prst="line">
              <a:avLst/>
            </a:prstGeom>
            <a:noFill/>
            <a:ln w="63500">
              <a:solidFill>
                <a:srgbClr val="000000"/>
              </a:solidFill>
              <a:round/>
              <a:headEnd/>
              <a:tailEnd type="triangle" w="lg" len="sm"/>
            </a:ln>
            <a:extLst>
              <a:ext uri="{909E8E84-426E-40DD-AFC4-6F175D3DCCD1}">
                <a14:hiddenFill xmlns:a14="http://schemas.microsoft.com/office/drawing/2010/main">
                  <a:noFill/>
                </a14:hiddenFill>
              </a:ext>
            </a:extLst>
          </p:spPr>
        </p:cxnSp>
        <p:sp>
          <p:nvSpPr>
            <p:cNvPr id="27" name="Text Box 238"/>
            <p:cNvSpPr txBox="1">
              <a:spLocks noChangeArrowheads="1"/>
            </p:cNvSpPr>
            <p:nvPr/>
          </p:nvSpPr>
          <p:spPr bwMode="auto">
            <a:xfrm>
              <a:off x="251530" y="44950"/>
              <a:ext cx="571500" cy="251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nSpc>
                  <a:spcPct val="115000"/>
                </a:lnSpc>
                <a:spcBef>
                  <a:spcPts val="1000"/>
                </a:spcBef>
                <a:spcAft>
                  <a:spcPts val="1000"/>
                </a:spcAft>
              </a:pPr>
              <a:r>
                <a:rPr lang="nb-NO" sz="1000" b="1" dirty="0">
                  <a:effectLst/>
                  <a:latin typeface="Arial"/>
                  <a:ea typeface="MS Mincho"/>
                  <a:cs typeface="Times New Roman"/>
                </a:rPr>
                <a:t>Nedbrytende fase (trening)</a:t>
              </a:r>
              <a:endParaRPr lang="nb-NO" sz="1200" dirty="0">
                <a:effectLst/>
                <a:latin typeface="Arial"/>
                <a:ea typeface="MS Mincho"/>
                <a:cs typeface="Times New Roman"/>
              </a:endParaRPr>
            </a:p>
          </p:txBody>
        </p:sp>
        <p:sp>
          <p:nvSpPr>
            <p:cNvPr id="28" name="Text Box 239"/>
            <p:cNvSpPr txBox="1">
              <a:spLocks noChangeArrowheads="1"/>
            </p:cNvSpPr>
            <p:nvPr/>
          </p:nvSpPr>
          <p:spPr bwMode="auto">
            <a:xfrm>
              <a:off x="5531281" y="2458248"/>
              <a:ext cx="457206" cy="34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lgn="ctr">
                <a:lnSpc>
                  <a:spcPct val="115000"/>
                </a:lnSpc>
                <a:spcBef>
                  <a:spcPts val="1000"/>
                </a:spcBef>
                <a:spcAft>
                  <a:spcPts val="1000"/>
                </a:spcAft>
              </a:pPr>
              <a:r>
                <a:rPr lang="nb-NO" sz="1000" b="1" dirty="0">
                  <a:effectLst/>
                  <a:latin typeface="Arial"/>
                  <a:ea typeface="MS Mincho"/>
                  <a:cs typeface="Times New Roman"/>
                </a:rPr>
                <a:t>TID</a:t>
              </a:r>
              <a:endParaRPr lang="nb-NO" sz="1200" dirty="0">
                <a:effectLst/>
                <a:latin typeface="Arial"/>
                <a:ea typeface="MS Mincho"/>
                <a:cs typeface="Times New Roman"/>
              </a:endParaRPr>
            </a:p>
          </p:txBody>
        </p:sp>
      </p:grpSp>
      <p:pic>
        <p:nvPicPr>
          <p:cNvPr id="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58085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Treningsmengde</a:t>
            </a:r>
            <a:endParaRPr lang="nb-NO" b="1" dirty="0"/>
          </a:p>
        </p:txBody>
      </p:sp>
      <p:sp>
        <p:nvSpPr>
          <p:cNvPr id="4" name="Snip Diagonal Corner Rectangle 357"/>
          <p:cNvSpPr/>
          <p:nvPr/>
        </p:nvSpPr>
        <p:spPr>
          <a:xfrm>
            <a:off x="251520" y="2060848"/>
            <a:ext cx="8640960" cy="3604488"/>
          </a:xfrm>
          <a:prstGeom prst="snip2DiagRect">
            <a:avLst>
              <a:gd name="adj1" fmla="val 0"/>
              <a:gd name="adj2" fmla="val 12385"/>
            </a:avLst>
          </a:prstGeom>
          <a:solidFill>
            <a:schemeClr val="bg1">
              <a:lumMod val="95000"/>
            </a:schemeClr>
          </a:solidFill>
          <a:ln w="12700" cap="flat">
            <a:solidFill>
              <a:schemeClr val="bg1">
                <a:lumMod val="50000"/>
              </a:schemeClr>
            </a:solidFill>
            <a:prstDash val="lgDash"/>
          </a:ln>
        </p:spPr>
        <p:style>
          <a:lnRef idx="1">
            <a:schemeClr val="accent1"/>
          </a:lnRef>
          <a:fillRef idx="3">
            <a:schemeClr val="accent1"/>
          </a:fillRef>
          <a:effectRef idx="2">
            <a:schemeClr val="accent1"/>
          </a:effectRef>
          <a:fontRef idx="minor">
            <a:schemeClr val="lt1"/>
          </a:fontRef>
        </p:style>
        <p:txBody>
          <a:bodyPr rot="0" spcFirstLastPara="0" vert="horz" wrap="square" lIns="2" tIns="0" rIns="0" bIns="0" numCol="1" spcCol="0" rtlCol="0" fromWordArt="0" anchor="ctr" anchorCtr="0" forceAA="0" compatLnSpc="1">
            <a:prstTxWarp prst="textNoShape">
              <a:avLst/>
            </a:prstTxWarp>
            <a:spAutoFit/>
          </a:bodyPr>
          <a:lstStyle/>
          <a:p>
            <a:pPr>
              <a:lnSpc>
                <a:spcPct val="150000"/>
              </a:lnSpc>
            </a:pPr>
            <a:r>
              <a:rPr lang="nb-NO" sz="2000" i="1" dirty="0">
                <a:solidFill>
                  <a:schemeClr val="tx1"/>
                </a:solidFill>
                <a:latin typeface="Arial" panose="020B0604020202020204" pitchFamily="34" charset="0"/>
                <a:cs typeface="Arial" panose="020B0604020202020204" pitchFamily="34" charset="0"/>
              </a:rPr>
              <a:t>Vi vet at det kreves treningsmengder på om lag 750-900 timer langrennstrening for å lykkes på internasjonalt seniornivå i langrenn. Dette fordrer at langrennsløpere må bruke junioralderen til å komme seg opp på en </a:t>
            </a:r>
            <a:r>
              <a:rPr lang="nb-NO" sz="2000" i="1" u="sng" dirty="0">
                <a:solidFill>
                  <a:schemeClr val="tx1"/>
                </a:solidFill>
                <a:latin typeface="Arial" panose="020B0604020202020204" pitchFamily="34" charset="0"/>
                <a:cs typeface="Arial" panose="020B0604020202020204" pitchFamily="34" charset="0"/>
              </a:rPr>
              <a:t>stor nok treningsmengde</a:t>
            </a:r>
            <a:r>
              <a:rPr lang="nb-NO" sz="2000" i="1" dirty="0">
                <a:solidFill>
                  <a:schemeClr val="tx1"/>
                </a:solidFill>
                <a:latin typeface="Arial" panose="020B0604020202020204" pitchFamily="34" charset="0"/>
                <a:cs typeface="Arial" panose="020B0604020202020204" pitchFamily="34" charset="0"/>
              </a:rPr>
              <a:t>. Samtidig må det være samsvar mellom en økning i treningsmengde og prestasjonsfremgangen, på samme tid som en er skadefri og trener med overskudd og god motivasjon.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2985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598941"/>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24239</TotalTime>
  <Words>2820</Words>
  <Application>Microsoft Office PowerPoint</Application>
  <PresentationFormat>Skjermfremvisning (4:3)</PresentationFormat>
  <Paragraphs>541</Paragraphs>
  <Slides>51</Slides>
  <Notes>10</Notes>
  <HiddenSlides>0</HiddenSlides>
  <MMClips>0</MMClips>
  <ScaleCrop>false</ScaleCrop>
  <HeadingPairs>
    <vt:vector size="4" baseType="variant">
      <vt:variant>
        <vt:lpstr>Tema</vt:lpstr>
      </vt:variant>
      <vt:variant>
        <vt:i4>1</vt:i4>
      </vt:variant>
      <vt:variant>
        <vt:lpstr>Lysbildetitler</vt:lpstr>
      </vt:variant>
      <vt:variant>
        <vt:i4>51</vt:i4>
      </vt:variant>
    </vt:vector>
  </HeadingPairs>
  <TitlesOfParts>
    <vt:vector size="52" baseType="lpstr">
      <vt:lpstr>Office-tema</vt:lpstr>
      <vt:lpstr>PowerPoint-presentasjon</vt:lpstr>
      <vt:lpstr>Trening av juniorer</vt:lpstr>
      <vt:lpstr>PowerPoint-presentasjon</vt:lpstr>
      <vt:lpstr>PowerPoint-presentasjon</vt:lpstr>
      <vt:lpstr>PowerPoint-presentasjon</vt:lpstr>
      <vt:lpstr>PowerPoint-presentasjon</vt:lpstr>
      <vt:lpstr>PowerPoint-presentasjon</vt:lpstr>
      <vt:lpstr>Treningsprinsipper og Treningsinnhold</vt:lpstr>
      <vt:lpstr>Treningsmengde</vt:lpstr>
      <vt:lpstr>Individuelle økninger i mengde</vt:lpstr>
      <vt:lpstr>PowerPoint-presentasjon</vt:lpstr>
      <vt:lpstr>Måling av makspuls</vt:lpstr>
      <vt:lpstr>Treningens innhold</vt:lpstr>
      <vt:lpstr>PowerPoint-presentasjon</vt:lpstr>
      <vt:lpstr>PowerPoint-presentasjon</vt:lpstr>
      <vt:lpstr>PowerPoint-presentasjon</vt:lpstr>
      <vt:lpstr>PowerPoint-presentasjon</vt:lpstr>
      <vt:lpstr>PowerPoint-presentasjon</vt:lpstr>
      <vt:lpstr>PowerPoint-presentasjon</vt:lpstr>
      <vt:lpstr>Treningsårets oppbygging</vt:lpstr>
      <vt:lpstr>PowerPoint-presentasjon</vt:lpstr>
      <vt:lpstr>PowerPoint-presentasjon</vt:lpstr>
      <vt:lpstr>PowerPoint-presentasjon</vt:lpstr>
      <vt:lpstr>PowerPoint-presentasjon</vt:lpstr>
      <vt:lpstr>Eksempel på timefordeling</vt:lpstr>
      <vt:lpstr>Eksempel på en middels hard treningsuke på vår/sommer for yngre junior </vt:lpstr>
      <vt:lpstr>PowerPoint-presentasjon</vt:lpstr>
      <vt:lpstr>PowerPoint-presentasjon</vt:lpstr>
      <vt:lpstr>Treningens gjennomføring</vt:lpstr>
      <vt:lpstr>PowerPoint-presentasjon</vt:lpstr>
      <vt:lpstr>Kvalitetskrav til øktene</vt:lpstr>
      <vt:lpstr>Teknikktrening</vt:lpstr>
      <vt:lpstr>Se teknikkvideo her:  http://www.skiforbundet.no/langrenn/trening/langrennsteknikk/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Tilbakemeldinger</vt:lpstr>
      <vt:lpstr>PowerPoint-presentasjon</vt:lpstr>
      <vt:lpstr>Trenerrollen</vt:lpstr>
      <vt:lpstr>PowerPoint-presentasjon</vt:lpstr>
      <vt:lpstr>PowerPoint-presentasjon</vt:lpstr>
      <vt:lpstr>PowerPoint-presentasjon</vt:lpstr>
      <vt:lpstr>Bruk av treningsdagbok</vt:lpstr>
      <vt:lpstr>Det gode treningsmiljøet</vt:lpstr>
      <vt:lpstr>Evaluering</vt:lpstr>
      <vt:lpstr>PowerPoint-presentasjon</vt:lpstr>
    </vt:vector>
  </TitlesOfParts>
  <Company>NTFK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Espen Emanuelsen</dc:creator>
  <cp:lastModifiedBy>Nymoen, Per</cp:lastModifiedBy>
  <cp:revision>240</cp:revision>
  <cp:lastPrinted>2012-10-31T09:46:01Z</cp:lastPrinted>
  <dcterms:created xsi:type="dcterms:W3CDTF">2012-10-23T10:16:28Z</dcterms:created>
  <dcterms:modified xsi:type="dcterms:W3CDTF">2014-09-24T15:44:38Z</dcterms:modified>
</cp:coreProperties>
</file>