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5" r:id="rId2"/>
    <p:sldId id="256" r:id="rId3"/>
    <p:sldId id="258" r:id="rId4"/>
    <p:sldId id="259" r:id="rId5"/>
    <p:sldId id="286" r:id="rId6"/>
    <p:sldId id="287" r:id="rId7"/>
    <p:sldId id="288" r:id="rId8"/>
    <p:sldId id="284" r:id="rId9"/>
    <p:sldId id="285" r:id="rId10"/>
    <p:sldId id="299" r:id="rId11"/>
    <p:sldId id="301" r:id="rId12"/>
    <p:sldId id="278" r:id="rId13"/>
    <p:sldId id="263" r:id="rId14"/>
    <p:sldId id="264" r:id="rId15"/>
    <p:sldId id="265" r:id="rId16"/>
    <p:sldId id="279" r:id="rId17"/>
    <p:sldId id="266" r:id="rId18"/>
    <p:sldId id="267" r:id="rId19"/>
    <p:sldId id="268" r:id="rId20"/>
    <p:sldId id="280" r:id="rId21"/>
    <p:sldId id="289" r:id="rId22"/>
    <p:sldId id="300" r:id="rId23"/>
    <p:sldId id="290" r:id="rId24"/>
    <p:sldId id="291" r:id="rId25"/>
    <p:sldId id="292" r:id="rId26"/>
    <p:sldId id="293" r:id="rId27"/>
    <p:sldId id="294" r:id="rId28"/>
    <p:sldId id="295" r:id="rId29"/>
    <p:sldId id="283" r:id="rId30"/>
    <p:sldId id="281" r:id="rId31"/>
    <p:sldId id="282" r:id="rId32"/>
    <p:sldId id="270" r:id="rId33"/>
    <p:sldId id="272" r:id="rId34"/>
    <p:sldId id="271" r:id="rId35"/>
    <p:sldId id="297" r:id="rId36"/>
    <p:sldId id="298" r:id="rId37"/>
    <p:sldId id="273" r:id="rId38"/>
    <p:sldId id="274" r:id="rId39"/>
    <p:sldId id="296" r:id="rId4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F3827-A851-4662-B181-89483807B7E9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2488E-A0A2-4822-83B0-551AA88DC7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92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D83ED-6E5E-4663-A03E-9A10BACA8FFB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E215-DE8D-426D-BBBE-026AE5EB105F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982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E215-DE8D-426D-BBBE-026AE5EB105F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982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488E-A0A2-4822-83B0-551AA88DC76D}" type="slidenum">
              <a:rPr lang="nb-NO" smtClean="0"/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dirty="0" smtClean="0"/>
              <a:t>Komplekst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47C6E-A633-472E-9E34-10142F6D89DD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9B93B-94BF-B848-B16B-583513E32A10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909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E215-DE8D-426D-BBBE-026AE5EB105F}" type="slidenum">
              <a:rPr lang="nb-NO" smtClean="0"/>
              <a:pPr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324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E215-DE8D-426D-BBBE-026AE5EB105F}" type="slidenum">
              <a:rPr lang="nb-NO" smtClean="0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29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smtClean="0"/>
              <a:t>Thor – Frode M – Otto U – trenere – utøvere - forskere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7AD21-3BDE-4627-842D-6A36C0065815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87DB-AC50-4048-BC17-FF4610EBCD4A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2850-BE5A-4182-AF0A-5114D773F42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87DB-AC50-4048-BC17-FF4610EBCD4A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2850-BE5A-4182-AF0A-5114D773F42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87DB-AC50-4048-BC17-FF4610EBCD4A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2850-BE5A-4182-AF0A-5114D773F42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7946-78CC-430F-972E-9EE6FAF41D4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90116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87DB-AC50-4048-BC17-FF4610EBCD4A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2850-BE5A-4182-AF0A-5114D773F42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87DB-AC50-4048-BC17-FF4610EBCD4A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2850-BE5A-4182-AF0A-5114D773F42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87DB-AC50-4048-BC17-FF4610EBCD4A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2850-BE5A-4182-AF0A-5114D773F42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87DB-AC50-4048-BC17-FF4610EBCD4A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2850-BE5A-4182-AF0A-5114D773F42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87DB-AC50-4048-BC17-FF4610EBCD4A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2850-BE5A-4182-AF0A-5114D773F42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87DB-AC50-4048-BC17-FF4610EBCD4A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2850-BE5A-4182-AF0A-5114D773F42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87DB-AC50-4048-BC17-FF4610EBCD4A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2850-BE5A-4182-AF0A-5114D773F42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87DB-AC50-4048-BC17-FF4610EBCD4A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2850-BE5A-4182-AF0A-5114D773F42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87DB-AC50-4048-BC17-FF4610EBCD4A}" type="datetimeFigureOut">
              <a:rPr lang="nb-NO" smtClean="0"/>
              <a:t>24.09.2014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2850-BE5A-4182-AF0A-5114D773F424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ktivitetsbanken.no/ski/ovelser/filter/?q=&amp;gren=5&amp;rating=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kiforbundet.no/langrenn/trening/langrennsteknik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14300"/>
            <a:ext cx="46196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47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Rulleskitrening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Utøverne bør utvikle rulleskiteknikk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,  styrke og utholdenhet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slik de kan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benytte rulleski effektivt som treningsredskap fra junioralder</a:t>
            </a:r>
          </a:p>
          <a:p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Rulleski blir vanligvis </a:t>
            </a:r>
            <a:r>
              <a:rPr lang="nb-NO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prioritert på </a:t>
            </a:r>
            <a:r>
              <a:rPr lang="nb-NO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fellesøktene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for utøvere under 14 år </a:t>
            </a:r>
          </a:p>
          <a:p>
            <a:pPr lvl="1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Steder med lite snø/begrensede skiforhold avviker fra dette og prioriterer rulleski tidligere</a:t>
            </a:r>
          </a:p>
          <a:p>
            <a:pPr lvl="1"/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Grunnleggende fysiske egenskaper utvikles generelt mer/like effektivt på barmark i denne alderen, og det er lettere å organisere med heterogene grupper</a:t>
            </a:r>
          </a:p>
          <a:p>
            <a:pPr lvl="1"/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Rulleskitrening for unge utøvere bør benyttes til ferdighetsutvikling og gjennomføres på trafikksikkert område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688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Eksempler på gode treningsøvelser: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nb-NO" dirty="0">
                <a:hlinkClick r:id="rId2"/>
              </a:rPr>
              <a:t>http://www.aktivitetsbanken.no/ski/ovelser/filter/?q=&amp;</a:t>
            </a:r>
            <a:r>
              <a:rPr lang="nb-NO" dirty="0" smtClean="0">
                <a:hlinkClick r:id="rId2"/>
              </a:rPr>
              <a:t>gren=5&amp;rating=0</a:t>
            </a:r>
            <a:r>
              <a:rPr lang="nb-NO" dirty="0" smtClean="0"/>
              <a:t>	</a:t>
            </a:r>
            <a:endParaRPr lang="nb-NO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8680"/>
            <a:ext cx="1296144" cy="93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286183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Trening i praksis:</a:t>
            </a:r>
            <a:br>
              <a:rPr lang="nb-NO" b="1" dirty="0" smtClean="0"/>
            </a:br>
            <a:r>
              <a:rPr lang="nb-NO" b="1" dirty="0" smtClean="0"/>
              <a:t>13-14 år</a:t>
            </a:r>
            <a:endParaRPr lang="nb-NO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190091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8393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22733"/>
              </p:ext>
            </p:extLst>
          </p:nvPr>
        </p:nvGraphicFramePr>
        <p:xfrm>
          <a:off x="1208035" y="880342"/>
          <a:ext cx="6992074" cy="4879664"/>
        </p:xfrm>
        <a:graphic>
          <a:graphicData uri="http://schemas.openxmlformats.org/drawingml/2006/table">
            <a:tbl>
              <a:tblPr firstRow="1" firstCol="1" bandRow="1"/>
              <a:tblGrid>
                <a:gridCol w="882652"/>
                <a:gridCol w="975698"/>
                <a:gridCol w="976551"/>
                <a:gridCol w="975698"/>
                <a:gridCol w="126337"/>
                <a:gridCol w="479552"/>
                <a:gridCol w="736362"/>
                <a:gridCol w="862673"/>
                <a:gridCol w="976551"/>
              </a:tblGrid>
              <a:tr h="30538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Dag</a:t>
                      </a:r>
                      <a:endParaRPr lang="nb-NO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Økt </a:t>
                      </a:r>
                      <a:endParaRPr lang="nb-NO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Arial"/>
                          <a:ea typeface="MS Mincho"/>
                          <a:cs typeface="Arial"/>
                        </a:rPr>
                        <a:t>Annen aktivitet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8490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Arial"/>
                          <a:ea typeface="MS Mincho"/>
                          <a:cs typeface="Arial"/>
                        </a:rPr>
                        <a:t>Mandag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Fotballtrening/Orientering/Friidrett/</a:t>
                      </a:r>
                      <a:r>
                        <a:rPr lang="nb-NO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 </a:t>
                      </a:r>
                      <a:r>
                        <a:rPr lang="nb-NO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Sykkel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94054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Arial"/>
                          <a:ea typeface="MS Mincho"/>
                          <a:cs typeface="Arial"/>
                        </a:rPr>
                        <a:t>Tirsdag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Oppvarming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Fotballkamp eller annen intensiv aktivitet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Lett aktivitet og tøying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/>
                          <a:ea typeface="MS Mincho"/>
                          <a:cs typeface="Arial"/>
                        </a:rPr>
                        <a:t>Gym på skolen: variert aktivitet</a:t>
                      </a:r>
                      <a:endParaRPr lang="nb-NO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1177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Arial"/>
                          <a:ea typeface="MS Mincho"/>
                          <a:cs typeface="Arial"/>
                        </a:rPr>
                        <a:t>Onsdag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Fotballtrening/ Orientering/ Friidrett/ Sykkel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1837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Arial"/>
                          <a:ea typeface="MS Mincho"/>
                          <a:cs typeface="Arial"/>
                        </a:rPr>
                        <a:t>Torsdag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Lekbetonte aktiviteter med høy fart og intensitet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4130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Arial"/>
                          <a:ea typeface="MS Mincho"/>
                          <a:cs typeface="Arial"/>
                        </a:rPr>
                        <a:t>Fredag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Hviledag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Lek og allsidig aktivitet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94054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Arial"/>
                          <a:ea typeface="MS Mincho"/>
                          <a:cs typeface="Arial"/>
                        </a:rPr>
                        <a:t>Lørdag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Oppvarming 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Orienteringsløp eller Terrengløp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Lett aktivitet og tøying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8160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Arial"/>
                          <a:ea typeface="MS Mincho"/>
                          <a:cs typeface="Arial"/>
                        </a:rPr>
                        <a:t>Søndag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Fjellturer eller sykkelturer med familien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7574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</a:tabLs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Allsidig</a:t>
                      </a:r>
                      <a:r>
                        <a:rPr lang="nb-NO" sz="1200" b="0" baseline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  <a:ea typeface="ヒラギノ角ゴ Pro W3"/>
                          <a:cs typeface="Times New Roman"/>
                        </a:rPr>
                        <a:t> </a:t>
                      </a: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aktivitet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Rolig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6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</a:tabLs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Moderat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</a:tabLs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Hardt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</a:tabLs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Styrke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</a:tabLs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Hurtighet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Totalt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6899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Arial"/>
                          <a:ea typeface="MS Mincho"/>
                          <a:cs typeface="Arial"/>
                        </a:rPr>
                        <a:t>Tid (t)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</a:tabLs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2:00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4:00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</a:tabLs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0:30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</a:tabLs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0:40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</a:tabLs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0:40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</a:tabLs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0:45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8:35 t 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65313" marR="653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8036" y="5770926"/>
            <a:ext cx="69920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kumimoji="0" lang="nb-NO" alt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Kommentar: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Variasjon i aktiviteter er sentralt, og derfor må kommunikasjonen med andre idretter være god slik det blir stor og riktig aktivitet. Det oppfordres til mye uorganisert lek og allsidig aktivitet. </a:t>
            </a:r>
            <a:endParaRPr kumimoji="0" lang="nb-NO" altLang="nb-N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180326" y="241906"/>
            <a:ext cx="796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lang="nb-NO" altLang="nb-NO" sz="2400" b="1" i="1" dirty="0">
                <a:solidFill>
                  <a:prstClr val="black"/>
                </a:solidFill>
                <a:latin typeface="+mj-lt"/>
                <a:ea typeface="Calibri" pitchFamily="34" charset="0"/>
                <a:cs typeface="Times New Roman" pitchFamily="18" charset="0"/>
              </a:rPr>
              <a:t>Eksempel på en treningsuke på vår/sommer </a:t>
            </a:r>
            <a:r>
              <a:rPr lang="nb-NO" altLang="nb-NO" sz="2400" b="1" i="1" dirty="0" smtClean="0">
                <a:solidFill>
                  <a:prstClr val="black"/>
                </a:solidFill>
                <a:latin typeface="+mj-lt"/>
                <a:ea typeface="Calibri" pitchFamily="34" charset="0"/>
                <a:cs typeface="Times New Roman" pitchFamily="18" charset="0"/>
              </a:rPr>
              <a:t>for </a:t>
            </a:r>
            <a:r>
              <a:rPr lang="nb-NO" altLang="nb-NO" sz="2400" b="1" i="1" dirty="0">
                <a:solidFill>
                  <a:prstClr val="black"/>
                </a:solidFill>
                <a:latin typeface="+mj-lt"/>
                <a:ea typeface="Calibri" pitchFamily="34" charset="0"/>
                <a:cs typeface="Times New Roman" pitchFamily="18" charset="0"/>
              </a:rPr>
              <a:t>13-14 år</a:t>
            </a:r>
            <a:endParaRPr lang="nb-NO" altLang="nb-NO" sz="100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90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8487"/>
              </p:ext>
            </p:extLst>
          </p:nvPr>
        </p:nvGraphicFramePr>
        <p:xfrm>
          <a:off x="1115617" y="762963"/>
          <a:ext cx="7344815" cy="5271309"/>
        </p:xfrm>
        <a:graphic>
          <a:graphicData uri="http://schemas.openxmlformats.org/drawingml/2006/table">
            <a:tbl>
              <a:tblPr firstRow="1" firstCol="1" bandRow="1"/>
              <a:tblGrid>
                <a:gridCol w="1175048"/>
                <a:gridCol w="979984"/>
                <a:gridCol w="980920"/>
                <a:gridCol w="979984"/>
                <a:gridCol w="143529"/>
                <a:gridCol w="410175"/>
                <a:gridCol w="713339"/>
                <a:gridCol w="1035985"/>
                <a:gridCol w="925851"/>
              </a:tblGrid>
              <a:tr h="23037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Dag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Økt 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Annen aktivitet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6198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Mandag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Fotballtrening/ Orientering/ Friidrett/ Sykkel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69191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Tirsdag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Varierte øvelser til oppvarming </a:t>
                      </a:r>
                      <a:r>
                        <a:rPr lang="nb-NO" sz="105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r>
                        <a:rPr lang="nb-NO" sz="105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 </a:t>
                      </a:r>
                      <a:r>
                        <a:rPr lang="nb-NO" sz="105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se </a:t>
                      </a:r>
                      <a:r>
                        <a:rPr lang="nb-NO" sz="105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øktbank</a:t>
                      </a:r>
                      <a:endParaRPr lang="nb-NO" sz="105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Postkasseløp - Hardt/moderat</a:t>
                      </a:r>
                      <a:endParaRPr lang="nb-NO" sz="105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Lett aktivitet </a:t>
                      </a:r>
                      <a:endParaRPr lang="nb-NO" sz="105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Gym på skolen: variert aktivitet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69191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Onsdag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Ballspill</a:t>
                      </a:r>
                      <a:endParaRPr lang="nb-NO" sz="105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Sirkeltrening med styrke og spenstbetonte øvelser</a:t>
                      </a:r>
                      <a:endParaRPr lang="nb-NO" sz="105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Tøying</a:t>
                      </a:r>
                      <a:endParaRPr lang="nb-NO" sz="105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69191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Torsdag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Lekbetont oppvarming</a:t>
                      </a:r>
                      <a:endParaRPr lang="nb-NO" sz="105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Korte stafetter (Hurtighet og spenst)  - se </a:t>
                      </a:r>
                      <a:r>
                        <a:rPr lang="nb-NO" sz="105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øktbank</a:t>
                      </a:r>
                      <a:endParaRPr lang="nb-NO" sz="105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Tøying</a:t>
                      </a:r>
                      <a:endParaRPr lang="nb-NO" sz="105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3099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Fredag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Fridag</a:t>
                      </a:r>
                      <a:endParaRPr lang="nb-NO" sz="105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Lek og allsidig aktivitet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56091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Lørdag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Oppvarming 20 min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Bakkeløp 10 x 1 min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Lett jogg og tøying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6198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Søndag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Fjellturer eller sykkelturer med familien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57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</a:tabLst>
                      </a:pPr>
                      <a:r>
                        <a:rPr lang="nb-NO" sz="10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Allsidig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</a:tabLst>
                      </a:pPr>
                      <a:r>
                        <a:rPr lang="nb-NO" sz="10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aktivitet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nb-NO" sz="10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Rolig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6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</a:tabLst>
                      </a:pPr>
                      <a:r>
                        <a:rPr lang="nb-NO" sz="10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Moderat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</a:tabLst>
                      </a:pPr>
                      <a:r>
                        <a:rPr lang="nb-NO" sz="10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Hardt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</a:tabLst>
                      </a:pPr>
                      <a:r>
                        <a:rPr lang="nb-NO" sz="10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Styrke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</a:tabLst>
                      </a:pPr>
                      <a:r>
                        <a:rPr lang="nb-NO" sz="10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Hurtighet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nb-NO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Totalt</a:t>
                      </a:r>
                      <a:endParaRPr lang="nb-NO" sz="105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1723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Tid (t)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</a:tabLst>
                      </a:pPr>
                      <a:r>
                        <a:rPr lang="nb-NO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2:00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nb-NO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4:00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</a:tabLst>
                      </a:pPr>
                      <a:r>
                        <a:rPr lang="nb-NO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0:30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</a:tabLst>
                      </a:pPr>
                      <a:r>
                        <a:rPr lang="nb-NO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0:40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</a:tabLst>
                      </a:pPr>
                      <a:r>
                        <a:rPr lang="nb-NO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0:40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</a:tabLst>
                      </a:pPr>
                      <a:r>
                        <a:rPr lang="nb-NO" sz="105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0:45</a:t>
                      </a:r>
                      <a:endParaRPr lang="nb-NO" sz="105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nb-NO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8:35 t</a:t>
                      </a:r>
                      <a:endParaRPr lang="nb-NO" sz="105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45344" marR="45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29471" y="6114785"/>
            <a:ext cx="68407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kumimoji="0" lang="nb-NO" alt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Kommentar: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Variasjon i aktiviteter er sentralt, og derfor må kommunikasjonen med andre idretter være god slik det blir stor og riktig aktivitet. Det oppfordres til mye uorganisert lek og allsidig aktivitet. </a:t>
            </a:r>
            <a:r>
              <a:rPr kumimoji="0" lang="nb-NO" alt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kumimoji="0" lang="nb-NO" alt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endParaRPr kumimoji="0" lang="nb-NO" altLang="nb-N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115616" y="14980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1" dirty="0"/>
              <a:t>Eksempel på en treningsuke på høsten </a:t>
            </a:r>
            <a:r>
              <a:rPr lang="nb-NO" sz="2400" b="1" i="1" dirty="0" smtClean="0"/>
              <a:t>for </a:t>
            </a:r>
            <a:r>
              <a:rPr lang="nb-NO" sz="2400" b="1" i="1" dirty="0"/>
              <a:t>13-14 år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585471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71060"/>
              </p:ext>
            </p:extLst>
          </p:nvPr>
        </p:nvGraphicFramePr>
        <p:xfrm>
          <a:off x="827582" y="872803"/>
          <a:ext cx="7416826" cy="4745521"/>
        </p:xfrm>
        <a:graphic>
          <a:graphicData uri="http://schemas.openxmlformats.org/drawingml/2006/table">
            <a:tbl>
              <a:tblPr firstRow="1" firstCol="1" bandRow="1"/>
              <a:tblGrid>
                <a:gridCol w="1010362"/>
                <a:gridCol w="1008550"/>
                <a:gridCol w="1009457"/>
                <a:gridCol w="1009457"/>
                <a:gridCol w="134112"/>
                <a:gridCol w="442977"/>
                <a:gridCol w="700591"/>
                <a:gridCol w="1009457"/>
                <a:gridCol w="1091863"/>
              </a:tblGrid>
              <a:tr h="18098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Dag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/>
                          <a:ea typeface="MS Mincho"/>
                          <a:cs typeface="Arial"/>
                        </a:rPr>
                        <a:t>Økt 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/>
                          <a:ea typeface="MS Mincho"/>
                          <a:cs typeface="Arial"/>
                        </a:rPr>
                        <a:t>Annen aktivitet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3166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/>
                          <a:ea typeface="MS Mincho"/>
                          <a:cs typeface="Arial"/>
                        </a:rPr>
                        <a:t>Mandag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Annen idrettsaktivitet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54295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Tirsdag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Ulike typer stafetter som inneholder både hard trening og hurtighet. Styrketrening 20 min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Arial"/>
                          <a:ea typeface="MS Mincho"/>
                          <a:cs typeface="Arial"/>
                        </a:rPr>
                        <a:t>Gym på skolen: variert aktivitet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6196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/>
                          <a:ea typeface="MS Mincho"/>
                          <a:cs typeface="Arial"/>
                        </a:rPr>
                        <a:t>Onsdag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Kort rolig tur med og uten staver i variert terreng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97876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/>
                          <a:ea typeface="MS Mincho"/>
                          <a:cs typeface="Arial"/>
                        </a:rPr>
                        <a:t>Torsdag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Oppvarming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Fartslek i kupert terreng med ulike typer drag: både korte på 10 sek opp til 1 min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Rolig + tøying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8098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/>
                          <a:ea typeface="MS Mincho"/>
                          <a:cs typeface="Arial"/>
                        </a:rPr>
                        <a:t>Fredag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Hvile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/>
                          <a:ea typeface="MS Mincho"/>
                          <a:cs typeface="Arial"/>
                        </a:rPr>
                        <a:t>Lek og allsidig aktivitet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80406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/>
                          <a:ea typeface="MS Mincho"/>
                          <a:cs typeface="Arial"/>
                        </a:rPr>
                        <a:t>Lørdag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Oppvarming 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Skirenn 3 km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Rolig + tøying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8098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/>
                          <a:ea typeface="MS Mincho"/>
                          <a:cs typeface="Arial"/>
                        </a:rPr>
                        <a:t>Søndag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Rolig langtur 1.30-2 t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52972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</a:tabLst>
                      </a:pPr>
                      <a:r>
                        <a:rPr lang="nb-NO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Allsidig</a:t>
                      </a:r>
                      <a:r>
                        <a:rPr lang="nb-NO" sz="1200" b="0" baseline="0" dirty="0" smtClean="0">
                          <a:solidFill>
                            <a:srgbClr val="000000"/>
                          </a:solidFill>
                          <a:effectLst/>
                          <a:latin typeface="Lucida Grande"/>
                          <a:ea typeface="ヒラギノ角ゴ Pro W3"/>
                          <a:cs typeface="Times New Roman"/>
                        </a:rPr>
                        <a:t> </a:t>
                      </a:r>
                      <a:r>
                        <a:rPr lang="nb-NO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aktivitet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Rolig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6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</a:tabLs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Moderat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</a:tabLs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Hardt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</a:tabLs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Styrke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</a:tabLs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Hurtighet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nb-NO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Totalt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9189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/>
                          <a:ea typeface="MS Mincho"/>
                          <a:cs typeface="Arial"/>
                        </a:rPr>
                        <a:t>Tid (t)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2:30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3:00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0:30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0:30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0:20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</a:tabLs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0:30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  <a:tab pos="7193280" algn="l"/>
                          <a:tab pos="7642860" algn="l"/>
                          <a:tab pos="8092440" algn="l"/>
                          <a:tab pos="8542020" algn="l"/>
                          <a:tab pos="8991600" algn="l"/>
                          <a:tab pos="9441180" algn="l"/>
                          <a:tab pos="9890760" algn="l"/>
                          <a:tab pos="10340340" algn="l"/>
                          <a:tab pos="10789920" algn="l"/>
                          <a:tab pos="11239500" algn="l"/>
                          <a:tab pos="11689080" algn="l"/>
                          <a:tab pos="12138660" algn="l"/>
                          <a:tab pos="12588240" algn="l"/>
                          <a:tab pos="13037820" algn="l"/>
                          <a:tab pos="13487400" algn="l"/>
                          <a:tab pos="13936980" algn="l"/>
                          <a:tab pos="14386560" algn="l"/>
                        </a:tabLst>
                      </a:pPr>
                      <a:r>
                        <a:rPr lang="nb-NO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角ゴ Pro W3"/>
                          <a:cs typeface="Times New Roman"/>
                        </a:rPr>
                        <a:t>7:20 t 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56838" marR="56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82371" y="5746296"/>
            <a:ext cx="65859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kumimoji="0" lang="nb-NO" alt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Kommentar:</a:t>
            </a:r>
            <a:endParaRPr lang="nb-NO" altLang="nb-NO" sz="1200" b="1" dirty="0">
              <a:ea typeface="MS Mincho" pitchFamily="49" charset="-128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Det oppfordres til mye uorganisert lek og allsidig aktivitet på snø både i motbakke og utforkjøringer (alpint, </a:t>
            </a:r>
            <a:r>
              <a:rPr kumimoji="0" lang="nb-NO" altLang="nb-NO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telemark</a:t>
            </a: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, hopp).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Varier mellom skøyting og klassisk omtrent annenhver økt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lang="nb-NO" altLang="nb-NO" sz="1200" dirty="0">
                <a:ea typeface="MS Mincho" pitchFamily="49" charset="-128"/>
              </a:rPr>
              <a:t>H</a:t>
            </a: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a konkurransefrie helger der en kan gjennomføre lengre skiturer med venner eller familie.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31071" y="180251"/>
            <a:ext cx="828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1" dirty="0"/>
              <a:t>Eksempel på </a:t>
            </a:r>
            <a:r>
              <a:rPr lang="nb-NO" sz="2400" b="1" i="1" dirty="0" smtClean="0"/>
              <a:t>en treningsuke </a:t>
            </a:r>
            <a:r>
              <a:rPr lang="nb-NO" sz="2400" b="1" i="1" dirty="0"/>
              <a:t>på vinteren for 13-14 år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96978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Trening i praksis: 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15-16 år</a:t>
            </a:r>
            <a:endParaRPr lang="nb-NO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10100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592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47935"/>
              </p:ext>
            </p:extLst>
          </p:nvPr>
        </p:nvGraphicFramePr>
        <p:xfrm>
          <a:off x="1115615" y="903254"/>
          <a:ext cx="7128794" cy="4958172"/>
        </p:xfrm>
        <a:graphic>
          <a:graphicData uri="http://schemas.openxmlformats.org/drawingml/2006/table">
            <a:tbl>
              <a:tblPr firstRow="1" firstCol="1" bandRow="1"/>
              <a:tblGrid>
                <a:gridCol w="952873"/>
                <a:gridCol w="986624"/>
                <a:gridCol w="986624"/>
                <a:gridCol w="986624"/>
                <a:gridCol w="128089"/>
                <a:gridCol w="488920"/>
                <a:gridCol w="625792"/>
                <a:gridCol w="986624"/>
                <a:gridCol w="986624"/>
              </a:tblGrid>
              <a:tr h="1440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Dag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Økt 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Annen aktivitet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79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Mandag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Rulleski skøyting langkjøring 1-1.30 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Innlagt hurtighet gjennom korte drag i ulikt terreng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Gym på skolen + styrketrening 0.20 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063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Tirsdag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Oppvarming: 20 min løp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Drill og spensthopp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Intervalltrening løp motbakke 2-3-4-3-2 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Nedjogging 10 min + tøying 10 min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762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Onsdag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Rulleski klassisk 1.00 med innlagt 30 min staking  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Hurtighet 5x 20 sek stakedrag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Generell styrketrening 0.20 t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840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Torsdag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Oppvarming: 20 min jogg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Orienteringsløp 30 min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Nedjogging 10 min + tøying 10 min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19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Fredag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Hvile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474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Lørdag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Fotballtrening/ Orientering/ Friidrett/Sykkel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45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Søndag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Langtur løping 2 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38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Allsidig </a:t>
                      </a:r>
                      <a:r>
                        <a:rPr lang="nb-NO" sz="105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aktivitet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Rolig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Moderat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Hardt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Styrke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Hurtighet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Totalt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63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Tid (t)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2:00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4:15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1:15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0:30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1:00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0:30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9:30 t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2134" marR="52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22014" y="5874402"/>
            <a:ext cx="6984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nb-NO" alt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Kommentar: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066800" algn="l"/>
              </a:tabLst>
            </a:pP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Vår/sommer bør være perioden hvor utøverne driver med annen aktivitet som ballspill, sykkel, løp, etc. Kamper, friidrett og evt. terrengløp bør benyttes som hardøkter, som supplement til den tradisjonelle </a:t>
            </a:r>
            <a:r>
              <a:rPr kumimoji="0" lang="nb-NO" altLang="nb-NO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langrennstreningen</a:t>
            </a: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. 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019563" y="28886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1" dirty="0"/>
              <a:t>Eksempel på en treningsuke på </a:t>
            </a:r>
            <a:r>
              <a:rPr lang="nb-NO" sz="2400" b="1" i="1" dirty="0" smtClean="0"/>
              <a:t>vår/sommer for </a:t>
            </a:r>
            <a:r>
              <a:rPr lang="nb-NO" sz="2400" b="1" i="1" dirty="0"/>
              <a:t>15-16 år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819026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5687" y="83266"/>
            <a:ext cx="8229600" cy="1143000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  <a:tabLst>
                <a:tab pos="1066800" algn="l"/>
              </a:tabLst>
            </a:pPr>
            <a:r>
              <a:rPr lang="nb-NO" altLang="nb-NO" sz="2400" b="1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Eksempel på en treningsuke på </a:t>
            </a:r>
            <a:r>
              <a:rPr lang="nb-NO" altLang="nb-NO" sz="2400" b="1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høsten for </a:t>
            </a:r>
            <a:r>
              <a:rPr lang="nb-NO" altLang="nb-NO" sz="2400" b="1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15-16 år</a:t>
            </a:r>
            <a:r>
              <a:rPr lang="nb-NO" altLang="nb-NO" sz="24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nb-NO" altLang="nb-NO" sz="2400" dirty="0">
                <a:solidFill>
                  <a:prstClr val="black"/>
                </a:solidFill>
                <a:cs typeface="Arial" pitchFamily="34" charset="0"/>
              </a:rPr>
            </a:br>
            <a:endParaRPr lang="nb-NO" sz="24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21504"/>
              </p:ext>
            </p:extLst>
          </p:nvPr>
        </p:nvGraphicFramePr>
        <p:xfrm>
          <a:off x="971600" y="836712"/>
          <a:ext cx="7200800" cy="5215261"/>
        </p:xfrm>
        <a:graphic>
          <a:graphicData uri="http://schemas.openxmlformats.org/drawingml/2006/table">
            <a:tbl>
              <a:tblPr firstRow="1" firstCol="1" bandRow="1"/>
              <a:tblGrid>
                <a:gridCol w="1047014"/>
                <a:gridCol w="1001368"/>
                <a:gridCol w="1001368"/>
                <a:gridCol w="1001368"/>
                <a:gridCol w="144798"/>
                <a:gridCol w="478057"/>
                <a:gridCol w="668109"/>
                <a:gridCol w="1058425"/>
                <a:gridCol w="800293"/>
              </a:tblGrid>
              <a:tr h="13389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Dag</a:t>
                      </a:r>
                      <a:endParaRPr lang="nb-NO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Økt 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Annen aktivitet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0168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Mandag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Rulleski skøyting med fokus på hurtighet og balanse + generell styrke 20min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Gym på skolen: ballspill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90342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Tirsdag</a:t>
                      </a:r>
                      <a:endParaRPr lang="nb-NO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00" dirty="0">
                          <a:effectLst/>
                          <a:latin typeface="Arial"/>
                          <a:ea typeface="MS Mincho"/>
                          <a:cs typeface="Arial"/>
                        </a:rPr>
                        <a:t>Oppvarming: 20 min løp</a:t>
                      </a:r>
                      <a:endParaRPr lang="nb-NO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00" dirty="0">
                          <a:effectLst/>
                          <a:latin typeface="Arial"/>
                          <a:ea typeface="MS Mincho"/>
                          <a:cs typeface="Arial"/>
                        </a:rPr>
                        <a:t>Drill og spensthopp</a:t>
                      </a:r>
                      <a:endParaRPr lang="nb-NO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00" dirty="0">
                          <a:effectLst/>
                          <a:latin typeface="Arial"/>
                          <a:ea typeface="MS Mincho"/>
                          <a:cs typeface="Arial"/>
                        </a:rPr>
                        <a:t>Intervalltrening </a:t>
                      </a:r>
                      <a:r>
                        <a:rPr lang="nb-NO" sz="1000" dirty="0" err="1">
                          <a:effectLst/>
                          <a:latin typeface="Arial"/>
                          <a:ea typeface="MS Mincho"/>
                          <a:cs typeface="Arial"/>
                        </a:rPr>
                        <a:t>elghufs</a:t>
                      </a:r>
                      <a:r>
                        <a:rPr lang="nb-NO" sz="1000" dirty="0">
                          <a:effectLst/>
                          <a:latin typeface="Arial"/>
                          <a:ea typeface="MS Mincho"/>
                          <a:cs typeface="Arial"/>
                        </a:rPr>
                        <a:t> 6 x 2 min </a:t>
                      </a:r>
                      <a:endParaRPr lang="nb-NO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00" dirty="0" err="1">
                          <a:effectLst/>
                          <a:latin typeface="Arial"/>
                          <a:ea typeface="MS Mincho"/>
                          <a:cs typeface="Arial"/>
                        </a:rPr>
                        <a:t>Nedjogg</a:t>
                      </a:r>
                      <a:r>
                        <a:rPr lang="nb-NO" sz="1000" dirty="0">
                          <a:effectLst/>
                          <a:latin typeface="Arial"/>
                          <a:ea typeface="MS Mincho"/>
                          <a:cs typeface="Arial"/>
                        </a:rPr>
                        <a:t> 10 min + tøying 10 min</a:t>
                      </a:r>
                      <a:endParaRPr lang="nb-NO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0168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Onsdag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Rulleski klassisk med hurtighet staking 10 x 10 sek i variert terreng. Totalt 1.30 t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Torsdag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Allsidig aktivitet/annen idrett ballspill, sykkel, løp 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Generell syrketrening 0.40 t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3389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Fredag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Hvile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91470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Lørdag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Oppvarming: 20 min løp og stigningsløp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Naturlig intervall/ distansetrening 15-20 min 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Nedjogg 10 min + tøying 10 min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3389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Søndag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Langtur 2- 2.30 t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66947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Allsidig aktivitet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Rolig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6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Moderat</a:t>
                      </a:r>
                      <a:endParaRPr lang="nb-NO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Hardt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Styrke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Hurtighet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Totalt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3557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>
                          <a:effectLst/>
                          <a:latin typeface="Arial"/>
                          <a:ea typeface="MS Mincho"/>
                          <a:cs typeface="Arial"/>
                        </a:rPr>
                        <a:t>Tid (t)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1:30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Arial"/>
                          <a:ea typeface="MS Mincho"/>
                          <a:cs typeface="Arial"/>
                        </a:rPr>
                        <a:t>6:00</a:t>
                      </a:r>
                      <a:endParaRPr lang="nb-NO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1:00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0:45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1:00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  <a:latin typeface="Arial"/>
                          <a:ea typeface="MS Mincho"/>
                          <a:cs typeface="Arial"/>
                        </a:rPr>
                        <a:t>0:30</a:t>
                      </a:r>
                      <a:endParaRPr lang="nb-NO" sz="105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10:45 t</a:t>
                      </a:r>
                      <a:endParaRPr lang="nb-NO" sz="105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6288" marR="46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6021288"/>
            <a:ext cx="810603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nb-NO" alt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Kommentar: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066800" algn="l"/>
              </a:tabLst>
            </a:pP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På samlinger bør det legges opp til to økter om dagen, med fokus på styrke/basis og restitusjonsøkter som 2.økt.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066800" algn="l"/>
              </a:tabLst>
            </a:pP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Sørg for at øktene blir varierte utover høsten; bruk </a:t>
            </a:r>
            <a:r>
              <a:rPr kumimoji="0" lang="nb-NO" altLang="nb-NO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øktbanken</a:t>
            </a: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og kreativiteten og varier mellom de ulike typer økter både i organisering, design og stilart.</a:t>
            </a:r>
            <a:r>
              <a:rPr kumimoji="0" lang="nb-NO" alt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kumimoji="0" lang="nb-NO" alt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111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6115" y="11258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nb-NO" altLang="nb-NO" sz="2400" b="1" i="1" dirty="0">
                <a:ea typeface="Calibri" pitchFamily="34" charset="0"/>
                <a:cs typeface="Times New Roman" pitchFamily="18" charset="0"/>
              </a:rPr>
              <a:t>Eksempel på en treningsuke på vinteren </a:t>
            </a:r>
            <a:r>
              <a:rPr lang="nb-NO" altLang="nb-NO" sz="2400" b="1" i="1" dirty="0" smtClean="0">
                <a:ea typeface="Calibri" pitchFamily="34" charset="0"/>
                <a:cs typeface="Times New Roman" pitchFamily="18" charset="0"/>
              </a:rPr>
              <a:t> for </a:t>
            </a:r>
            <a:r>
              <a:rPr lang="nb-NO" altLang="nb-NO" sz="2400" b="1" i="1" dirty="0">
                <a:ea typeface="Calibri" pitchFamily="34" charset="0"/>
                <a:cs typeface="Times New Roman" pitchFamily="18" charset="0"/>
              </a:rPr>
              <a:t>15-16 år</a:t>
            </a:r>
            <a:r>
              <a:rPr lang="nb-NO" altLang="nb-NO" sz="2400" dirty="0">
                <a:cs typeface="Arial" pitchFamily="34" charset="0"/>
              </a:rPr>
              <a:t/>
            </a:r>
            <a:br>
              <a:rPr lang="nb-NO" altLang="nb-NO" sz="2400" dirty="0">
                <a:cs typeface="Arial" pitchFamily="34" charset="0"/>
              </a:rPr>
            </a:br>
            <a:endParaRPr lang="nb-NO" sz="24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54096"/>
              </p:ext>
            </p:extLst>
          </p:nvPr>
        </p:nvGraphicFramePr>
        <p:xfrm>
          <a:off x="1043608" y="692696"/>
          <a:ext cx="7056783" cy="5406056"/>
        </p:xfrm>
        <a:graphic>
          <a:graphicData uri="http://schemas.openxmlformats.org/drawingml/2006/table">
            <a:tbl>
              <a:tblPr firstRow="1" firstCol="1" bandRow="1"/>
              <a:tblGrid>
                <a:gridCol w="990077"/>
                <a:gridCol w="964897"/>
                <a:gridCol w="964897"/>
                <a:gridCol w="964897"/>
                <a:gridCol w="291696"/>
                <a:gridCol w="432048"/>
                <a:gridCol w="517579"/>
                <a:gridCol w="1038635"/>
                <a:gridCol w="892057"/>
              </a:tblGrid>
              <a:tr h="17995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Dag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Økt 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Annen aktivitet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7526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Mandag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Oppvarming 20 min og drilløvelser/spenst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Sirkeltrening 20 min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Gym på skolen: ballspill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07017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Tirsdag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Oppvarming 20 min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Stigningsløp med teknikk-tilbakemeldinger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Intervalltrening 4 x 4 min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Nedgåing 10 min og tøying 10 min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7526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Onsdag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Rolig 1.30 t 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Styrketrening 0.20 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95228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Torsdag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Oppvarming rolig 20 min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Hurtighet 4 x 80-150 m + 4 x </a:t>
                      </a:r>
                      <a:r>
                        <a:rPr lang="nb-NO" sz="1050" dirty="0" err="1">
                          <a:effectLst/>
                          <a:latin typeface="Arial"/>
                          <a:ea typeface="MS Mincho"/>
                          <a:cs typeface="Arial"/>
                        </a:rPr>
                        <a:t>styrkestak</a:t>
                      </a: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 </a:t>
                      </a:r>
                      <a:r>
                        <a:rPr lang="nb-NO" sz="105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10-12 </a:t>
                      </a: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sek   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Rolig og tøying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1560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Fredag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Hvile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7705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Lørdag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Oppvarmingsprosedyrer 30 min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Konkurranse 5 km 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Nedgåing og tøying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7995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Søndag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Langtur 2 t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4867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Allsidig aktivitet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Rolig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6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Moderat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Hardt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Styrke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Hurtighet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Totalt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2877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>
                          <a:effectLst/>
                          <a:latin typeface="Arial"/>
                          <a:ea typeface="MS Mincho"/>
                          <a:cs typeface="Arial"/>
                        </a:rPr>
                        <a:t>Tid (t)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1:00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5:00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dirty="0">
                          <a:effectLst/>
                          <a:latin typeface="Arial"/>
                          <a:ea typeface="MS Mincho"/>
                          <a:cs typeface="Arial"/>
                        </a:rPr>
                        <a:t>1:00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0:45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0:45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>
                          <a:effectLst/>
                          <a:latin typeface="Arial"/>
                          <a:ea typeface="MS Mincho"/>
                          <a:cs typeface="Arial"/>
                        </a:rPr>
                        <a:t>0:20</a:t>
                      </a:r>
                      <a:endParaRPr lang="nb-NO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05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8:50 timer</a:t>
                      </a:r>
                      <a:endParaRPr lang="nb-NO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059" marR="450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47700" y="6041425"/>
            <a:ext cx="7056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nb-NO" alt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Kommentar: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066800" algn="l"/>
              </a:tabLst>
            </a:pP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Varier mellom skøyting og klassisk omtrent annenhver økt, og husk at alle økter på ski skal ha mål om å utvikle teknikken.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066800" algn="l"/>
              </a:tabLst>
            </a:pP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Legg inn treningsuker uten skirenn der det </a:t>
            </a:r>
            <a:r>
              <a:rPr kumimoji="0" lang="nb-NO" altLang="nb-NO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gåes</a:t>
            </a:r>
            <a:r>
              <a:rPr kumimoji="0" lang="nb-NO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mye på ski – gjerne lange turer over 2 timer.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90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 smtClean="0"/>
              <a:t>Trening av barn og ungdom</a:t>
            </a:r>
            <a:br>
              <a:rPr lang="nb-NO" b="1" dirty="0" smtClean="0"/>
            </a:br>
            <a:r>
              <a:rPr lang="nb-NO" b="1" dirty="0" smtClean="0"/>
              <a:t>(13-16 år)</a:t>
            </a:r>
            <a:endParaRPr lang="nb-NO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nb-NO" b="1" dirty="0" smtClean="0"/>
              <a:t>Teknikktrening</a:t>
            </a:r>
            <a:endParaRPr lang="nb-NO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70129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45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mtClean="0"/>
          </a:p>
        </p:txBody>
      </p:sp>
      <p:pic>
        <p:nvPicPr>
          <p:cNvPr id="60420" name="Picture 2" descr="C:\Users\oyvinsan\Dropbox\Bilder og Figurer Langrennsboka\Videokam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Content Placeholder 2"/>
          <p:cNvSpPr txBox="1">
            <a:spLocks/>
          </p:cNvSpPr>
          <p:nvPr/>
        </p:nvSpPr>
        <p:spPr bwMode="auto">
          <a:xfrm>
            <a:off x="468313" y="463550"/>
            <a:ext cx="82296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nb-NO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Wingdings" pitchFamily="2" charset="2"/>
              </a:rPr>
              <a:t>Hva skal jeg se etter?</a:t>
            </a:r>
            <a:endParaRPr lang="nb-NO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92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Se teknikkvideo her: </a:t>
            </a:r>
            <a:br>
              <a:rPr lang="nb-NO" b="1" dirty="0" smtClean="0"/>
            </a:br>
            <a:r>
              <a:rPr lang="nb-NO" b="1" dirty="0">
                <a:solidFill>
                  <a:srgbClr val="FF0000"/>
                </a:solidFill>
                <a:hlinkClick r:id="rId2"/>
              </a:rPr>
              <a:t>http://www.skiforbundet.no/langrenn/trening/langrennsteknikk</a:t>
            </a:r>
            <a:r>
              <a:rPr lang="nb-NO" b="1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endParaRPr lang="nb-NO" b="1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10100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50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19100"/>
            <a:ext cx="84867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880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413"/>
            <a:ext cx="8587024" cy="60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320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4201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294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49275"/>
            <a:ext cx="8783637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983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3800"/>
            <a:ext cx="8475155" cy="52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807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31813"/>
            <a:ext cx="83899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547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43608" y="1520693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Teknikken utvikles best når utvalgte tekniske arbeidsoppgaver kan prioriteres i et terreng som egner </a:t>
            </a:r>
            <a:r>
              <a:rPr lang="nb-NO" sz="2400" dirty="0" smtClean="0"/>
              <a:t>seg, og utøverne får oppgaver/øvelser som målrettet </a:t>
            </a:r>
            <a:r>
              <a:rPr lang="nb-NO" sz="2400" dirty="0"/>
              <a:t>utvikler </a:t>
            </a:r>
            <a:r>
              <a:rPr lang="nb-NO" sz="2400" dirty="0" smtClean="0"/>
              <a:t>de prioriterte elementene ved teknikken.</a:t>
            </a:r>
            <a:endParaRPr lang="nb-NO" sz="2400" dirty="0"/>
          </a:p>
        </p:txBody>
      </p:sp>
      <p:sp>
        <p:nvSpPr>
          <p:cNvPr id="5" name="Rektangel 4"/>
          <p:cNvSpPr/>
          <p:nvPr/>
        </p:nvSpPr>
        <p:spPr>
          <a:xfrm>
            <a:off x="1527737" y="513614"/>
            <a:ext cx="6759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b="1" spc="200" dirty="0" smtClean="0">
                <a:latin typeface="+mj-lt"/>
                <a:ea typeface="MS Mincho"/>
                <a:cs typeface="Arial" panose="020B0604020202020204" pitchFamily="34" charset="0"/>
              </a:rPr>
              <a:t>Situasjons og oppgavestyrt læring</a:t>
            </a:r>
            <a:endParaRPr lang="nb-NO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2" descr="C:\Users\oyvinsan\Dropbox\Bilder og Figurer Langrennsboka\sx4752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10" y="3561117"/>
            <a:ext cx="3953222" cy="27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4" y="162285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2581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75808"/>
              </p:ext>
            </p:extLst>
          </p:nvPr>
        </p:nvGraphicFramePr>
        <p:xfrm>
          <a:off x="251520" y="1124744"/>
          <a:ext cx="8676963" cy="4176464"/>
        </p:xfrm>
        <a:graphic>
          <a:graphicData uri="http://schemas.openxmlformats.org/drawingml/2006/table">
            <a:tbl>
              <a:tblPr firstRow="1" firstCol="1" bandRow="1"/>
              <a:tblGrid>
                <a:gridCol w="2294734"/>
                <a:gridCol w="2078340"/>
                <a:gridCol w="2133207"/>
                <a:gridCol w="2170682"/>
              </a:tblGrid>
              <a:tr h="21111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Barn 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  <a:sym typeface="Wingdings"/>
                        </a:rPr>
                        <a:t>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 12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13–14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15–16 år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Junior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89909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Kunne holde på sammenhengende med varierte treningsaktiviteter; 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Minimum en time for tiåringer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Minimum to timer for tolvåringer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Kunne holde på sammenhengende med lav til moderat intensitet i løping og på ski med god teknisk kvalitet i 1,5–2 timer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Kunne gjennomføre konkurranselignende sammenhengende aktivitet med høy intensitet i 30 </a:t>
                      </a:r>
                      <a:r>
                        <a:rPr lang="nb-NO" sz="14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minutter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Kunne holde på sammenhengende med lav til moderat intensitet i løping og på ski med god teknisk kvalitet i 2–2,5 timer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Kunne gjennomføre konkurranselignende sammenhengende aktivitet med høy intensitet i 45 </a:t>
                      </a:r>
                      <a:r>
                        <a:rPr lang="nb-NO" sz="14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minutter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Kunne holde på sammenhengende med lav til moderat intensitet i løping, rulleski og ski med god teknisk kvalitet i mer enn 3 timer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VO</a:t>
                      </a:r>
                      <a:r>
                        <a:rPr lang="nb-NO" sz="1400" baseline="-25000" dirty="0">
                          <a:effectLst/>
                          <a:latin typeface="Arial"/>
                          <a:ea typeface="MS Mincho"/>
                          <a:cs typeface="Arial"/>
                        </a:rPr>
                        <a:t>2</a:t>
                      </a: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max over 60 og 70 ml/min/kg for jenter og gutter 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278288" y="609683"/>
            <a:ext cx="7618808" cy="33855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nb-NO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FYSISKE KRAV</a:t>
            </a:r>
            <a:endParaRPr lang="nb-NO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88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yvinsan\Dropbox\Bilder og Figurer Langrennsboka\Gå b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03" y="2852936"/>
            <a:ext cx="5492445" cy="3661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1167185" y="1322057"/>
            <a:ext cx="6606480" cy="591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1000"/>
              </a:spcBef>
              <a:spcAft>
                <a:spcPts val="0"/>
              </a:spcAft>
            </a:pPr>
            <a:r>
              <a:rPr lang="nb-NO" sz="2400" dirty="0" smtClean="0">
                <a:latin typeface="+mj-lt"/>
                <a:ea typeface="MS Mincho"/>
                <a:cs typeface="Arial" panose="020B0604020202020204" pitchFamily="34" charset="0"/>
              </a:rPr>
              <a:t>Det </a:t>
            </a:r>
            <a:r>
              <a:rPr lang="nb-NO" sz="2400" dirty="0">
                <a:latin typeface="+mj-lt"/>
                <a:ea typeface="MS Mincho"/>
                <a:cs typeface="Arial" panose="020B0604020202020204" pitchFamily="34" charset="0"/>
              </a:rPr>
              <a:t>å ligge bak andre utøvere i en teknikk kan være svært effektivt både for å lære av den andre og for å kjenne når din egen teknikk fungerer optimalt. </a:t>
            </a:r>
            <a:endParaRPr lang="nb-NO" sz="2400" dirty="0" smtClean="0">
              <a:latin typeface="+mj-lt"/>
              <a:ea typeface="MS Mincho"/>
              <a:cs typeface="Arial" panose="020B0604020202020204" pitchFamily="34" charset="0"/>
            </a:endParaRPr>
          </a:p>
          <a:p>
            <a:pPr indent="449580" algn="just">
              <a:spcBef>
                <a:spcPts val="1000"/>
              </a:spcBef>
              <a:spcAft>
                <a:spcPts val="0"/>
              </a:spcAft>
            </a:pPr>
            <a:endParaRPr lang="nb-NO" sz="1100" dirty="0" smtClean="0">
              <a:latin typeface="+mj-lt"/>
              <a:ea typeface="MS Mincho"/>
              <a:cs typeface="Arial" panose="020B0604020202020204" pitchFamily="34" charset="0"/>
            </a:endParaRPr>
          </a:p>
          <a:p>
            <a:pPr indent="449580" algn="just">
              <a:spcBef>
                <a:spcPts val="1000"/>
              </a:spcBef>
              <a:spcAft>
                <a:spcPts val="0"/>
              </a:spcAft>
            </a:pPr>
            <a:endParaRPr lang="nb-NO" sz="2800" dirty="0">
              <a:latin typeface="+mj-lt"/>
              <a:ea typeface="MS Mincho"/>
              <a:cs typeface="Arial" panose="020B0604020202020204" pitchFamily="34" charset="0"/>
            </a:endParaRPr>
          </a:p>
          <a:p>
            <a:pPr indent="449580" algn="just">
              <a:spcBef>
                <a:spcPts val="1000"/>
              </a:spcBef>
              <a:spcAft>
                <a:spcPts val="0"/>
              </a:spcAft>
            </a:pPr>
            <a:endParaRPr lang="nb-NO" sz="2800" dirty="0" smtClean="0">
              <a:latin typeface="+mj-lt"/>
              <a:ea typeface="MS Mincho"/>
              <a:cs typeface="Arial" panose="020B0604020202020204" pitchFamily="34" charset="0"/>
            </a:endParaRPr>
          </a:p>
          <a:p>
            <a:pPr indent="449580" algn="just">
              <a:spcBef>
                <a:spcPts val="1000"/>
              </a:spcBef>
              <a:spcAft>
                <a:spcPts val="0"/>
              </a:spcAft>
            </a:pPr>
            <a:endParaRPr lang="nb-NO" sz="2800" dirty="0">
              <a:latin typeface="+mj-lt"/>
              <a:ea typeface="MS Mincho"/>
              <a:cs typeface="Arial" panose="020B0604020202020204" pitchFamily="34" charset="0"/>
            </a:endParaRPr>
          </a:p>
          <a:p>
            <a:pPr indent="449580" algn="just">
              <a:spcBef>
                <a:spcPts val="1000"/>
              </a:spcBef>
              <a:spcAft>
                <a:spcPts val="0"/>
              </a:spcAft>
            </a:pPr>
            <a:endParaRPr lang="nb-NO" sz="2800" dirty="0" smtClean="0">
              <a:latin typeface="+mj-lt"/>
              <a:ea typeface="MS Mincho"/>
              <a:cs typeface="Arial" panose="020B0604020202020204" pitchFamily="34" charset="0"/>
            </a:endParaRPr>
          </a:p>
          <a:p>
            <a:pPr indent="449580" algn="just">
              <a:spcBef>
                <a:spcPts val="1000"/>
              </a:spcBef>
              <a:spcAft>
                <a:spcPts val="0"/>
              </a:spcAft>
            </a:pPr>
            <a:endParaRPr lang="nb-NO" sz="2800" dirty="0">
              <a:latin typeface="+mj-lt"/>
              <a:ea typeface="MS Mincho"/>
              <a:cs typeface="Arial" panose="020B0604020202020204" pitchFamily="34" charset="0"/>
            </a:endParaRPr>
          </a:p>
          <a:p>
            <a:pPr indent="449580" algn="just">
              <a:spcBef>
                <a:spcPts val="1000"/>
              </a:spcBef>
              <a:spcAft>
                <a:spcPts val="0"/>
              </a:spcAft>
            </a:pPr>
            <a:endParaRPr lang="nb-NO" sz="2800" dirty="0" smtClean="0">
              <a:latin typeface="+mj-lt"/>
              <a:ea typeface="MS Mincho"/>
              <a:cs typeface="Arial" panose="020B0604020202020204" pitchFamily="34" charset="0"/>
            </a:endParaRPr>
          </a:p>
          <a:p>
            <a:pPr indent="44958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nb-NO" sz="2800" dirty="0">
                <a:latin typeface="+mj-lt"/>
                <a:ea typeface="MS Mincho"/>
                <a:cs typeface="Arial" panose="020B0604020202020204" pitchFamily="34" charset="0"/>
              </a:rPr>
              <a:t> </a:t>
            </a:r>
            <a:endParaRPr lang="nb-NO" sz="2800" dirty="0">
              <a:effectLst/>
              <a:latin typeface="+mj-lt"/>
              <a:ea typeface="MS Mincho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232817" y="447171"/>
            <a:ext cx="3075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spc="200" dirty="0">
                <a:latin typeface="+mj-lt"/>
                <a:ea typeface="MS Mincho"/>
                <a:cs typeface="Arial" panose="020B0604020202020204" pitchFamily="34" charset="0"/>
              </a:rPr>
              <a:t>Mesterlæring</a:t>
            </a:r>
            <a:endParaRPr lang="nb-NO" sz="3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2275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7" b="14015"/>
          <a:stretch/>
        </p:blipFill>
        <p:spPr bwMode="auto">
          <a:xfrm>
            <a:off x="2195735" y="3515126"/>
            <a:ext cx="5221871" cy="30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797823" y="1169267"/>
            <a:ext cx="69500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b-NO" sz="2400" dirty="0" smtClean="0"/>
              <a:t>Bevisstgjøring </a:t>
            </a:r>
            <a:r>
              <a:rPr lang="nb-NO" sz="2400" dirty="0"/>
              <a:t>vil si at utøveren får sin egen forståelse av teknikken, og at man opplever utførelsen og endringer i den. Dette er en viktig metode som introduseres gradvis slik at utøveren kan ta eget ansvar for utvikling av teknikken på økter der trener ikke er til stede.</a:t>
            </a:r>
            <a:r>
              <a:rPr lang="nb-NO" sz="2400" i="1" dirty="0"/>
              <a:t> </a:t>
            </a:r>
            <a:endParaRPr lang="nb-NO" sz="2400" dirty="0"/>
          </a:p>
        </p:txBody>
      </p:sp>
      <p:sp>
        <p:nvSpPr>
          <p:cNvPr id="5" name="Rektangel 4"/>
          <p:cNvSpPr/>
          <p:nvPr/>
        </p:nvSpPr>
        <p:spPr>
          <a:xfrm>
            <a:off x="611560" y="36248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 dirty="0"/>
              <a:t>Instruksjon, veiledning og bevisstgjøring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76000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Tilbakemeldinger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80315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Det er viktig at alle utøverne føler seg sett</a:t>
            </a:r>
          </a:p>
          <a:p>
            <a:endParaRPr lang="nb-NO" sz="2800" dirty="0" smtClean="0"/>
          </a:p>
          <a:p>
            <a:r>
              <a:rPr lang="nb-NO" sz="2800" dirty="0" smtClean="0"/>
              <a:t>Benytt enkelt språk og forståelige begreper</a:t>
            </a:r>
            <a:endParaRPr lang="nb-NO" sz="2800" dirty="0"/>
          </a:p>
          <a:p>
            <a:endParaRPr lang="nb-NO" sz="2800" dirty="0" smtClean="0"/>
          </a:p>
          <a:p>
            <a:r>
              <a:rPr lang="nb-NO" sz="2800" dirty="0" smtClean="0"/>
              <a:t>Prioriter de 1-2 viktigste oppgavene gjennom øvelser</a:t>
            </a:r>
          </a:p>
          <a:p>
            <a:endParaRPr lang="nb-NO" sz="2800" dirty="0" smtClean="0"/>
          </a:p>
          <a:p>
            <a:r>
              <a:rPr lang="nb-NO" sz="2800" dirty="0" smtClean="0"/>
              <a:t>Gi positiv feedback til riktig tid = skryt når noe er bra!</a:t>
            </a:r>
            <a:endParaRPr lang="nb-NO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986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/>
          <a:lstStyle/>
          <a:p>
            <a:r>
              <a:rPr lang="nb-NO" b="1" dirty="0" smtClean="0"/>
              <a:t>Trenerrollen</a:t>
            </a:r>
            <a:endParaRPr lang="nb-NO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20105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29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50290"/>
              </p:ext>
            </p:extLst>
          </p:nvPr>
        </p:nvGraphicFramePr>
        <p:xfrm>
          <a:off x="611560" y="404664"/>
          <a:ext cx="8136904" cy="6284976"/>
        </p:xfrm>
        <a:graphic>
          <a:graphicData uri="http://schemas.openxmlformats.org/drawingml/2006/table">
            <a:tbl>
              <a:tblPr firstRow="1" firstCol="1" bandRow="1"/>
              <a:tblGrid>
                <a:gridCol w="2034226"/>
                <a:gridCol w="2034226"/>
                <a:gridCol w="2034226"/>
                <a:gridCol w="2034226"/>
              </a:tblGrid>
              <a:tr h="19376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Barn 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  <a:sym typeface="Wingdings"/>
                        </a:rPr>
                        <a:t>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 12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13–14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15–16 år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Junior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4060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Treningskunnskap: </a:t>
                      </a: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Trener 1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Treningskunnskap: 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Trener 2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Treningskunnskap: 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Trener </a:t>
                      </a:r>
                      <a:r>
                        <a:rPr lang="nb-NO" sz="14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2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Treningskunnskaper: Trener </a:t>
                      </a:r>
                      <a:r>
                        <a:rPr lang="nb-NO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3 og Topptrenerutdanning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Skape stor aktivitet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Ivareta alle barna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Skape et miljø preget av glede og mestring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Inkludere barna i avgjørelser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Spille på lag med og engasjere foreldrene på en positiv måte!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Være utviklingsorientert og miljøskaper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Lage overordnet treningsplan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Gi individuelle tilbakemeldinger til utøverne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Bevisstgjøre målet med økta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Bevisstgjøre foreldre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Forklare hvordan og hvorfor treningen gjennomføres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Starte prosessen med å skape eierskap til sin egen trening.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Lage treningsplan sammen med utøvere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Bevisstgjøre foreldre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Utdanne toppidrettsutøvere </a:t>
                      </a:r>
                      <a:r>
                        <a:rPr lang="nb-NO" sz="1400" dirty="0" err="1">
                          <a:effectLst/>
                          <a:latin typeface="Arial"/>
                          <a:ea typeface="MS Mincho"/>
                          <a:cs typeface="Arial"/>
                        </a:rPr>
                        <a:t>ift</a:t>
                      </a: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 de krav som stilles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Gradvis bli mer en samtalepartner i utfordrerrolle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Kvalitetssikre kvaliteten på gjennomføring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23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Sette seg inn i, og utøve idrettens verdigrunnlag 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Utøve idrettens verdigrunnlag i praksis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Utøve idrettens verdigrunnlag i praksis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Utøve idrettens verdigrunnlag i praksis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213" marR="4521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558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nb-NO" b="1" dirty="0" smtClean="0"/>
              <a:t>Organisering av økter</a:t>
            </a:r>
            <a:endParaRPr lang="nb-NO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20105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557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93787"/>
              </p:ext>
            </p:extLst>
          </p:nvPr>
        </p:nvGraphicFramePr>
        <p:xfrm>
          <a:off x="611560" y="194106"/>
          <a:ext cx="8136904" cy="6538976"/>
        </p:xfrm>
        <a:graphic>
          <a:graphicData uri="http://schemas.openxmlformats.org/drawingml/2006/table">
            <a:tbl>
              <a:tblPr firstRow="1" firstCol="1" bandRow="1"/>
              <a:tblGrid>
                <a:gridCol w="2034226"/>
                <a:gridCol w="2034226"/>
                <a:gridCol w="2034226"/>
                <a:gridCol w="2034226"/>
              </a:tblGrid>
              <a:tr h="16279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Barn </a:t>
                      </a:r>
                      <a:r>
                        <a:rPr lang="nb-NO" sz="1600" b="1" dirty="0">
                          <a:effectLst/>
                          <a:latin typeface="Arial"/>
                          <a:ea typeface="MS Mincho"/>
                          <a:cs typeface="Arial"/>
                          <a:sym typeface="Wingdings"/>
                        </a:rPr>
                        <a:t></a:t>
                      </a:r>
                      <a:r>
                        <a:rPr lang="nb-NO" sz="16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 12 år</a:t>
                      </a:r>
                      <a:endParaRPr lang="nb-NO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13–14 år</a:t>
                      </a:r>
                      <a:endParaRPr lang="nb-NO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  <a:latin typeface="Arial"/>
                          <a:ea typeface="MS Mincho"/>
                          <a:cs typeface="Arial"/>
                        </a:rPr>
                        <a:t>15–16 år</a:t>
                      </a:r>
                      <a:endParaRPr lang="nb-NO" sz="16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Junior</a:t>
                      </a:r>
                      <a:endParaRPr lang="nb-NO" sz="16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1108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Arial"/>
                          <a:ea typeface="MS Mincho"/>
                          <a:cs typeface="Arial"/>
                        </a:rPr>
                        <a:t>Størst mulig aktivitet. Minst mulig prat. Unngå </a:t>
                      </a:r>
                      <a:r>
                        <a:rPr lang="nb-NO" sz="11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køståing </a:t>
                      </a:r>
                      <a:endParaRPr lang="nb-NO" sz="120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Enkel organisering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Arial"/>
                          <a:ea typeface="MS Mincho"/>
                          <a:cs typeface="Arial"/>
                        </a:rPr>
                        <a:t>Skap situasjoner som gir mestring for barn på ulike </a:t>
                      </a:r>
                      <a:r>
                        <a:rPr lang="nb-NO" sz="11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nivå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Stor aktivitet er </a:t>
                      </a:r>
                      <a:r>
                        <a:rPr lang="nb-NO" sz="12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sentralt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Variere organiseringen mellom tradisjonell trening og lekbaserte aktiviteter. Alle aspektene som brukes i konkurranser skal trenes </a:t>
                      </a:r>
                      <a:r>
                        <a:rPr lang="nb-NO" sz="12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på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Gi tilbakemeldinger på grunnprinsipper for teknikk og innsatsen på økten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Aktiviteten skal være målrettet i forhold til kravene som stilles, men </a:t>
                      </a:r>
                      <a:r>
                        <a:rPr lang="nb-NO" sz="12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differensieres </a:t>
                      </a: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slik </a:t>
                      </a:r>
                      <a:r>
                        <a:rPr lang="nb-NO" sz="12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alle utøverne får utbytte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Mest tradisjonelle økter, men beholde økter med </a:t>
                      </a:r>
                      <a:r>
                        <a:rPr lang="nb-NO" sz="1200" b="1" dirty="0" err="1" smtClean="0">
                          <a:effectLst/>
                          <a:latin typeface="Arial"/>
                          <a:ea typeface="MS Mincho"/>
                          <a:cs typeface="Arial"/>
                        </a:rPr>
                        <a:t>lekpreg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Utvikle tekniske arbeidsoppgaver og følge opp disse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Arial"/>
                          <a:ea typeface="MS Mincho"/>
                          <a:cs typeface="Arial"/>
                        </a:rPr>
                        <a:t>Alle øktene er godt planlagt på forhånd</a:t>
                      </a:r>
                      <a:r>
                        <a:rPr lang="nb-NO" sz="11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.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Arial"/>
                          <a:ea typeface="MS Mincho"/>
                          <a:cs typeface="Arial"/>
                        </a:rPr>
                        <a:t>Bevisstgjøre utøvere i hva som er hensikten med økta: Hva, hvordan og hvorfor</a:t>
                      </a:r>
                      <a:r>
                        <a:rPr lang="nb-NO" sz="11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?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Arial"/>
                          <a:ea typeface="MS Mincho"/>
                          <a:cs typeface="Arial"/>
                        </a:rPr>
                        <a:t>Utøvere må stille forberedt til hver økt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91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Arial"/>
                          <a:ea typeface="MS Mincho"/>
                          <a:cs typeface="Arial"/>
                        </a:rPr>
                        <a:t>Bruk av ulike lekaktiviteter, ulike øvelser, rullering mellom poster, rundløyper og stafetter for de yngste. 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Arial"/>
                          <a:ea typeface="MS Mincho"/>
                          <a:cs typeface="Arial"/>
                        </a:rPr>
                        <a:t>Lik fordeling mellom klassisk og skøyting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Intensitetsdelt trening (rolig, medium og hardt) 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Introdusere langkjøring og </a:t>
                      </a:r>
                      <a:r>
                        <a:rPr lang="nb-NO" sz="12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intervalltrening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Lik fordeling mellom klassisk og skøyting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Intensitetsdelt trening (rolig, medium og hardt) 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Aktiv bruk av intensitetssoner </a:t>
                      </a:r>
                      <a:endParaRPr lang="nb-NO" sz="1400" b="1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Lik </a:t>
                      </a: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fordeling mellom klassisk og skøyting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Arial"/>
                          <a:ea typeface="MS Mincho"/>
                          <a:cs typeface="Arial"/>
                        </a:rPr>
                        <a:t>Bruk av 5-delt intensitetsskala 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Arial"/>
                          <a:ea typeface="MS Mincho"/>
                          <a:cs typeface="Arial"/>
                        </a:rPr>
                        <a:t>Opplæring av kvalitet i gjennomføring av øktene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04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/>
                          <a:ea typeface="MS Mincho"/>
                          <a:cs typeface="Arial"/>
                        </a:rPr>
                        <a:t>Gjennomføre familiesamlinger for å introdusere friluftsliv</a:t>
                      </a:r>
                      <a:endParaRPr lang="nb-NO" sz="12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Gjennomføring av treningssamlinger høst og </a:t>
                      </a:r>
                      <a:r>
                        <a:rPr lang="nb-NO" sz="12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vinter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God samkjøring mellom ulike idretter som utøverne deltar i 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Gjennomføring av treningssamlinger sommer, høst og </a:t>
                      </a:r>
                      <a:r>
                        <a:rPr lang="nb-NO" sz="12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vinter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God samkjøring mellom ulike idretter som utøverne deltar i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Arial"/>
                          <a:ea typeface="MS Mincho"/>
                          <a:cs typeface="Arial"/>
                        </a:rPr>
                        <a:t>Helhetsplan for hele året, som er godt samkjørt mellom skole, krets/landslag og klubb</a:t>
                      </a:r>
                      <a:endParaRPr lang="nb-NO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39998" marR="39998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792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2891578"/>
            <a:ext cx="8229600" cy="1143000"/>
          </a:xfrm>
        </p:spPr>
        <p:txBody>
          <a:bodyPr/>
          <a:lstStyle/>
          <a:p>
            <a:r>
              <a:rPr lang="nb-NO" b="1" dirty="0" smtClean="0"/>
              <a:t>Foreldres rolle</a:t>
            </a:r>
            <a:endParaRPr lang="nb-NO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30110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937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70151"/>
              </p:ext>
            </p:extLst>
          </p:nvPr>
        </p:nvGraphicFramePr>
        <p:xfrm>
          <a:off x="611560" y="548680"/>
          <a:ext cx="7992888" cy="6113772"/>
        </p:xfrm>
        <a:graphic>
          <a:graphicData uri="http://schemas.openxmlformats.org/drawingml/2006/table">
            <a:tbl>
              <a:tblPr firstRow="1" firstCol="1" bandRow="1"/>
              <a:tblGrid>
                <a:gridCol w="1998222"/>
                <a:gridCol w="1998222"/>
                <a:gridCol w="1998222"/>
                <a:gridCol w="1998222"/>
              </a:tblGrid>
              <a:tr h="15158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Barn 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  <a:sym typeface="Wingdings"/>
                        </a:rPr>
                        <a:t>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 12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13–14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15–16 år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Junior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374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/>
                          <a:ea typeface="MS Mincho"/>
                          <a:cs typeface="Arial"/>
                        </a:rPr>
                        <a:t>Ta med barna ut på tur, trening og konkurranser i nærmiljøet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Ta med barna på tur, gjerne over flere dager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Fokusere på utvikling ikke resultat i idretten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Passe på at totalbelastning ikke blir for stor (flere idretter, skole etc.)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Fokusere på utvikling og ha et fornuftig forhold til resultatene i idretten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Opptre støttende – stille kritiske spørsmål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Sette seg inn i og være lojal i forhold til utviklingstrappen og NIFs barneidretts-bestemmelser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Grunnleggende kunnskap om trening og ernæring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Sette seg inn i og være lojal i forhold til utviklingstrappen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Pådriver for gode rutiner; søvn, kosthold etc</a:t>
                      </a:r>
                      <a:r>
                        <a:rPr lang="nb-NO" sz="14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.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Sette seg inn i og være lojal i forhold til utviklingstrappen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Pådriver for gode rutiner; søvn, kosthold etc</a:t>
                      </a:r>
                      <a:r>
                        <a:rPr lang="nb-NO" sz="14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.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/>
                          <a:ea typeface="MS Mincho"/>
                          <a:cs typeface="Arial"/>
                        </a:rPr>
                        <a:t>Oppfordre og bidra til utvikling av selvtillit og selvstendighet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Hjelpe til med skismøring, reise til trening og konkurranser, og som trenere, og i klubbens sosiale aktiviteter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nb-NO" sz="1200">
                          <a:effectLst/>
                          <a:latin typeface="Arial"/>
                          <a:ea typeface="MS Mincho"/>
                          <a:cs typeface="Arial"/>
                        </a:rPr>
                        <a:t>Ha foreldrekontakt for skigruppa 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Hjelpe til med skismøring, reise til trening og konkurranser og som trenere, og i klubbens sosiale aktiviteter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Hjelpe til med skismøring, reise til trening og konkurranser og som trenere, og i klubbens sosiale aktiviteter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6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/>
                          <a:ea typeface="MS Mincho"/>
                          <a:cs typeface="Arial"/>
                        </a:rPr>
                        <a:t>Være med i støtteapparatet under konkurranser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/>
                          <a:ea typeface="MS Mincho"/>
                          <a:cs typeface="Arial"/>
                        </a:rPr>
                        <a:t>Bidra i klubbsammenheng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9645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6"/>
          <a:stretch/>
        </p:blipFill>
        <p:spPr bwMode="auto">
          <a:xfrm>
            <a:off x="1763688" y="305914"/>
            <a:ext cx="5328592" cy="6323802"/>
          </a:xfrm>
          <a:prstGeom prst="rect">
            <a:avLst/>
          </a:prstGeom>
          <a:ln w="1270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75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672744"/>
              </p:ext>
            </p:extLst>
          </p:nvPr>
        </p:nvGraphicFramePr>
        <p:xfrm>
          <a:off x="251520" y="1176072"/>
          <a:ext cx="8676963" cy="3261040"/>
        </p:xfrm>
        <a:graphic>
          <a:graphicData uri="http://schemas.openxmlformats.org/drawingml/2006/table">
            <a:tbl>
              <a:tblPr firstRow="1" firstCol="1" bandRow="1"/>
              <a:tblGrid>
                <a:gridCol w="2294734"/>
                <a:gridCol w="2078340"/>
                <a:gridCol w="2133207"/>
                <a:gridCol w="2170682"/>
              </a:tblGrid>
              <a:tr h="21111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Barn 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  <a:sym typeface="Wingdings"/>
                        </a:rPr>
                        <a:t>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 12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13–14 år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15–16 år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Junior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15222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Basisferdigheter skal kunne gjennomføres med korrekt utførelse (balanse, styrke koordinasjon).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Kunne gjennomføre basisøvelser med korrekt utførelse med gjentatte repetisjoner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Klare NSF sine krav* til basisøvelser med korrekt utførelse 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"/>
                          <a:ea typeface="MS Mincho"/>
                          <a:cs typeface="Arial"/>
                        </a:rPr>
                        <a:t>Videreutvikle basisferdigheter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83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Veksle mellom lav og høy intensitet, liten og stor fart, variasjon i </a:t>
                      </a:r>
                      <a:r>
                        <a:rPr lang="nb-NO" sz="1400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bevegelsesmåter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Kunne gjennomføre rykk og spurt med god teknikk i alle teknikker på </a:t>
                      </a:r>
                      <a:r>
                        <a:rPr lang="nb-NO" sz="14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ski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Kunne gjennomføre rykk og spurt med god teknikk i alle teknikker på ski og rulleski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Kunne gjennomføre rykk og spurt i alle teknikker på ski og rulleski i med god teknikk i sliten tilstand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278288" y="664275"/>
            <a:ext cx="7618808" cy="33855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nb-NO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FYSISKE KRAV</a:t>
            </a:r>
            <a:endParaRPr lang="nb-NO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89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04920"/>
              </p:ext>
            </p:extLst>
          </p:nvPr>
        </p:nvGraphicFramePr>
        <p:xfrm>
          <a:off x="755577" y="764704"/>
          <a:ext cx="7632846" cy="6115821"/>
        </p:xfrm>
        <a:graphic>
          <a:graphicData uri="http://schemas.openxmlformats.org/drawingml/2006/table">
            <a:tbl>
              <a:tblPr firstRow="1" firstCol="1" bandRow="1"/>
              <a:tblGrid>
                <a:gridCol w="1856435"/>
                <a:gridCol w="2034428"/>
                <a:gridCol w="1883883"/>
                <a:gridCol w="1858100"/>
              </a:tblGrid>
              <a:tr h="34595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Barn 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  <a:sym typeface="Wingdings"/>
                        </a:rPr>
                        <a:t>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 12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13–14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15–16 år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Junior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6215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Gode basisferdigheter på ski og </a:t>
                      </a:r>
                      <a:r>
                        <a:rPr lang="nb-NO" sz="1200" b="0" dirty="0" smtClean="0">
                          <a:effectLst/>
                        </a:rPr>
                        <a:t>barmark</a:t>
                      </a:r>
                      <a:endParaRPr lang="nb-NO" sz="1200" b="0" dirty="0">
                        <a:effectLst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Videreutvikle basisferdigheter på ski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Perfeksjonert basisferdigheter på ski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 </a:t>
                      </a:r>
                      <a:endParaRPr lang="nb-NO" sz="1200" b="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9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effectLst/>
                        </a:rPr>
                        <a:t>Balanse, rytme og tyngdeoverføring 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effectLst/>
                        </a:rPr>
                        <a:t>Manøvrere skiene: Svinge, hoppe, stoppe 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effectLst/>
                        </a:rPr>
                        <a:t>Beherske alle sentrale teknikker i skøyting og klassisk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effectLst/>
                        </a:rPr>
                        <a:t>Oppnå god fremdrift </a:t>
                      </a:r>
                      <a:endParaRPr lang="nb-NO" sz="1200" b="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Kunne velge teknikk i varierende terreng og hastigheter, og utvikle følelse for rytme og flyt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Utvikle følelse for kraft og avlastning innad i de ulike teknikkene 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Kunne gå med tunge og lette gir innad i teknikkene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Gjennomføre alle teknikker på begge sider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Gå teknisk riktig i lav og høy fart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Gå teknisk riktig i alle hastigheter og både i uthvilt og sliten tilstand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Kunne gjennomføre skirenn med hensiktsmessige taktiske valg både i enkelt- og fellesstart</a:t>
                      </a:r>
                      <a:endParaRPr lang="nb-NO" sz="1200" b="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9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Ha grunnleggende arbeidsoppgaver for god </a:t>
                      </a:r>
                      <a:r>
                        <a:rPr lang="nb-NO" sz="1400" b="1" dirty="0" smtClean="0">
                          <a:effectLst/>
                        </a:rPr>
                        <a:t>teknikk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Ha klare arbeidsoppgaver i de ulike teknikkene og evne til å gjennomføre selvstendig teknikktrening</a:t>
                      </a:r>
                      <a:endParaRPr lang="nb-NO" sz="1200" b="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9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God utførelse av </a:t>
                      </a:r>
                      <a:r>
                        <a:rPr lang="nb-NO" sz="1400" b="1" dirty="0" err="1">
                          <a:effectLst/>
                        </a:rPr>
                        <a:t>elghufs</a:t>
                      </a:r>
                      <a:r>
                        <a:rPr lang="nb-NO" sz="1400" b="1" dirty="0">
                          <a:effectLst/>
                        </a:rPr>
                        <a:t>, spretten </a:t>
                      </a:r>
                      <a:r>
                        <a:rPr lang="nb-NO" sz="1400" b="1" dirty="0" err="1">
                          <a:effectLst/>
                        </a:rPr>
                        <a:t>skigang</a:t>
                      </a:r>
                      <a:r>
                        <a:rPr lang="nb-NO" sz="1400" b="1" dirty="0">
                          <a:effectLst/>
                        </a:rPr>
                        <a:t>, </a:t>
                      </a:r>
                      <a:r>
                        <a:rPr lang="nb-NO" sz="1400" b="1" dirty="0" err="1">
                          <a:effectLst/>
                        </a:rPr>
                        <a:t>skigang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Perfeksjonert teknisk utførelse av </a:t>
                      </a:r>
                      <a:r>
                        <a:rPr lang="nb-NO" sz="1400" b="1" dirty="0" err="1">
                          <a:effectLst/>
                        </a:rPr>
                        <a:t>elghufs</a:t>
                      </a:r>
                      <a:r>
                        <a:rPr lang="nb-NO" sz="1400" b="1" dirty="0">
                          <a:effectLst/>
                        </a:rPr>
                        <a:t>, spretten </a:t>
                      </a:r>
                      <a:r>
                        <a:rPr lang="nb-NO" sz="1400" b="1" dirty="0" err="1">
                          <a:effectLst/>
                        </a:rPr>
                        <a:t>skigang</a:t>
                      </a:r>
                      <a:r>
                        <a:rPr lang="nb-NO" sz="1400" b="1" dirty="0">
                          <a:effectLst/>
                        </a:rPr>
                        <a:t>, </a:t>
                      </a:r>
                      <a:r>
                        <a:rPr lang="nb-NO" sz="1400" b="1" dirty="0" err="1">
                          <a:effectLst/>
                        </a:rPr>
                        <a:t>skigang</a:t>
                      </a:r>
                      <a:r>
                        <a:rPr lang="nb-NO" sz="1400" b="1" dirty="0">
                          <a:effectLst/>
                        </a:rPr>
                        <a:t> med og uten staver 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 </a:t>
                      </a:r>
                      <a:endParaRPr lang="nb-NO" sz="1200" b="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4250" marR="4425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769616" y="364019"/>
            <a:ext cx="7618808" cy="33855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nb-NO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TEKNIKK OG TAKTIKK</a:t>
            </a:r>
            <a:endParaRPr lang="nb-NO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55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74339"/>
              </p:ext>
            </p:extLst>
          </p:nvPr>
        </p:nvGraphicFramePr>
        <p:xfrm>
          <a:off x="755577" y="764704"/>
          <a:ext cx="7632846" cy="5720873"/>
        </p:xfrm>
        <a:graphic>
          <a:graphicData uri="http://schemas.openxmlformats.org/drawingml/2006/table">
            <a:tbl>
              <a:tblPr firstRow="1" firstCol="1" bandRow="1"/>
              <a:tblGrid>
                <a:gridCol w="1856435"/>
                <a:gridCol w="2034428"/>
                <a:gridCol w="1883883"/>
                <a:gridCol w="1858100"/>
              </a:tblGrid>
              <a:tr h="34595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Barn 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  <a:sym typeface="Wingdings"/>
                        </a:rPr>
                        <a:t>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 12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13–14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15–16 år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Junior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6215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Lære idrettens grunnverdier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 </a:t>
                      </a:r>
                      <a:endParaRPr lang="nb-NO" sz="1200" b="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Forstå idrettens grunnverdier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Etterleve og formidle drettens grunnverdier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>
                          <a:effectLst/>
                        </a:rPr>
                        <a:t>Bidra som rollemodeller ovenfor andre utøvere og spesielt de yngre i sitt lokalmiljø</a:t>
                      </a:r>
                      <a:endParaRPr lang="nb-NO" sz="1200" b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9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nb-NO" sz="1200" b="0" dirty="0">
                          <a:effectLst/>
                        </a:rPr>
                        <a:t>Forstå konkurranseregler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 </a:t>
                      </a:r>
                      <a:endParaRPr lang="nb-NO" sz="1200" b="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Takle å vinne og tape på en god måte 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nb-NO" sz="1400" b="1" dirty="0">
                          <a:effectLst/>
                        </a:rPr>
                        <a:t>Følge spilleregler i gruppa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nb-NO" sz="1200" b="0" dirty="0">
                          <a:effectLst/>
                        </a:rPr>
                        <a:t>Være med å utvikle verdigrunnlag og spilleregler i </a:t>
                      </a:r>
                      <a:r>
                        <a:rPr lang="nb-NO" sz="1200" b="0" dirty="0" smtClean="0">
                          <a:effectLst/>
                        </a:rPr>
                        <a:t>gruppa</a:t>
                      </a:r>
                      <a:endParaRPr lang="nb-NO" sz="1200" b="0" dirty="0">
                        <a:effectLst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9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Punktlighet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 </a:t>
                      </a:r>
                      <a:endParaRPr lang="nb-NO" sz="1200" b="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Punktlighet og evne til å ta imot beskjeder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Lære å kommunisere om trening med trener og andre utøvere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>
                          <a:effectLst/>
                        </a:rPr>
                        <a:t>Lære seg å leve som en toppidrettsutøver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>
                          <a:effectLst/>
                        </a:rPr>
                        <a:t> </a:t>
                      </a:r>
                      <a:endParaRPr lang="nb-NO" sz="1200" b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9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Stor innsats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Gjøre så godt man kan 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Tåle fysiske påkjenninger som kan være ubehagelige</a:t>
                      </a:r>
                      <a:endParaRPr lang="nb-NO" sz="1200" b="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</a:rPr>
                        <a:t>Stor innsats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</a:rPr>
                        <a:t>Utvikle vilje til å arbeide hardt og presse seg maksimalt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</a:rPr>
                        <a:t> </a:t>
                      </a:r>
                      <a:endParaRPr lang="nb-NO" sz="1400" b="1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Forstå de grunnleggende treningsprinsippene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 </a:t>
                      </a:r>
                      <a:endParaRPr lang="nb-NO" sz="14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Lage egne treningsopplegg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Evne å ha et realistisk bilde av situasjonen.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Evne til å evaluere seg selv</a:t>
                      </a:r>
                      <a:endParaRPr lang="nb-NO" sz="1200" b="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9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 </a:t>
                      </a: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Basiskunnskap om ernæring og </a:t>
                      </a:r>
                      <a:r>
                        <a:rPr lang="nb-NO" sz="1400" b="1" dirty="0" smtClean="0">
                          <a:effectLst/>
                        </a:rPr>
                        <a:t>restitusjon</a:t>
                      </a:r>
                      <a:endParaRPr lang="nb-NO" sz="1400" b="1" dirty="0">
                        <a:effectLst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Kunnskap om ernæring og </a:t>
                      </a:r>
                      <a:r>
                        <a:rPr lang="nb-NO" sz="1400" b="1" dirty="0" smtClean="0">
                          <a:effectLst/>
                        </a:rPr>
                        <a:t>restitusjon</a:t>
                      </a:r>
                      <a:endParaRPr lang="nb-NO" sz="1400" b="1" dirty="0">
                        <a:effectLst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Ha et optimalt prestasjonskosthold og gode rutiner for restitusjon</a:t>
                      </a:r>
                      <a:endParaRPr lang="nb-NO" sz="1200" b="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5374" marR="4537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769616" y="364019"/>
            <a:ext cx="7618808" cy="33855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nb-NO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MENTALE KRAV</a:t>
            </a:r>
            <a:endParaRPr lang="nb-NO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87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65989"/>
              </p:ext>
            </p:extLst>
          </p:nvPr>
        </p:nvGraphicFramePr>
        <p:xfrm>
          <a:off x="755577" y="764704"/>
          <a:ext cx="7632846" cy="5861204"/>
        </p:xfrm>
        <a:graphic>
          <a:graphicData uri="http://schemas.openxmlformats.org/drawingml/2006/table">
            <a:tbl>
              <a:tblPr firstRow="1" firstCol="1" bandRow="1"/>
              <a:tblGrid>
                <a:gridCol w="1856435"/>
                <a:gridCol w="2034428"/>
                <a:gridCol w="1883883"/>
                <a:gridCol w="1858100"/>
              </a:tblGrid>
              <a:tr h="34595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Barn 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  <a:sym typeface="Wingdings"/>
                        </a:rPr>
                        <a:t>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 12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13–14 år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15–16 år</a:t>
                      </a:r>
                      <a:endParaRPr lang="nb-NO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Junior</a:t>
                      </a:r>
                      <a:endParaRPr lang="nb-NO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54088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Ett par ski, sko og staver opp til ti år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Ett par ski per stilart opp til tolv år 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To par </a:t>
                      </a:r>
                      <a:r>
                        <a:rPr lang="nb-NO" sz="14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ski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, eventuelt et par treningsski, </a:t>
                      </a:r>
                      <a:r>
                        <a:rPr lang="nb-NO" sz="1400" b="1" dirty="0" err="1">
                          <a:effectLst/>
                          <a:latin typeface="Arial"/>
                          <a:ea typeface="MS Mincho"/>
                          <a:cs typeface="Arial"/>
                        </a:rPr>
                        <a:t>kombisko</a:t>
                      </a: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, og to par staver</a:t>
                      </a:r>
                      <a:endParaRPr lang="nb-NO" sz="20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Bør et treningspar og et konkurransepar i hver stilart</a:t>
                      </a:r>
                      <a:endParaRPr lang="nb-NO" sz="20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Utvikle </a:t>
                      </a:r>
                      <a:r>
                        <a:rPr lang="nb-NO" sz="1400" dirty="0" err="1">
                          <a:effectLst/>
                          <a:latin typeface="Arial"/>
                          <a:ea typeface="MS Mincho"/>
                          <a:cs typeface="Arial"/>
                        </a:rPr>
                        <a:t>skipark</a:t>
                      </a: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 for alle snøforhold i løpet av junioralderen, men ha et fornuftig antall par med ski (færre enn 8 par)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Utvikle evnen til å kjenne hva som er gode ski – lære seg skitesting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9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"/>
                          <a:ea typeface="MS Mincho"/>
                          <a:cs typeface="Arial"/>
                        </a:rPr>
                        <a:t>Bruk av billigprodukter til gliding og festesmurning</a:t>
                      </a:r>
                      <a:endParaRPr lang="nb-NO" sz="2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Bruk av billigprodukter til gliding og festesmurning</a:t>
                      </a:r>
                      <a:endParaRPr lang="nb-NO" sz="20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20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9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2000" b="1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Arial"/>
                          <a:ea typeface="MS Mincho"/>
                          <a:cs typeface="Arial"/>
                        </a:rPr>
                        <a:t>Bør ha klassisk og skøyterulleski med normal </a:t>
                      </a:r>
                      <a:r>
                        <a:rPr lang="nb-NO" sz="14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motstand</a:t>
                      </a:r>
                      <a:endParaRPr lang="nb-NO" sz="2000" b="1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/>
                          <a:ea typeface="MS Mincho"/>
                          <a:cs typeface="Arial"/>
                        </a:rPr>
                        <a:t> </a:t>
                      </a:r>
                      <a:endParaRPr lang="nb-NO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769616" y="364019"/>
            <a:ext cx="7618808" cy="33855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nb-NO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UTSTYR</a:t>
            </a:r>
            <a:endParaRPr lang="nb-NO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66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1143000"/>
          </a:xfrm>
        </p:spPr>
        <p:txBody>
          <a:bodyPr/>
          <a:lstStyle/>
          <a:p>
            <a:r>
              <a:rPr lang="nb-NO" b="1" dirty="0" smtClean="0"/>
              <a:t>Intensitetssoner</a:t>
            </a:r>
            <a:endParaRPr lang="nb-NO" b="1" dirty="0"/>
          </a:p>
        </p:txBody>
      </p:sp>
      <p:sp>
        <p:nvSpPr>
          <p:cNvPr id="4" name="Snip Diagonal Corner Rectangle 358"/>
          <p:cNvSpPr/>
          <p:nvPr/>
        </p:nvSpPr>
        <p:spPr>
          <a:xfrm>
            <a:off x="899592" y="2348880"/>
            <a:ext cx="7776864" cy="2292001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nb-NO" sz="2400" i="1" dirty="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Det viktigste for barn er å lære seg å skille på rolig og hardt, mens for ungdom fra 13-16 år skal intensitetsskalaen være firedelt: ”rolig”, ”moderat”, ”hardt” og ”hurtighet”.</a:t>
            </a:r>
            <a:endParaRPr lang="nb-NO" sz="2400" dirty="0">
              <a:effectLst/>
              <a:latin typeface="Arial"/>
              <a:ea typeface="MS Mincho"/>
              <a:cs typeface="Times New Roman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579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1143000"/>
          </a:xfrm>
        </p:spPr>
        <p:txBody>
          <a:bodyPr>
            <a:normAutofit/>
          </a:bodyPr>
          <a:lstStyle/>
          <a:p>
            <a:r>
              <a:rPr lang="nb-NO" b="1" dirty="0" smtClean="0"/>
              <a:t>Utholdenhetstrening</a:t>
            </a:r>
            <a:endParaRPr lang="nb-NO" b="1" dirty="0"/>
          </a:p>
        </p:txBody>
      </p:sp>
      <p:sp>
        <p:nvSpPr>
          <p:cNvPr id="4" name="Snip Diagonal Corner Rectangle 363"/>
          <p:cNvSpPr/>
          <p:nvPr/>
        </p:nvSpPr>
        <p:spPr>
          <a:xfrm>
            <a:off x="1259632" y="2420888"/>
            <a:ext cx="6912768" cy="2668912"/>
          </a:xfrm>
          <a:prstGeom prst="snip2DiagRect">
            <a:avLst>
              <a:gd name="adj1" fmla="val 0"/>
              <a:gd name="adj2" fmla="val 12385"/>
            </a:avLst>
          </a:pr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nb-NO" sz="2400" i="1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I tillegg til vanlig langrennstrening er det nesten </a:t>
            </a:r>
            <a:r>
              <a:rPr lang="nb-NO" sz="2400" i="1" dirty="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et krav at familien er friluftinteressert og benytter helger og ferier til å være aktive slik barna blir glade i naturen. Dette gir en viktig basis for framtidige langrennsløpere.</a:t>
            </a:r>
            <a:endParaRPr lang="nb-NO" sz="2400" dirty="0">
              <a:effectLst/>
              <a:latin typeface="Arial"/>
              <a:ea typeface="MS Mincho"/>
              <a:cs typeface="Times New Roman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006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4628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4742</TotalTime>
  <Words>2390</Words>
  <Application>Microsoft Office PowerPoint</Application>
  <PresentationFormat>Skjermfremvisning (4:3)</PresentationFormat>
  <Paragraphs>605</Paragraphs>
  <Slides>39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0" baseType="lpstr">
      <vt:lpstr>Office-tema</vt:lpstr>
      <vt:lpstr>PowerPoint-presentasjon</vt:lpstr>
      <vt:lpstr>Trening av barn og ungdom (13-16 år)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Intensitetssoner</vt:lpstr>
      <vt:lpstr>Utholdenhetstrening</vt:lpstr>
      <vt:lpstr>Rulleskitrening</vt:lpstr>
      <vt:lpstr>Eksempler på gode treningsøvelser:</vt:lpstr>
      <vt:lpstr>Trening i praksis: 13-14 år</vt:lpstr>
      <vt:lpstr>PowerPoint-presentasjon</vt:lpstr>
      <vt:lpstr>PowerPoint-presentasjon</vt:lpstr>
      <vt:lpstr>PowerPoint-presentasjon</vt:lpstr>
      <vt:lpstr>Trening i praksis:  15-16 år</vt:lpstr>
      <vt:lpstr>PowerPoint-presentasjon</vt:lpstr>
      <vt:lpstr>Eksempel på en treningsuke på høsten for 15-16 år </vt:lpstr>
      <vt:lpstr>Eksempel på en treningsuke på vinteren  for 15-16 år </vt:lpstr>
      <vt:lpstr>Teknikktrening</vt:lpstr>
      <vt:lpstr>PowerPoint-presentasjon</vt:lpstr>
      <vt:lpstr>Se teknikkvideo her:  http://www.skiforbundet.no/langrenn/trening/langrennsteknikk/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Tilbakemeldinger</vt:lpstr>
      <vt:lpstr>Trenerrollen</vt:lpstr>
      <vt:lpstr>PowerPoint-presentasjon</vt:lpstr>
      <vt:lpstr>Organisering av økter</vt:lpstr>
      <vt:lpstr>PowerPoint-presentasjon</vt:lpstr>
      <vt:lpstr>Foreldres rolle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Sondre</dc:creator>
  <cp:lastModifiedBy>Nymoen, Per</cp:lastModifiedBy>
  <cp:revision>26</cp:revision>
  <dcterms:created xsi:type="dcterms:W3CDTF">2014-04-24T09:55:19Z</dcterms:created>
  <dcterms:modified xsi:type="dcterms:W3CDTF">2014-09-24T15:55:22Z</dcterms:modified>
</cp:coreProperties>
</file>