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95" r:id="rId2"/>
    <p:sldId id="639" r:id="rId3"/>
    <p:sldId id="631" r:id="rId4"/>
    <p:sldId id="632" r:id="rId5"/>
    <p:sldId id="634" r:id="rId6"/>
    <p:sldId id="641" r:id="rId7"/>
    <p:sldId id="640" r:id="rId8"/>
    <p:sldId id="635" r:id="rId9"/>
    <p:sldId id="636" r:id="rId10"/>
    <p:sldId id="638" r:id="rId11"/>
    <p:sldId id="630" r:id="rId1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ys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75" autoAdjust="0"/>
  </p:normalViewPr>
  <p:slideViewPr>
    <p:cSldViewPr>
      <p:cViewPr>
        <p:scale>
          <a:sx n="70" d="100"/>
          <a:sy n="70" d="100"/>
        </p:scale>
        <p:origin x="-1914" y="-468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283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580"/>
    </p:cViewPr>
  </p:sorterViewPr>
  <p:notesViewPr>
    <p:cSldViewPr>
      <p:cViewPr varScale="1">
        <p:scale>
          <a:sx n="85" d="100"/>
          <a:sy n="85" d="100"/>
        </p:scale>
        <p:origin x="-315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F8BE1-C0E1-4997-8274-5013327FE7F7}" type="datetimeFigureOut">
              <a:rPr lang="nb-NO" smtClean="0"/>
              <a:t>24.09.2014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D64FE-4BD6-4738-AD8B-05BBCEC769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4815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99C6-534E-48FB-9EA5-6E1A7A037013}" type="datetimeFigureOut">
              <a:rPr lang="nb-NO" smtClean="0"/>
              <a:t>24.09.2014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9E215-DE8D-426D-BBBE-026AE5EB10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028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7D83ED-6E5E-4663-A03E-9A10BACA8FFB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smtClean="0"/>
              <a:t>Thor – Frode M – Otto U – trenere – utøvere - forskere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97AD21-3BDE-4627-842D-6A36C0065815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87D2-D77F-459B-A148-58AE2CB03C23}" type="datetimeFigureOut">
              <a:rPr lang="nb-NO" smtClean="0"/>
              <a:t>24.09.2014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8DCC-07CF-4C9A-81EB-1181A461FD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1847799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87D2-D77F-459B-A148-58AE2CB03C23}" type="datetimeFigureOut">
              <a:rPr lang="nb-NO" smtClean="0"/>
              <a:t>24.09.2014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8DCC-07CF-4C9A-81EB-1181A461FD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4624032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87D2-D77F-459B-A148-58AE2CB03C23}" type="datetimeFigureOut">
              <a:rPr lang="nb-NO" smtClean="0"/>
              <a:t>24.09.2014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8DCC-07CF-4C9A-81EB-1181A461FD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334503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87D2-D77F-459B-A148-58AE2CB03C23}" type="datetimeFigureOut">
              <a:rPr lang="nb-NO" smtClean="0"/>
              <a:t>24.09.2014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8DCC-07CF-4C9A-81EB-1181A461FD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6337578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87D2-D77F-459B-A148-58AE2CB03C23}" type="datetimeFigureOut">
              <a:rPr lang="nb-NO" smtClean="0"/>
              <a:t>24.09.2014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8DCC-07CF-4C9A-81EB-1181A461FD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9497772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87D2-D77F-459B-A148-58AE2CB03C23}" type="datetimeFigureOut">
              <a:rPr lang="nb-NO" smtClean="0"/>
              <a:t>24.09.2014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8DCC-07CF-4C9A-81EB-1181A461FD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7473824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87D2-D77F-459B-A148-58AE2CB03C23}" type="datetimeFigureOut">
              <a:rPr lang="nb-NO" smtClean="0"/>
              <a:t>24.09.2014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8DCC-07CF-4C9A-81EB-1181A461FD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2100030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87D2-D77F-459B-A148-58AE2CB03C23}" type="datetimeFigureOut">
              <a:rPr lang="nb-NO" smtClean="0"/>
              <a:t>24.09.2014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8DCC-07CF-4C9A-81EB-1181A461FD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3049865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87D2-D77F-459B-A148-58AE2CB03C23}" type="datetimeFigureOut">
              <a:rPr lang="nb-NO" smtClean="0"/>
              <a:t>24.09.2014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8DCC-07CF-4C9A-81EB-1181A461FD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2684507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87D2-D77F-459B-A148-58AE2CB03C23}" type="datetimeFigureOut">
              <a:rPr lang="nb-NO" smtClean="0"/>
              <a:t>24.09.2014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8DCC-07CF-4C9A-81EB-1181A461FD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1386296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87D2-D77F-459B-A148-58AE2CB03C23}" type="datetimeFigureOut">
              <a:rPr lang="nb-NO" smtClean="0"/>
              <a:t>24.09.2014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8DCC-07CF-4C9A-81EB-1181A461FD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0076969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687D2-D77F-459B-A148-58AE2CB03C23}" type="datetimeFigureOut">
              <a:rPr lang="nb-NO" smtClean="0"/>
              <a:t>24.09.2014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C8DCC-07CF-4C9A-81EB-1181A461FD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367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14300"/>
            <a:ext cx="461962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5472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Eksempel-økt på </a:t>
            </a:r>
            <a:r>
              <a:rPr lang="nb-NO" b="1" dirty="0" smtClean="0"/>
              <a:t>snø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62500" lnSpcReduction="20000"/>
          </a:bodyPr>
          <a:lstStyle/>
          <a:p>
            <a:r>
              <a:rPr lang="nb-NO" u="sng" dirty="0"/>
              <a:t>I forkant av økta</a:t>
            </a:r>
            <a:r>
              <a:rPr lang="nb-NO" dirty="0"/>
              <a:t>: </a:t>
            </a:r>
          </a:p>
          <a:p>
            <a:pPr lvl="1"/>
            <a:r>
              <a:rPr lang="nb-NO" dirty="0"/>
              <a:t>Definer mål for økta sammen med utøverne</a:t>
            </a:r>
          </a:p>
          <a:p>
            <a:r>
              <a:rPr lang="nb-NO" u="sng" dirty="0" smtClean="0"/>
              <a:t>Hoveddel</a:t>
            </a:r>
          </a:p>
          <a:p>
            <a:r>
              <a:rPr lang="nb-NO" dirty="0" smtClean="0"/>
              <a:t>Gjennomfør en rolig </a:t>
            </a:r>
            <a:r>
              <a:rPr lang="nb-NO" dirty="0" err="1" smtClean="0"/>
              <a:t>langkjøringsøkt</a:t>
            </a:r>
            <a:r>
              <a:rPr lang="nb-NO" dirty="0" smtClean="0"/>
              <a:t> med innlagt hurtighet på </a:t>
            </a:r>
            <a:r>
              <a:rPr lang="nb-NO" dirty="0" err="1" smtClean="0"/>
              <a:t>ca</a:t>
            </a:r>
            <a:r>
              <a:rPr lang="nb-NO" dirty="0" smtClean="0"/>
              <a:t> 2 t (for demonstrasjonens del kan denne være kortere)</a:t>
            </a:r>
          </a:p>
          <a:p>
            <a:pPr lvl="1"/>
            <a:r>
              <a:rPr lang="nb-NO" dirty="0"/>
              <a:t>To og </a:t>
            </a:r>
            <a:r>
              <a:rPr lang="nb-NO" dirty="0" smtClean="0"/>
              <a:t>to på omtrent samme nivå </a:t>
            </a:r>
            <a:r>
              <a:rPr lang="nb-NO" dirty="0"/>
              <a:t>jobber sammen – </a:t>
            </a:r>
            <a:r>
              <a:rPr lang="nb-NO" dirty="0" smtClean="0"/>
              <a:t>bruk av mesterlæring</a:t>
            </a:r>
            <a:endParaRPr lang="nb-NO" dirty="0"/>
          </a:p>
          <a:p>
            <a:pPr lvl="1"/>
            <a:r>
              <a:rPr lang="nb-NO" dirty="0" smtClean="0"/>
              <a:t>Del opp i kortere runder; legg inn noen bolker med ulike tekniske element underveis, for eks:</a:t>
            </a:r>
          </a:p>
          <a:p>
            <a:pPr lvl="2"/>
            <a:r>
              <a:rPr lang="nb-NO" dirty="0" smtClean="0"/>
              <a:t>2 * 5-10 min uten staver</a:t>
            </a:r>
          </a:p>
          <a:p>
            <a:pPr lvl="2"/>
            <a:r>
              <a:rPr lang="nb-NO" dirty="0" smtClean="0"/>
              <a:t>2 * 5-10 min ren staking </a:t>
            </a:r>
          </a:p>
          <a:p>
            <a:pPr lvl="2"/>
            <a:r>
              <a:rPr lang="nb-NO" dirty="0" smtClean="0"/>
              <a:t>Stå på en ski i 10 lengre nedoverkjøringer (5 venstre, 5 høyre)</a:t>
            </a:r>
          </a:p>
          <a:p>
            <a:pPr lvl="2"/>
            <a:r>
              <a:rPr lang="nb-NO" dirty="0" smtClean="0"/>
              <a:t>Bruk begge hengsider like mye dersom du går skøyting</a:t>
            </a:r>
          </a:p>
          <a:p>
            <a:pPr lvl="2"/>
            <a:r>
              <a:rPr lang="nb-NO" dirty="0" err="1" smtClean="0"/>
              <a:t>Etc</a:t>
            </a:r>
            <a:r>
              <a:rPr lang="nb-NO" dirty="0" smtClean="0"/>
              <a:t>…</a:t>
            </a:r>
          </a:p>
          <a:p>
            <a:pPr lvl="1"/>
            <a:r>
              <a:rPr lang="nb-NO" dirty="0" smtClean="0"/>
              <a:t>Alle møtes for å kjøre </a:t>
            </a:r>
            <a:r>
              <a:rPr lang="nb-NO" dirty="0"/>
              <a:t>p</a:t>
            </a:r>
            <a:r>
              <a:rPr lang="nb-NO" dirty="0" smtClean="0"/>
              <a:t>endelstafett med hurtighet </a:t>
            </a:r>
            <a:r>
              <a:rPr lang="nb-NO" dirty="0" err="1" smtClean="0"/>
              <a:t>ca</a:t>
            </a:r>
            <a:r>
              <a:rPr lang="nb-NO" dirty="0" smtClean="0"/>
              <a:t> 10 drag på 10 sekund mot slutten av økta</a:t>
            </a:r>
          </a:p>
          <a:p>
            <a:pPr lvl="1"/>
            <a:r>
              <a:rPr lang="nb-NO" dirty="0" smtClean="0"/>
              <a:t>Forklare at hurtighet er lagt inn til slutt for å trene hurtighet i litt sliten tilstand</a:t>
            </a:r>
          </a:p>
          <a:p>
            <a:r>
              <a:rPr lang="nb-NO" u="sng" dirty="0" smtClean="0"/>
              <a:t>Avslutning</a:t>
            </a:r>
          </a:p>
          <a:p>
            <a:pPr lvl="1"/>
            <a:r>
              <a:rPr lang="nb-NO" dirty="0" smtClean="0"/>
              <a:t>Gjennomfør </a:t>
            </a:r>
            <a:r>
              <a:rPr lang="nb-NO" dirty="0"/>
              <a:t>lett tøying mens en oppsummerer økta med utøverne</a:t>
            </a:r>
          </a:p>
          <a:p>
            <a:pPr lvl="1"/>
            <a:endParaRPr lang="nb-NO" dirty="0" smtClean="0"/>
          </a:p>
          <a:p>
            <a:endParaRPr lang="nb-NO" dirty="0" smtClean="0"/>
          </a:p>
          <a:p>
            <a:pPr lvl="1"/>
            <a:endParaRPr lang="nb-NO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30062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3228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6"/>
          <a:stretch/>
        </p:blipFill>
        <p:spPr bwMode="auto">
          <a:xfrm>
            <a:off x="1763688" y="305914"/>
            <a:ext cx="5328592" cy="6323802"/>
          </a:xfrm>
          <a:prstGeom prst="rect">
            <a:avLst/>
          </a:prstGeom>
          <a:ln w="127000" cap="rnd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1752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nb-NO" b="1" dirty="0" smtClean="0"/>
              <a:t>13-16 år</a:t>
            </a:r>
            <a:endParaRPr lang="nb-NO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5"/>
            <a:ext cx="2376264" cy="171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539442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Økter for unge utøvere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nb-NO" sz="2400" dirty="0" smtClean="0"/>
              <a:t>Øktene bør inneholde:</a:t>
            </a:r>
          </a:p>
          <a:p>
            <a:pPr lvl="1"/>
            <a:r>
              <a:rPr lang="nb-NO" sz="2000" dirty="0" smtClean="0"/>
              <a:t>Oppvarmingsdel (generell og spesiell)</a:t>
            </a:r>
          </a:p>
          <a:p>
            <a:pPr lvl="1"/>
            <a:r>
              <a:rPr lang="nb-NO" sz="2000" dirty="0" smtClean="0"/>
              <a:t>Hurtighet/spenst</a:t>
            </a:r>
          </a:p>
          <a:p>
            <a:pPr lvl="1"/>
            <a:r>
              <a:rPr lang="nb-NO" sz="2000" dirty="0" smtClean="0"/>
              <a:t>Utholdenhetsdel</a:t>
            </a:r>
          </a:p>
          <a:p>
            <a:pPr lvl="1"/>
            <a:r>
              <a:rPr lang="nb-NO" sz="2000" dirty="0" smtClean="0"/>
              <a:t>Avslutningsdel (inkludert tøying)</a:t>
            </a:r>
          </a:p>
          <a:p>
            <a:r>
              <a:rPr lang="nb-NO" sz="2400" dirty="0" smtClean="0"/>
              <a:t>Organisering/feedback:</a:t>
            </a:r>
          </a:p>
          <a:p>
            <a:pPr lvl="1"/>
            <a:r>
              <a:rPr lang="nb-NO" sz="2000" dirty="0"/>
              <a:t>Enten hurtighet eller utholdenhetsdelen bør organiseres som «skileik», den andre delen mer «tradisjonell </a:t>
            </a:r>
            <a:r>
              <a:rPr lang="nb-NO" sz="2000" dirty="0" smtClean="0"/>
              <a:t>trening»</a:t>
            </a:r>
            <a:endParaRPr lang="nb-NO" sz="2000" dirty="0"/>
          </a:p>
          <a:p>
            <a:pPr lvl="1"/>
            <a:r>
              <a:rPr lang="nb-NO" sz="2000" dirty="0" smtClean="0"/>
              <a:t>Det skal gis innspill på tekniske arbeidsoppgaver og riktig bruk av feedback underveis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30062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637663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Eksempel-økt på barmark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r>
              <a:rPr lang="nb-NO" sz="2000" u="sng" dirty="0" smtClean="0"/>
              <a:t>Oppvarming</a:t>
            </a:r>
            <a:r>
              <a:rPr lang="nb-NO" sz="2000" dirty="0" smtClean="0"/>
              <a:t> med progresjon i intensitet (25 min): </a:t>
            </a:r>
          </a:p>
          <a:p>
            <a:pPr lvl="1"/>
            <a:r>
              <a:rPr lang="nb-NO" sz="1600" dirty="0" smtClean="0"/>
              <a:t>Rolig jogg, to og to sammen – hermegåsa (10 min)</a:t>
            </a:r>
          </a:p>
          <a:p>
            <a:pPr lvl="1"/>
            <a:r>
              <a:rPr lang="nb-NO" sz="1600" dirty="0" smtClean="0"/>
              <a:t>Koordinasjonsøvelser på rekke  – vær kreativ (10 min)</a:t>
            </a:r>
          </a:p>
          <a:p>
            <a:pPr lvl="1"/>
            <a:r>
              <a:rPr lang="nb-NO" sz="1600" dirty="0" smtClean="0"/>
              <a:t>Ti-trekk med ball, men unngå for mange utøvere på hvert lag (5 min)</a:t>
            </a:r>
          </a:p>
          <a:p>
            <a:r>
              <a:rPr lang="nb-NO" sz="2000" u="sng" dirty="0" smtClean="0"/>
              <a:t>Spenst</a:t>
            </a:r>
            <a:r>
              <a:rPr lang="nb-NO" sz="2000" dirty="0" smtClean="0"/>
              <a:t> i motbakke med maksimal innsats: (20 min)</a:t>
            </a:r>
          </a:p>
          <a:p>
            <a:pPr lvl="1"/>
            <a:r>
              <a:rPr lang="nb-NO" sz="1600" dirty="0" smtClean="0"/>
              <a:t>3 x 10 hopp, 3 x 10 hink, 3 x 10 sidehopp, 3 x 10 froskehopp</a:t>
            </a:r>
          </a:p>
          <a:p>
            <a:pPr lvl="2"/>
            <a:r>
              <a:rPr lang="nb-NO" sz="1600" dirty="0" smtClean="0"/>
              <a:t>Gå en liten runde i pausen</a:t>
            </a:r>
          </a:p>
          <a:p>
            <a:pPr lvl="2"/>
            <a:r>
              <a:rPr lang="nb-NO" sz="1600" dirty="0" smtClean="0"/>
              <a:t>Mål hvor langt utøverne kommer  for å skape et konkurranseelement</a:t>
            </a:r>
          </a:p>
          <a:p>
            <a:r>
              <a:rPr lang="nb-NO" sz="2000" u="sng" dirty="0" smtClean="0"/>
              <a:t>Blekksprutintervall</a:t>
            </a:r>
            <a:r>
              <a:rPr lang="nb-NO" sz="2000" dirty="0" smtClean="0"/>
              <a:t> med ulik lengde på dragene (25 min)</a:t>
            </a:r>
          </a:p>
          <a:p>
            <a:pPr lvl="1"/>
            <a:r>
              <a:rPr lang="nb-NO" sz="1600" dirty="0" smtClean="0"/>
              <a:t>Se gjennomføring i </a:t>
            </a:r>
            <a:r>
              <a:rPr lang="nb-NO" sz="1600" dirty="0" err="1" smtClean="0"/>
              <a:t>øktbanken</a:t>
            </a:r>
            <a:endParaRPr lang="nb-NO" sz="1600" dirty="0" smtClean="0"/>
          </a:p>
          <a:p>
            <a:pPr lvl="1"/>
            <a:r>
              <a:rPr lang="nb-NO" sz="1600" dirty="0" smtClean="0"/>
              <a:t>Utøverne skal holde seg i bevegelse i «pausene»</a:t>
            </a:r>
          </a:p>
          <a:p>
            <a:pPr lvl="1"/>
            <a:r>
              <a:rPr lang="nb-NO" sz="1600" dirty="0" smtClean="0"/>
              <a:t>Bruk terrenget og skap tekniske utfordringer for utøverne</a:t>
            </a:r>
          </a:p>
          <a:p>
            <a:r>
              <a:rPr lang="nb-NO" sz="2000" u="sng" dirty="0" smtClean="0"/>
              <a:t>Hurtighet</a:t>
            </a:r>
            <a:r>
              <a:rPr lang="nb-NO" sz="2000" dirty="0" smtClean="0"/>
              <a:t> med snipp og snapp (10 min)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nb-NO" sz="2000" u="sng" dirty="0" smtClean="0"/>
              <a:t>Avslutning</a:t>
            </a:r>
          </a:p>
          <a:p>
            <a:pPr marL="742950" lvl="2" indent="-342900"/>
            <a:r>
              <a:rPr lang="nb-NO" sz="1600" dirty="0" smtClean="0"/>
              <a:t>Gå tilbake og snakk </a:t>
            </a:r>
            <a:r>
              <a:rPr lang="nb-NO" sz="1600" dirty="0"/>
              <a:t>om hva som fungerte bra/dårlig, sammen med lett </a:t>
            </a:r>
            <a:r>
              <a:rPr lang="nb-NO" sz="1600" dirty="0" smtClean="0"/>
              <a:t>tøying</a:t>
            </a:r>
            <a:r>
              <a:rPr lang="nb-NO" sz="1600" dirty="0"/>
              <a:t> </a:t>
            </a:r>
            <a:r>
              <a:rPr lang="nb-NO" sz="1600" dirty="0" smtClean="0"/>
              <a:t>(10 min)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130062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078006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Eksempel-økt på </a:t>
            </a:r>
            <a:r>
              <a:rPr lang="nb-NO" b="1" dirty="0" smtClean="0"/>
              <a:t>snø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>
            <a:normAutofit fontScale="70000" lnSpcReduction="20000"/>
          </a:bodyPr>
          <a:lstStyle/>
          <a:p>
            <a:r>
              <a:rPr lang="nb-NO" u="sng" dirty="0"/>
              <a:t>Oppvarming</a:t>
            </a:r>
            <a:r>
              <a:rPr lang="nb-NO" dirty="0"/>
              <a:t> med progresjon i </a:t>
            </a:r>
            <a:r>
              <a:rPr lang="nb-NO" dirty="0" smtClean="0"/>
              <a:t>intensitet (30 min): </a:t>
            </a:r>
            <a:endParaRPr lang="nb-NO" dirty="0"/>
          </a:p>
          <a:p>
            <a:pPr lvl="1"/>
            <a:r>
              <a:rPr lang="nb-NO" sz="2600" dirty="0" smtClean="0"/>
              <a:t>Gå rolig en runde på 1-2 km (10 min)</a:t>
            </a:r>
          </a:p>
          <a:p>
            <a:pPr lvl="1"/>
            <a:r>
              <a:rPr lang="nb-NO" sz="2600" dirty="0" smtClean="0"/>
              <a:t>Gå uten staver i strøm/forfølgelse – den som går først bestemmer teknikk og runden (10 min)</a:t>
            </a:r>
          </a:p>
          <a:p>
            <a:pPr lvl="1"/>
            <a:r>
              <a:rPr lang="nb-NO" sz="2600" dirty="0" smtClean="0"/>
              <a:t>Gå en fast runde med staver der trener gir oppgaver med kommando; snu, legge seg ned, en ski etc. (10 min)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nb-NO" sz="3200" u="sng" dirty="0" smtClean="0"/>
              <a:t>Hurtighet </a:t>
            </a:r>
            <a:r>
              <a:rPr lang="nb-NO" sz="3200" dirty="0" smtClean="0"/>
              <a:t>(</a:t>
            </a:r>
            <a:r>
              <a:rPr lang="nb-NO" sz="3200" dirty="0"/>
              <a:t>15 min</a:t>
            </a:r>
            <a:r>
              <a:rPr lang="nb-NO" sz="3200" dirty="0" smtClean="0"/>
              <a:t>)</a:t>
            </a:r>
            <a:endParaRPr lang="nb-NO" sz="3200" u="sng" dirty="0" smtClean="0"/>
          </a:p>
          <a:p>
            <a:pPr lvl="1"/>
            <a:r>
              <a:rPr lang="nb-NO" sz="2600" dirty="0" smtClean="0"/>
              <a:t>Gjennomfør en rundløype med innlagt 5-10 sek spurter mellom kjegler, gå rolig mellom, 3 spurter per runde 2-3 runder </a:t>
            </a:r>
          </a:p>
          <a:p>
            <a:r>
              <a:rPr lang="nb-NO" u="sng" dirty="0" smtClean="0"/>
              <a:t>Utholdenhet (25 min): </a:t>
            </a:r>
          </a:p>
          <a:p>
            <a:pPr lvl="1"/>
            <a:r>
              <a:rPr lang="nb-NO" sz="2600" dirty="0" smtClean="0"/>
              <a:t>Rundløype på 3-4 min – gjennomfør 5 runder med ulike tekniske utfordringer underveis (lengde og element tilpassa aldersgruppa). Høy intensitet</a:t>
            </a:r>
          </a:p>
          <a:p>
            <a:r>
              <a:rPr lang="nb-NO" dirty="0" smtClean="0"/>
              <a:t>Lekaktivitet til slutt (10 min)</a:t>
            </a:r>
          </a:p>
          <a:p>
            <a:r>
              <a:rPr lang="nb-NO" dirty="0" smtClean="0"/>
              <a:t>Oppsummering av økta (</a:t>
            </a:r>
            <a:r>
              <a:rPr lang="nb-NO" dirty="0"/>
              <a:t>5</a:t>
            </a:r>
            <a:r>
              <a:rPr lang="nb-NO" dirty="0" smtClean="0"/>
              <a:t> min): </a:t>
            </a:r>
          </a:p>
          <a:p>
            <a:pPr lvl="1"/>
            <a:r>
              <a:rPr lang="nb-NO" sz="2600" dirty="0" smtClean="0"/>
              <a:t>Snakke om hva som fungerte bra/dårlig, sammen med lett tøying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30062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158714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nb-NO" b="1" dirty="0" smtClean="0"/>
              <a:t>Feedback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 smtClean="0"/>
              <a:t>   </a:t>
            </a:r>
            <a:r>
              <a:rPr lang="nb-NO" sz="2400" dirty="0" smtClean="0"/>
              <a:t>   Feedback underveis i økta:</a:t>
            </a:r>
            <a:endParaRPr lang="nb-NO" sz="2000" dirty="0"/>
          </a:p>
          <a:p>
            <a:pPr lvl="1"/>
            <a:r>
              <a:rPr lang="nb-NO" sz="1800" dirty="0"/>
              <a:t>Gi utfordringer som kan løse problemer, ikke forklar hva som er </a:t>
            </a:r>
            <a:r>
              <a:rPr lang="nb-NO" sz="1800" dirty="0" smtClean="0"/>
              <a:t>feil</a:t>
            </a:r>
          </a:p>
          <a:p>
            <a:pPr lvl="1"/>
            <a:r>
              <a:rPr lang="nb-NO" sz="1800" dirty="0"/>
              <a:t>Tilrettelegge læringsmiljø/øvelser slik teknikken utvikles </a:t>
            </a:r>
          </a:p>
          <a:p>
            <a:pPr lvl="1"/>
            <a:r>
              <a:rPr lang="nb-NO" sz="1800" dirty="0"/>
              <a:t>Bruk mesterlæring, og la utøverne lære av hverandre</a:t>
            </a:r>
          </a:p>
          <a:p>
            <a:pPr lvl="1"/>
            <a:r>
              <a:rPr lang="nb-NO" sz="1800" dirty="0" smtClean="0"/>
              <a:t>Gi positiv tilbakemelding på det som er bra</a:t>
            </a:r>
            <a:endParaRPr lang="nb-NO" sz="1800" dirty="0"/>
          </a:p>
          <a:p>
            <a:pPr marL="457200" lvl="1" indent="0">
              <a:buNone/>
            </a:pPr>
            <a:endParaRPr lang="nb-NO" sz="1800" dirty="0" smtClean="0"/>
          </a:p>
          <a:p>
            <a:pPr marL="457200" lvl="1" indent="0">
              <a:buNone/>
            </a:pPr>
            <a:r>
              <a:rPr lang="nb-NO" sz="2400" dirty="0" smtClean="0"/>
              <a:t>Feedback i etterkant av økta</a:t>
            </a:r>
          </a:p>
          <a:p>
            <a:pPr lvl="1"/>
            <a:r>
              <a:rPr lang="nb-NO" sz="1800" dirty="0" smtClean="0"/>
              <a:t>Innfør gradvis </a:t>
            </a:r>
            <a:r>
              <a:rPr lang="nb-NO" sz="1800" dirty="0"/>
              <a:t>mer </a:t>
            </a:r>
            <a:r>
              <a:rPr lang="nb-NO" sz="1800" dirty="0" smtClean="0"/>
              <a:t>bevisstgjøring </a:t>
            </a:r>
            <a:r>
              <a:rPr lang="nb-NO" sz="1800" dirty="0"/>
              <a:t>om </a:t>
            </a:r>
            <a:r>
              <a:rPr lang="nb-NO" sz="1800" dirty="0" smtClean="0"/>
              <a:t>hensikten med økta og arbeidsoppgavene til utøverne</a:t>
            </a:r>
          </a:p>
          <a:p>
            <a:pPr lvl="1"/>
            <a:r>
              <a:rPr lang="nb-NO" sz="1800" dirty="0" smtClean="0"/>
              <a:t>Oppsummer alle fellesøkter; hva fungerte og hva kan bli bedre både i forhold til utøverens egen innsats, organiseringen av økta og innholdet</a:t>
            </a:r>
          </a:p>
          <a:p>
            <a:pPr lvl="1"/>
            <a:endParaRPr lang="nb-NO" sz="1800" dirty="0"/>
          </a:p>
          <a:p>
            <a:pPr lvl="1"/>
            <a:endParaRPr lang="nb-NO" sz="3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30062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410570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nb-NO" b="1" dirty="0" smtClean="0"/>
              <a:t>Junior</a:t>
            </a:r>
            <a:endParaRPr lang="nb-NO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520280" cy="181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391884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Økter for </a:t>
            </a:r>
            <a:r>
              <a:rPr lang="nb-NO" b="1" dirty="0" smtClean="0"/>
              <a:t>juniorer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Øktene bør inneholde:</a:t>
            </a:r>
          </a:p>
          <a:p>
            <a:pPr lvl="1"/>
            <a:r>
              <a:rPr lang="nb-NO" sz="2000" dirty="0"/>
              <a:t>Oppvarmingsdel (generell og spesiell)</a:t>
            </a:r>
          </a:p>
          <a:p>
            <a:pPr lvl="1"/>
            <a:r>
              <a:rPr lang="nb-NO" sz="2000" dirty="0"/>
              <a:t>Hurtighet/spenst</a:t>
            </a:r>
          </a:p>
          <a:p>
            <a:pPr lvl="1"/>
            <a:r>
              <a:rPr lang="nb-NO" sz="2000" dirty="0"/>
              <a:t>Utholdenhetsdel</a:t>
            </a:r>
          </a:p>
          <a:p>
            <a:pPr lvl="1"/>
            <a:r>
              <a:rPr lang="nb-NO" sz="2000" dirty="0"/>
              <a:t>Avslutningsdel </a:t>
            </a:r>
            <a:endParaRPr lang="nb-NO" sz="2000" dirty="0" smtClean="0"/>
          </a:p>
          <a:p>
            <a:r>
              <a:rPr lang="nb-NO" sz="2400" dirty="0" smtClean="0"/>
              <a:t>Gjennomfør en av følgende økter:</a:t>
            </a:r>
          </a:p>
          <a:p>
            <a:pPr lvl="1"/>
            <a:r>
              <a:rPr lang="nb-NO" sz="2000" dirty="0" smtClean="0"/>
              <a:t>Intensiv </a:t>
            </a:r>
            <a:r>
              <a:rPr lang="nb-NO" sz="2000" dirty="0" err="1" smtClean="0"/>
              <a:t>utholdenhetsøkt</a:t>
            </a:r>
            <a:r>
              <a:rPr lang="nb-NO" sz="2000" dirty="0" smtClean="0"/>
              <a:t> med oppvarming, hoveddel og avslutningsdel</a:t>
            </a:r>
          </a:p>
          <a:p>
            <a:pPr lvl="1"/>
            <a:r>
              <a:rPr lang="nb-NO" sz="2000" dirty="0" err="1" smtClean="0"/>
              <a:t>Langkjøringsøkt</a:t>
            </a:r>
            <a:r>
              <a:rPr lang="nb-NO" sz="2000" dirty="0" smtClean="0"/>
              <a:t> med krav til teknisk utvikling og innlagt hurtighet</a:t>
            </a:r>
          </a:p>
          <a:p>
            <a:r>
              <a:rPr lang="nb-NO" sz="2400" dirty="0" smtClean="0"/>
              <a:t>Det skal utfordres i forhold til treningskvalitet og teknisk gjennomføring</a:t>
            </a:r>
          </a:p>
          <a:p>
            <a:pPr marL="514350" indent="-514350">
              <a:buAutoNum type="alphaUcPeriod"/>
            </a:pPr>
            <a:endParaRPr lang="nb-NO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30062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879031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Eksempel-økt på barmark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b-NO" u="sng" dirty="0" smtClean="0"/>
              <a:t>I forkant av økta</a:t>
            </a:r>
            <a:r>
              <a:rPr lang="nb-NO" dirty="0" smtClean="0"/>
              <a:t>: </a:t>
            </a:r>
          </a:p>
          <a:p>
            <a:pPr lvl="1"/>
            <a:r>
              <a:rPr lang="nb-NO" dirty="0" smtClean="0"/>
              <a:t>Definer mål for økta sammen med utøverne</a:t>
            </a:r>
          </a:p>
          <a:p>
            <a:r>
              <a:rPr lang="nb-NO" u="sng" dirty="0" smtClean="0"/>
              <a:t>Oppvarming</a:t>
            </a:r>
            <a:r>
              <a:rPr lang="nb-NO" dirty="0" smtClean="0"/>
              <a:t> (20 min):</a:t>
            </a:r>
          </a:p>
          <a:p>
            <a:pPr lvl="1"/>
            <a:r>
              <a:rPr lang="nb-NO" dirty="0" smtClean="0"/>
              <a:t>Jogg 20 min, start rolig og øk intensiteten gradvis</a:t>
            </a:r>
          </a:p>
          <a:p>
            <a:r>
              <a:rPr lang="nb-NO" u="sng" dirty="0" smtClean="0"/>
              <a:t>Intervall; </a:t>
            </a:r>
            <a:r>
              <a:rPr lang="nb-NO" u="sng" dirty="0" err="1"/>
              <a:t>elghufs</a:t>
            </a:r>
            <a:r>
              <a:rPr lang="nb-NO" u="sng" dirty="0"/>
              <a:t> med </a:t>
            </a:r>
            <a:r>
              <a:rPr lang="nb-NO" u="sng" dirty="0" smtClean="0"/>
              <a:t>staver:</a:t>
            </a:r>
            <a:endParaRPr lang="nb-NO" u="sng" dirty="0"/>
          </a:p>
          <a:p>
            <a:pPr lvl="1"/>
            <a:r>
              <a:rPr lang="nb-NO" dirty="0" smtClean="0"/>
              <a:t>Gjennomfør 2-3*10-15 sek lette elghufsdrag, og 2-3*10-15 sek med litt mer </a:t>
            </a:r>
            <a:r>
              <a:rPr lang="nb-NO" dirty="0"/>
              <a:t>fart </a:t>
            </a:r>
            <a:r>
              <a:rPr lang="nb-NO" dirty="0" smtClean="0"/>
              <a:t>med </a:t>
            </a:r>
            <a:r>
              <a:rPr lang="nb-NO" dirty="0"/>
              <a:t>bevisstgjøring av </a:t>
            </a:r>
            <a:r>
              <a:rPr lang="nb-NO" dirty="0" smtClean="0"/>
              <a:t>teknikk</a:t>
            </a:r>
          </a:p>
          <a:p>
            <a:pPr lvl="2"/>
            <a:r>
              <a:rPr lang="nb-NO" dirty="0" smtClean="0"/>
              <a:t>Gi tilbakemelding i teknisk utførelse </a:t>
            </a:r>
            <a:r>
              <a:rPr lang="nb-NO" dirty="0"/>
              <a:t> </a:t>
            </a:r>
            <a:r>
              <a:rPr lang="nb-NO" dirty="0" smtClean="0"/>
              <a:t>og definer de to viktigste arbeidsoppgavene til hver enkelt utøver</a:t>
            </a:r>
          </a:p>
          <a:p>
            <a:pPr lvl="2"/>
            <a:r>
              <a:rPr lang="nb-NO" dirty="0" smtClean="0"/>
              <a:t>Oppmuntre til å bruke terrenget – taktomslag, fart over bakketoppen, </a:t>
            </a:r>
            <a:r>
              <a:rPr lang="nb-NO" dirty="0" err="1" smtClean="0"/>
              <a:t>etc</a:t>
            </a:r>
            <a:endParaRPr lang="nb-NO" dirty="0" smtClean="0"/>
          </a:p>
          <a:p>
            <a:pPr lvl="1"/>
            <a:r>
              <a:rPr lang="nb-NO" dirty="0" smtClean="0"/>
              <a:t>Gjennomfør et oppvarmingsdrag gjennom intervall-løypa, i sone 3</a:t>
            </a:r>
          </a:p>
          <a:p>
            <a:pPr lvl="1"/>
            <a:r>
              <a:rPr lang="nb-NO" u="sng" dirty="0" smtClean="0"/>
              <a:t>Hoveddelen av økta: </a:t>
            </a:r>
            <a:r>
              <a:rPr lang="nb-NO" dirty="0" smtClean="0"/>
              <a:t>4-6 drag a 4 min (hvert drag gjennomføres som 45 sek innsats – 15 sek pause). Seriepause </a:t>
            </a:r>
            <a:r>
              <a:rPr lang="nb-NO" dirty="0" err="1" smtClean="0"/>
              <a:t>ca</a:t>
            </a:r>
            <a:r>
              <a:rPr lang="nb-NO" dirty="0" smtClean="0"/>
              <a:t> 2  min (møtes i pausen). Intensitetssone 4-5.</a:t>
            </a:r>
          </a:p>
          <a:p>
            <a:pPr lvl="2"/>
            <a:r>
              <a:rPr lang="nb-NO" dirty="0" smtClean="0"/>
              <a:t>Gi positiv feedback på god teknisk gjennomføring og innsats</a:t>
            </a:r>
          </a:p>
          <a:p>
            <a:pPr lvl="2"/>
            <a:r>
              <a:rPr lang="nb-NO" dirty="0" smtClean="0"/>
              <a:t>Konstruktive korreksjoner</a:t>
            </a:r>
          </a:p>
          <a:p>
            <a:r>
              <a:rPr lang="nb-NO" dirty="0" smtClean="0"/>
              <a:t>Rolig </a:t>
            </a:r>
            <a:r>
              <a:rPr lang="nb-NO" u="sng" dirty="0" err="1" smtClean="0"/>
              <a:t>nedjogging</a:t>
            </a:r>
            <a:r>
              <a:rPr lang="nb-NO" u="sng" dirty="0" smtClean="0"/>
              <a:t> </a:t>
            </a:r>
            <a:r>
              <a:rPr lang="nb-NO" dirty="0" smtClean="0"/>
              <a:t>15 min</a:t>
            </a:r>
          </a:p>
          <a:p>
            <a:r>
              <a:rPr lang="nb-NO" dirty="0" smtClean="0"/>
              <a:t>Gjennomfør lett tøying mens en oppsummerer økta med utøverne</a:t>
            </a:r>
          </a:p>
          <a:p>
            <a:pPr marL="457200" lvl="1" indent="0">
              <a:buNone/>
            </a:pPr>
            <a:endParaRPr lang="nb-NO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30062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1472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26017</TotalTime>
  <Words>805</Words>
  <Application>Microsoft Office PowerPoint</Application>
  <PresentationFormat>Skjermfremvisning (4:3)</PresentationFormat>
  <Paragraphs>95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Office-tema</vt:lpstr>
      <vt:lpstr>PowerPoint-presentasjon</vt:lpstr>
      <vt:lpstr>13-16 år</vt:lpstr>
      <vt:lpstr>Økter for unge utøvere</vt:lpstr>
      <vt:lpstr>Eksempel-økt på barmark</vt:lpstr>
      <vt:lpstr>Eksempel-økt på snø</vt:lpstr>
      <vt:lpstr>Feedback</vt:lpstr>
      <vt:lpstr>Junior</vt:lpstr>
      <vt:lpstr>Økter for juniorer</vt:lpstr>
      <vt:lpstr>Eksempel-økt på barmark</vt:lpstr>
      <vt:lpstr>Eksempel-økt på snø</vt:lpstr>
      <vt:lpstr>PowerPoint-presentasjon</vt:lpstr>
    </vt:vector>
  </TitlesOfParts>
  <Company>NTFK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Espen Emanuelsen</dc:creator>
  <cp:lastModifiedBy>Nymoen, Per</cp:lastModifiedBy>
  <cp:revision>257</cp:revision>
  <cp:lastPrinted>2012-10-31T09:46:01Z</cp:lastPrinted>
  <dcterms:created xsi:type="dcterms:W3CDTF">2012-10-23T10:16:28Z</dcterms:created>
  <dcterms:modified xsi:type="dcterms:W3CDTF">2014-09-24T15:33:45Z</dcterms:modified>
</cp:coreProperties>
</file>