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4" r:id="rId7"/>
    <p:sldId id="262" r:id="rId8"/>
    <p:sldId id="265" r:id="rId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2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8B6199D-2BA0-4920-9CBF-F6158C9EA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8291B3F2-C8EF-4072-87C4-FCB159CB9B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2B319C9-1DA9-49C2-B33D-8306791B2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FC2C822-D617-43E5-B3B5-4E28924B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2A3FF7E2-2226-4C63-AFC1-3F109478D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64043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F59502B-F83E-4D01-8AF2-C7BCE36F9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14E5E834-0700-4AC8-B504-29CEFCA43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B98E09C-9171-4A8E-9FFF-E0C377242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7CA947F-2496-4F90-B0B7-478C01F9E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9E6E090-71AB-4E67-82BC-037153172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1873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>
            <a:extLst>
              <a:ext uri="{FF2B5EF4-FFF2-40B4-BE49-F238E27FC236}">
                <a16:creationId xmlns:a16="http://schemas.microsoft.com/office/drawing/2014/main" id="{D255F6D3-D4F4-47A0-8E4B-15CF3BCF79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>
            <a:extLst>
              <a:ext uri="{FF2B5EF4-FFF2-40B4-BE49-F238E27FC236}">
                <a16:creationId xmlns:a16="http://schemas.microsoft.com/office/drawing/2014/main" id="{6DC91C7E-F19D-4EBE-8231-2A67C4D565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EFA9DD3-53C2-4CE6-8D7E-E6DD962F7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90B4E52E-00B6-422A-BAC0-570CF2FE8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F525EF1A-B287-4357-8AE4-F836A274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4701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70654B1-54B2-4A0C-9C5D-A4E7F1A25E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4298796A-FAF4-4444-B806-DB454C5DA6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E898B1B9-F396-4609-A6D7-8DEE0DEC33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E9237FD3-576E-4E72-8827-3CF293E73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EF2B6868-E1EB-434E-96B3-BFCD8C3D9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80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871EA922-D395-4968-9571-08F950FBC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B4F938C-5804-42B8-9BD7-D7A6625E9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05DD7B08-FA4B-4AFE-9457-9D332A9B6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788A85DA-7433-4F14-A1E2-CE6D70009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3E2C437-3AC9-499B-9757-6CC0652E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659571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DE91BAF-5A8D-47E0-AF2C-674159B9D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45F253C-1A0A-4901-9F08-0825C764F9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A6ADD597-2B45-4D9C-822C-E76768D7F2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2BE5ADE4-341C-4688-8272-71A5BD403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06628E17-03BC-405F-8329-5F571A03F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6A2DD10D-1613-4D78-BBA1-3B63CAB80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6229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F519128-140C-4CDB-BDA7-2A28DB037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1FDE2C20-5E52-4AA6-814F-EEC23A0DC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A642718-D89B-408E-8CDE-106315331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6BD8BBB6-1DB8-4458-91AE-D964C5EE01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56E8CFA-39B7-4DAD-A824-C2B567EE35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B13A9592-8D75-48D4-8C88-F1115495D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B7E5F98E-22DB-46CF-9AD9-A931027B0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800E1FDB-1E98-4F64-A57C-1A5D26F61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738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B550391-304F-499C-827F-3C56F661B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158BAF4-A40C-48B8-B08D-8C414EB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437541B-9372-4B47-89C4-963D0F3A1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ED846F48-36F9-49F6-93C2-59869568C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61039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26E9F4F-9DF9-495C-8346-7F78A221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407446DB-D399-4D97-BB5D-7C1B19AFB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B8F04B9-68FD-4168-A68B-6903BA463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06709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9D479A7-71F0-4DF5-B392-568ACEA9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B90C6B7-E94A-4B54-879F-F6CDFA7F1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9B50632-78DC-4587-B09A-E79A0A97D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93A23EC9-4707-4012-BAA2-BC0CFABB9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FCEF0D7-9AAB-4F0B-96A9-0CE77A262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E52FEFAC-0D00-4286-A3F1-3BE02B27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69930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D7A270C-0263-4660-A5F5-5AB560E14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7EE765E1-E86A-4FAF-828C-876402BA3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E930703-E880-469C-9B26-415C62B81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B16B1E5B-CE02-447D-8289-503A014BD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4AE7DCC8-EE14-4546-AD4E-EAE9A54CD3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3CE9B885-803A-4573-9826-4A26F2D15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10214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CF17C3CC-3A17-47BD-ACC6-03F0F5EB2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5391130B-DB50-4A53-AA7B-A5BA70867C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D73D257-E799-4299-B413-0674BCCAE2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043954-69C1-42B9-A311-A66C422048A6}" type="datetimeFigureOut">
              <a:rPr lang="nb-NO" smtClean="0"/>
              <a:t>19.01.2021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86BBE3E2-00AD-4DE2-B935-72CB4D247F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26C665D-9E78-4201-9C8C-690B93DCF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F132C-BC49-4AAD-B669-2F59F46D21AD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82819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4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A4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D3CF40C0-8C18-4755-8EB2-75F087CEF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5800" dirty="0">
                <a:solidFill>
                  <a:srgbClr val="4A415A"/>
                </a:solidFill>
              </a:rPr>
              <a:t>Her er gjengen vår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1AD7E6F-E679-427F-947A-BB7F03C35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>
            <a:normAutofit/>
          </a:bodyPr>
          <a:lstStyle/>
          <a:p>
            <a:r>
              <a:rPr lang="nb-NO" sz="2000" dirty="0">
                <a:solidFill>
                  <a:srgbClr val="4A415A"/>
                </a:solidFill>
              </a:rPr>
              <a:t>Kollenhopp fra Rekrutt til Veteran</a:t>
            </a:r>
          </a:p>
        </p:txBody>
      </p:sp>
      <p:pic>
        <p:nvPicPr>
          <p:cNvPr id="5" name="Bilde 4" descr="Et bilde som inneholder person, utendørs, personer, gruppe&#10;&#10;Automatisk generert beskrivelse">
            <a:extLst>
              <a:ext uri="{FF2B5EF4-FFF2-40B4-BE49-F238E27FC236}">
                <a16:creationId xmlns:a16="http://schemas.microsoft.com/office/drawing/2014/main" id="{0D4DE1D3-7FDE-4024-AE83-2AA2DD97D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7" r="1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515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A9CF96-9E2B-43BB-931B-B7461720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nb-NO" sz="4000">
                <a:solidFill>
                  <a:srgbClr val="FFFFFF"/>
                </a:solidFill>
              </a:rPr>
              <a:t>Litt historie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BBD898-CA1D-411F-A240-770363F2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fontScale="92500" lnSpcReduction="20000"/>
          </a:bodyPr>
          <a:lstStyle/>
          <a:p>
            <a:endParaRPr lang="nb-NO" sz="1800" dirty="0">
              <a:effectLst/>
              <a:latin typeface="Calibri" panose="020F05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1991		Oppstart Elite Hopp- og kombinert</a:t>
            </a:r>
            <a:endParaRPr lang="nb-NO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1993		Oppstart aldersbestemte klasser 12-16 år</a:t>
            </a:r>
            <a:endParaRPr lang="nb-NO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1996		Marikollen hoppteam går inn i				Kollenhopp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2002		Starter samarbeid med Wang Toppidrett i Oslo. 		Utøvere fra Kollenhopp tar videregående 			utdanning ved skolen der, og får sportslig 			oppfølging på basislinjen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2010		Kollenhopp svært nærme konkurs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2010		Det etableres egen Hopp- og kombinert linje ved 		Wang Toppidrett i Oslo	</a:t>
            </a:r>
          </a:p>
          <a:p>
            <a:r>
              <a:rPr lang="nb-NO" sz="1800" dirty="0"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2011		Deler av driften av hoppbakkene blir lagt ut på 		anbud. Kollenhopp vinner anbudet.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2013</a:t>
            </a:r>
            <a:r>
              <a:rPr lang="nb-NO" sz="1800" dirty="0"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	Oppstart av Kollenhopp rekrutt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2016		Kollenhopp rekrutt tar av</a:t>
            </a:r>
          </a:p>
          <a:p>
            <a:r>
              <a:rPr lang="nb-NO" sz="1800" dirty="0"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2020 		Formelt samarbeid med Wang Ung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2020		Oppstart av Kollenhopp Masters</a:t>
            </a:r>
            <a:endParaRPr lang="nb-NO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2000" dirty="0"/>
          </a:p>
        </p:txBody>
      </p:sp>
    </p:spTree>
    <p:extLst>
      <p:ext uri="{BB962C8B-B14F-4D97-AF65-F5344CB8AC3E}">
        <p14:creationId xmlns:p14="http://schemas.microsoft.com/office/powerpoint/2010/main" val="2141053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 descr="Et bilde som inneholder gress, utendørs, tre, gruppe&#10;&#10;Automatisk generert beskrivelse">
            <a:extLst>
              <a:ext uri="{FF2B5EF4-FFF2-40B4-BE49-F238E27FC236}">
                <a16:creationId xmlns:a16="http://schemas.microsoft.com/office/drawing/2014/main" id="{24904D1C-0116-4B5F-8659-0BE0A01DC5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8" r="15975" b="-1"/>
          <a:stretch/>
        </p:blipFill>
        <p:spPr>
          <a:xfrm>
            <a:off x="5797543" y="10"/>
            <a:ext cx="6394152" cy="685799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DDEBDD-D8BD-41A6-8A0D-B00E3768B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68A9CF96-9E2B-43BB-931B-B7461720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424" y="1352921"/>
            <a:ext cx="4803636" cy="1311664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Kollenhopp Ung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BBD898-CA1D-411F-A240-770363F2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997" y="301557"/>
            <a:ext cx="4706803" cy="5759416"/>
          </a:xfrm>
        </p:spPr>
        <p:txBody>
          <a:bodyPr anchor="ctr">
            <a:normAutofit fontScale="77500" lnSpcReduction="20000"/>
          </a:bodyPr>
          <a:lstStyle/>
          <a:p>
            <a:endParaRPr lang="nb-NO" sz="5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500" dirty="0">
              <a:solidFill>
                <a:srgbClr val="000000"/>
              </a:solidFill>
              <a:latin typeface="Calibri" panose="020F05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Gruppe fra 12-16 år</a:t>
            </a:r>
          </a:p>
          <a:p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3 treninger pr uke</a:t>
            </a:r>
          </a:p>
          <a:p>
            <a:r>
              <a:rPr lang="nb-NO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Vi vil at alle skal drive med kombinert til de er 16 år</a:t>
            </a:r>
          </a:p>
          <a:p>
            <a:r>
              <a:rPr lang="nb-NO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Årshjul for Kollenhopp Ung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Oppstart i Mai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Hopping på plast, 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Rulleskøyter/Rulleski 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Storsamling i slutten av Juni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Vi trener mai-juni og </a:t>
            </a:r>
            <a:r>
              <a:rPr lang="nb-NO" sz="1600" dirty="0" err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aug</a:t>
            </a: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-mars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Lokal helgesamling i </a:t>
            </a:r>
            <a:r>
              <a:rPr lang="nb-NO" sz="1600" dirty="0" err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aug</a:t>
            </a:r>
            <a:endParaRPr lang="nb-NO" sz="1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Tur i September/Oktober Planica eller </a:t>
            </a:r>
            <a:r>
              <a:rPr lang="nb-NO" sz="1600" dirty="0" err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Knyken</a:t>
            </a:r>
            <a:endParaRPr lang="nb-NO" sz="1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</a:t>
            </a:r>
            <a:r>
              <a:rPr lang="nb-NO" sz="1600" dirty="0" err="1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GliCamp</a:t>
            </a: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 i Hemsedal i November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Snøsamling i Desember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Mye skileik på vinteren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Slag i slag med renn og samlinger gjennom vinteren</a:t>
            </a:r>
          </a:p>
          <a:p>
            <a:endParaRPr lang="nb-NO" sz="1600" dirty="0">
              <a:solidFill>
                <a:srgbClr val="000000"/>
              </a:solidFill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5 trenere hvor alle er tidligere aktive i Kollenhopp</a:t>
            </a:r>
          </a:p>
          <a:p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Alle blir sett og få slutter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indent="0">
              <a:buNone/>
            </a:pPr>
            <a:r>
              <a:rPr lang="nb-NO" sz="16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	</a:t>
            </a:r>
          </a:p>
          <a:p>
            <a:endParaRPr lang="nb-NO" sz="5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500" dirty="0">
              <a:solidFill>
                <a:srgbClr val="000000"/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5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0339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A9CF96-9E2B-43BB-931B-B7461720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1" y="586855"/>
            <a:ext cx="2511371" cy="2501979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nb-NO" sz="4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Samling Planica eller </a:t>
            </a:r>
            <a:r>
              <a:rPr lang="nb-NO" sz="40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Knyken</a:t>
            </a:r>
            <a:endParaRPr lang="nb-NO" sz="4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BBD898-CA1D-411F-A240-770363F2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 lnSpcReduction="10000"/>
          </a:bodyPr>
          <a:lstStyle/>
          <a:p>
            <a:endParaRPr lang="nb-NO" sz="1800" dirty="0">
              <a:effectLst/>
              <a:latin typeface="Calibri" panose="020F05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Spiller ingen rolle hvor man drar. Utbytte for utøverne er det samme.</a:t>
            </a:r>
          </a:p>
          <a:p>
            <a:pPr marL="0" indent="0">
              <a:buNone/>
            </a:pP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3 hoppøkter per dag.</a:t>
            </a:r>
          </a:p>
          <a:p>
            <a:pPr marL="0" indent="0">
              <a:buNone/>
            </a:pP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Forskjellig fokus pr hoppøkt. </a:t>
            </a:r>
            <a:r>
              <a:rPr lang="nb-NO" sz="1800" dirty="0" err="1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Nedlsag</a:t>
            </a: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, Flight, Inntak og bue, </a:t>
            </a:r>
            <a:r>
              <a:rPr lang="nb-NO" sz="1800" dirty="0" err="1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Symetri</a:t>
            </a: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, En hoppøkt kan brukes til kjøre midt i sporet</a:t>
            </a:r>
          </a:p>
          <a:p>
            <a:pPr marL="0" indent="0">
              <a:buNone/>
            </a:pP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Konkurranser: </a:t>
            </a:r>
          </a:p>
          <a:p>
            <a:r>
              <a:rPr lang="nb-NO" sz="1800" dirty="0" err="1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Unlock</a:t>
            </a: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 </a:t>
            </a:r>
            <a:r>
              <a:rPr lang="nb-NO" sz="1800" dirty="0" err="1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the</a:t>
            </a: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 hils.</a:t>
            </a:r>
          </a:p>
          <a:p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Lagkonk hvor utøverne trener hverandre, hoppmammaer er dommere.</a:t>
            </a:r>
          </a:p>
          <a:p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Hopp over K med lavest mulig fart. 6 omganger. Hopper du kortere enn K så må du opp på farta, hopper du lengre må du ned. Den som ender på laveste bom vinner. Er det likt er det lengden i siste hoppet som teller.</a:t>
            </a:r>
          </a:p>
          <a:p>
            <a:pPr marL="0" indent="0">
              <a:buNone/>
            </a:pPr>
            <a:endParaRPr lang="nb-NO" sz="1800" dirty="0"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r>
              <a:rPr lang="nb-NO" sz="1800" dirty="0" err="1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X</a:t>
            </a:r>
            <a:r>
              <a:rPr lang="nb-NO" sz="1800" dirty="0"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-faktor (Som ikke har med skihopping å gjøre) Finn gruppas talent og fremfør det foran publikum. </a:t>
            </a:r>
          </a:p>
          <a:p>
            <a:pPr marL="0" indent="0">
              <a:buNone/>
            </a:pPr>
            <a:endParaRPr lang="nb-NO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2000" dirty="0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54F0CB00-B38A-4468-BBB0-851BD030A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08" y="3234447"/>
            <a:ext cx="3429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441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A9CF96-9E2B-43BB-931B-B7461720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1" y="586855"/>
            <a:ext cx="2511371" cy="2501979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nb-NO" sz="40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SeptemberCup</a:t>
            </a:r>
            <a:endParaRPr lang="nb-NO" sz="4000" dirty="0">
              <a:solidFill>
                <a:schemeClr val="bg1"/>
              </a:solidFill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BBD898-CA1D-411F-A240-770363F2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Hopprenn i all 4 bakker hver onsdag i september, åpent for alle også foreldre</a:t>
            </a:r>
          </a:p>
          <a:p>
            <a:r>
              <a:rPr lang="nb-NO" sz="1800" dirty="0"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Fri hopping i bakker det ikke er renn i</a:t>
            </a:r>
          </a:p>
          <a:p>
            <a:r>
              <a:rPr lang="nb-NO" sz="1800" dirty="0"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Gratis påmelding i hoppbakken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Hopper ikke i </a:t>
            </a:r>
            <a:r>
              <a:rPr lang="nb-NO" sz="1800" dirty="0"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nummerrekkefølge</a:t>
            </a:r>
          </a:p>
          <a:p>
            <a:r>
              <a:rPr lang="nb-NO" sz="1800" dirty="0">
                <a:effectLst/>
                <a:latin typeface="Calibri" panose="020F05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Enkle regler. 1 bonusmeter for stående hopp. 3-5 bonusmetere for nedslag</a:t>
            </a:r>
          </a:p>
          <a:p>
            <a:r>
              <a:rPr lang="nb-NO" sz="18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Funfacts</a:t>
            </a:r>
            <a:r>
              <a:rPr lang="nb-NO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 ved påmelding. Speakerjobben blir mye mer morsom og bedre</a:t>
            </a:r>
          </a:p>
          <a:p>
            <a:r>
              <a:rPr lang="nb-NO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Fellesstart og terrengløp etterpå. Gjerne med innlagt svømmetur</a:t>
            </a:r>
          </a:p>
          <a:p>
            <a:r>
              <a:rPr lang="nb-NO" sz="1800" dirty="0">
                <a:latin typeface="Calibri" panose="020F0502020204030204" pitchFamily="34" charset="0"/>
                <a:cs typeface="Times New Roman" panose="02020603050405020304" pitchFamily="18" charset="0"/>
              </a:rPr>
              <a:t>En starter, en dommer og en speaker kan arrangere et slikt kombinertrenn.</a:t>
            </a:r>
          </a:p>
          <a:p>
            <a:endParaRPr lang="nb-NO" sz="2000" dirty="0"/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457658FB-4B6D-46D1-8CA6-4B1E68BD9D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586"/>
          <a:stretch/>
        </p:blipFill>
        <p:spPr>
          <a:xfrm>
            <a:off x="233988" y="3164301"/>
            <a:ext cx="3569840" cy="341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4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A9CF96-9E2B-43BB-931B-B7461720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1" y="586855"/>
            <a:ext cx="2511371" cy="2501979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nb-NO" sz="4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Fysisk trening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BBD898-CA1D-411F-A240-770363F2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r>
              <a:rPr lang="nb-NO" sz="2000" dirty="0"/>
              <a:t>Hovedsakelig i mellomsesongen mellom plast og snø</a:t>
            </a:r>
          </a:p>
          <a:p>
            <a:r>
              <a:rPr lang="nb-NO" sz="2000" dirty="0"/>
              <a:t>Klassiske trappeøkter i Frognerparken</a:t>
            </a:r>
          </a:p>
          <a:p>
            <a:r>
              <a:rPr lang="nb-NO" sz="2000" dirty="0"/>
              <a:t>Innetrening på </a:t>
            </a:r>
            <a:r>
              <a:rPr lang="nb-NO" sz="2000" dirty="0" err="1"/>
              <a:t>Readyhuset</a:t>
            </a:r>
            <a:r>
              <a:rPr lang="nb-NO" sz="2000" dirty="0"/>
              <a:t> når det ikke er korona. I år har vi trent på sletta i Midtstubakken og miniskiøkter i Midtstulia</a:t>
            </a:r>
          </a:p>
          <a:p>
            <a:r>
              <a:rPr lang="nb-NO" sz="2000" dirty="0"/>
              <a:t>Det er per nå ikke lov og trene innendørs i Oslo.</a:t>
            </a:r>
          </a:p>
          <a:p>
            <a:r>
              <a:rPr lang="nb-NO" sz="2000" dirty="0"/>
              <a:t>Våre 15 og 16 åringer får en fysisk trening pr uke Wang året igjennom</a:t>
            </a:r>
          </a:p>
          <a:p>
            <a:r>
              <a:rPr lang="nb-NO" sz="2000" dirty="0"/>
              <a:t>Fysisk basis trening og hopp spesifikk trening for de som går på Wang Ung</a:t>
            </a:r>
          </a:p>
        </p:txBody>
      </p:sp>
      <p:pic>
        <p:nvPicPr>
          <p:cNvPr id="6" name="Bilde 5" descr="Et bilde som inneholder bakke, utendørs, person, gruppe&#10;&#10;Automatisk generert beskrivelse">
            <a:extLst>
              <a:ext uri="{FF2B5EF4-FFF2-40B4-BE49-F238E27FC236}">
                <a16:creationId xmlns:a16="http://schemas.microsoft.com/office/drawing/2014/main" id="{6B7C33CB-D622-4978-A9D8-9B0C20E8E4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80"/>
          <a:stretch/>
        </p:blipFill>
        <p:spPr>
          <a:xfrm>
            <a:off x="260703" y="4270443"/>
            <a:ext cx="3266087" cy="1837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80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8A9CF96-9E2B-43BB-931B-B74617205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1" y="586855"/>
            <a:ext cx="2511371" cy="2501979"/>
          </a:xfrm>
        </p:spPr>
        <p:txBody>
          <a:bodyPr anchor="b">
            <a:normAutofit/>
          </a:bodyPr>
          <a:lstStyle/>
          <a:p>
            <a:pPr marL="0" indent="0">
              <a:buNone/>
            </a:pPr>
            <a:r>
              <a:rPr lang="nb-NO" sz="4000" dirty="0" err="1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GliCamp</a:t>
            </a:r>
            <a:r>
              <a:rPr lang="nb-NO" sz="4000" dirty="0">
                <a:solidFill>
                  <a:schemeClr val="bg1"/>
                </a:solidFill>
                <a:effectLst/>
                <a:latin typeface="Calibri Light" panose="020F0302020204030204" pitchFamily="34" charset="0"/>
                <a:ea typeface="Calibri Light" panose="020F0302020204030204" pitchFamily="34" charset="0"/>
                <a:cs typeface="Times New Roman" panose="02020603050405020304" pitchFamily="18" charset="0"/>
              </a:rPr>
              <a:t> Hemsedal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DBBD898-CA1D-411F-A240-770363F2D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anchor="ctr">
            <a:normAutofit/>
          </a:bodyPr>
          <a:lstStyle/>
          <a:p>
            <a:endParaRPr lang="nb-NO" sz="1800" dirty="0">
              <a:effectLst/>
              <a:latin typeface="Calibri" panose="020F05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latin typeface="Calibri" panose="020F05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endParaRPr lang="nb-NO" sz="1800" dirty="0">
              <a:effectLst/>
              <a:latin typeface="Calibri Light" panose="020F0302020204030204" pitchFamily="34" charset="0"/>
              <a:ea typeface="Calibri Light" panose="020F0302020204030204" pitchFamily="34" charset="0"/>
              <a:cs typeface="Times New Roman" panose="02020603050405020304" pitchFamily="18" charset="0"/>
            </a:endParaRPr>
          </a:p>
          <a:p>
            <a:r>
              <a:rPr lang="nb-NO" sz="2000" dirty="0"/>
              <a:t>Foreldreløs tur</a:t>
            </a:r>
          </a:p>
          <a:p>
            <a:r>
              <a:rPr lang="nb-NO" sz="2000" dirty="0"/>
              <a:t>Alle må klare seg selv, re opp seng, vaske opp, lage mat…</a:t>
            </a:r>
          </a:p>
          <a:p>
            <a:r>
              <a:rPr lang="nb-NO" sz="2000" dirty="0"/>
              <a:t>Gjør så mye som mulig på ski, miniski, alpint ski og langrennsski. Er forholden gode, også hopputsyr.</a:t>
            </a:r>
          </a:p>
          <a:p>
            <a:r>
              <a:rPr lang="nb-NO" sz="2000" dirty="0"/>
              <a:t>Full aktivitet fra 0700-2200.</a:t>
            </a:r>
          </a:p>
          <a:p>
            <a:r>
              <a:rPr lang="nb-NO" sz="2000" dirty="0"/>
              <a:t>Slitne  og lykkelige utøvere kommer hjem søndag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6DC17116-261F-4200-942D-EEA2633E4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93" y="3891064"/>
            <a:ext cx="3728733" cy="2796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28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A41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A41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>
            <a:extLst>
              <a:ext uri="{FF2B5EF4-FFF2-40B4-BE49-F238E27FC236}">
                <a16:creationId xmlns:a16="http://schemas.microsoft.com/office/drawing/2014/main" id="{D3CF40C0-8C18-4755-8EB2-75F087CEF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77356"/>
            <a:ext cx="9966960" cy="1560320"/>
          </a:xfrm>
        </p:spPr>
        <p:txBody>
          <a:bodyPr>
            <a:normAutofit/>
          </a:bodyPr>
          <a:lstStyle/>
          <a:p>
            <a:r>
              <a:rPr lang="nb-NO" sz="5800" dirty="0">
                <a:solidFill>
                  <a:srgbClr val="4A415A"/>
                </a:solidFill>
              </a:rPr>
              <a:t>Her er gjengen vår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C1AD7E6F-E679-427F-947A-BB7F03C35A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799489"/>
            <a:ext cx="8767860" cy="440822"/>
          </a:xfrm>
        </p:spPr>
        <p:txBody>
          <a:bodyPr>
            <a:normAutofit/>
          </a:bodyPr>
          <a:lstStyle/>
          <a:p>
            <a:r>
              <a:rPr lang="nb-NO" sz="2000" dirty="0">
                <a:solidFill>
                  <a:srgbClr val="4A415A"/>
                </a:solidFill>
              </a:rPr>
              <a:t>Kollenhopp fra Rekrutt til Veteran</a:t>
            </a:r>
          </a:p>
        </p:txBody>
      </p:sp>
      <p:pic>
        <p:nvPicPr>
          <p:cNvPr id="5" name="Bilde 4" descr="Et bilde som inneholder person, utendørs, personer, gruppe&#10;&#10;Automatisk generert beskrivelse">
            <a:extLst>
              <a:ext uri="{FF2B5EF4-FFF2-40B4-BE49-F238E27FC236}">
                <a16:creationId xmlns:a16="http://schemas.microsoft.com/office/drawing/2014/main" id="{0D4DE1D3-7FDE-4024-AE83-2AA2DD97D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37" r="1" b="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254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1456</TotalTime>
  <Words>607</Words>
  <Application>Microsoft Macintosh PowerPoint</Application>
  <PresentationFormat>Widescreen</PresentationFormat>
  <Paragraphs>81</Paragraphs>
  <Slides>8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Office-tema</vt:lpstr>
      <vt:lpstr>Her er gjengen vår</vt:lpstr>
      <vt:lpstr>Litt historie</vt:lpstr>
      <vt:lpstr>Kollenhopp Ung</vt:lpstr>
      <vt:lpstr>Samling Planica eller Knyken</vt:lpstr>
      <vt:lpstr>SeptemberCup</vt:lpstr>
      <vt:lpstr>Fysisk trening</vt:lpstr>
      <vt:lpstr>GliCamp Hemsedal</vt:lpstr>
      <vt:lpstr>Her er gjengen vår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 er gjengen vår</dc:title>
  <dc:creator>Erlend Munkeby</dc:creator>
  <cp:lastModifiedBy>Tore Øvregård</cp:lastModifiedBy>
  <cp:revision>15</cp:revision>
  <dcterms:created xsi:type="dcterms:W3CDTF">2021-01-17T16:57:55Z</dcterms:created>
  <dcterms:modified xsi:type="dcterms:W3CDTF">2021-01-19T08:32:49Z</dcterms:modified>
</cp:coreProperties>
</file>