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1.xml><?xml version="1.0" encoding="utf-8"?>
<a:tblStyleLst xmlns:a="http://schemas.openxmlformats.org/drawingml/2006/main" xmlns:r="http://schemas.openxmlformats.org/officeDocument/2006/relationships" def="{42AE858A-237E-4C1C-8E15-36C5FDE6CB8B}">
  <a:tblStyle styleId="{42AE858A-237E-4C1C-8E15-36C5FDE6CB8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8F15D9D-BB80-4164-B859-66D4D452F15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o-NO"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3" name="Google Shape;15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9" name="Google Shape;15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40b03651e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5" name="Google Shape;165;g140b03651e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0b03651e1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1" name="Google Shape;171;g140b03651e1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40b03651e1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g140b03651e1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40b03651e1_0_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5" name="Google Shape;185;g140b03651e1_0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40b03651e1_0_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1" name="Google Shape;191;g140b03651e1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40b03651e1_0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8" name="Google Shape;198;g140b03651e1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40b03651e1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5" name="Google Shape;205;g140b03651e1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40b03651e1_0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2" name="Google Shape;212;g140b03651e1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 name="Google Shape;10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9" name="Google Shape;21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40b03651e1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5" name="Google Shape;225;g140b03651e1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40b03651e1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2" name="Google Shape;232;g140b03651e1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9" name="Google Shape;2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6" name="Google Shape;24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3" name="Google Shape;25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1" name="Google Shape;26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7" name="Google Shape;26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4" name="Google Shape;27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7" name="Google Shape;28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3" name="Google Shape;29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9" name="Google Shape;29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5" name="Google Shape;30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2" name="Google Shape;31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9" name="Google Shape;31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5" name="Google Shape;32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1" name="Google Shape;33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7" name="Google Shape;11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9" name="Google Shape;1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 name="Google Shape;13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1" name="Google Shape;14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7" name="Google Shape;14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lysbilde" showMasterSp="0" type="title">
  <p:cSld name="TITLE">
    <p:spTree>
      <p:nvGrpSpPr>
        <p:cNvPr id="21" name="Shape 21"/>
        <p:cNvGrpSpPr/>
        <p:nvPr/>
      </p:nvGrpSpPr>
      <p:grpSpPr>
        <a:xfrm>
          <a:off x="0" y="0"/>
          <a:ext cx="0" cy="0"/>
          <a:chOff x="0" y="0"/>
          <a:chExt cx="0" cy="0"/>
        </a:xfrm>
      </p:grpSpPr>
      <p:cxnSp>
        <p:nvCxnSpPr>
          <p:cNvPr id="22" name="Google Shape;22;p29"/>
          <p:cNvCxnSpPr/>
          <p:nvPr/>
        </p:nvCxnSpPr>
        <p:spPr>
          <a:xfrm flipH="1" rot="10800000">
            <a:off x="457200" y="6473825"/>
            <a:ext cx="8229600" cy="19050"/>
          </a:xfrm>
          <a:prstGeom prst="straightConnector1">
            <a:avLst/>
          </a:prstGeom>
          <a:noFill/>
          <a:ln cap="flat" cmpd="sng" w="9525">
            <a:solidFill>
              <a:srgbClr val="A7A9A9"/>
            </a:solidFill>
            <a:prstDash val="dot"/>
            <a:round/>
            <a:headEnd len="sm" w="sm" type="none"/>
            <a:tailEnd len="sm" w="sm" type="none"/>
          </a:ln>
        </p:spPr>
      </p:cxnSp>
      <p:pic>
        <p:nvPicPr>
          <p:cNvPr descr="nsf_flaggstripe_powerpoint.png" id="23" name="Google Shape;23;p29"/>
          <p:cNvPicPr preferRelativeResize="0"/>
          <p:nvPr/>
        </p:nvPicPr>
        <p:blipFill rotWithShape="1">
          <a:blip r:embed="rId2">
            <a:alphaModFix/>
          </a:blip>
          <a:srcRect b="0" l="0" r="0" t="0"/>
          <a:stretch/>
        </p:blipFill>
        <p:spPr>
          <a:xfrm>
            <a:off x="8474075" y="0"/>
            <a:ext cx="157163" cy="304800"/>
          </a:xfrm>
          <a:prstGeom prst="rect">
            <a:avLst/>
          </a:prstGeom>
          <a:noFill/>
          <a:ln>
            <a:noFill/>
          </a:ln>
        </p:spPr>
      </p:pic>
      <p:pic>
        <p:nvPicPr>
          <p:cNvPr descr="nsf_logo_stor_powerpoint.png" id="24" name="Google Shape;24;p29"/>
          <p:cNvPicPr preferRelativeResize="0"/>
          <p:nvPr/>
        </p:nvPicPr>
        <p:blipFill rotWithShape="1">
          <a:blip r:embed="rId3">
            <a:alphaModFix/>
          </a:blip>
          <a:srcRect b="0" l="0" r="0" t="0"/>
          <a:stretch/>
        </p:blipFill>
        <p:spPr>
          <a:xfrm>
            <a:off x="381000" y="2130425"/>
            <a:ext cx="1284288" cy="908050"/>
          </a:xfrm>
          <a:prstGeom prst="rect">
            <a:avLst/>
          </a:prstGeom>
          <a:noFill/>
          <a:ln>
            <a:noFill/>
          </a:ln>
        </p:spPr>
      </p:pic>
      <p:cxnSp>
        <p:nvCxnSpPr>
          <p:cNvPr id="25" name="Google Shape;25;p29"/>
          <p:cNvCxnSpPr/>
          <p:nvPr/>
        </p:nvCxnSpPr>
        <p:spPr>
          <a:xfrm>
            <a:off x="1981200" y="2130425"/>
            <a:ext cx="6858000" cy="1588"/>
          </a:xfrm>
          <a:prstGeom prst="straightConnector1">
            <a:avLst/>
          </a:prstGeom>
          <a:noFill/>
          <a:ln cap="flat" cmpd="sng" w="9525">
            <a:solidFill>
              <a:srgbClr val="A7A9A9"/>
            </a:solidFill>
            <a:prstDash val="dot"/>
            <a:round/>
            <a:headEnd len="sm" w="sm" type="none"/>
            <a:tailEnd len="sm" w="sm" type="none"/>
          </a:ln>
        </p:spPr>
      </p:cxnSp>
      <p:cxnSp>
        <p:nvCxnSpPr>
          <p:cNvPr id="26" name="Google Shape;26;p29"/>
          <p:cNvCxnSpPr/>
          <p:nvPr/>
        </p:nvCxnSpPr>
        <p:spPr>
          <a:xfrm>
            <a:off x="1981200" y="2493963"/>
            <a:ext cx="6858000" cy="1587"/>
          </a:xfrm>
          <a:prstGeom prst="straightConnector1">
            <a:avLst/>
          </a:prstGeom>
          <a:noFill/>
          <a:ln cap="flat" cmpd="sng" w="9525">
            <a:solidFill>
              <a:srgbClr val="A7A9A9"/>
            </a:solidFill>
            <a:prstDash val="dot"/>
            <a:round/>
            <a:headEnd len="sm" w="sm" type="none"/>
            <a:tailEnd len="sm" w="sm" type="none"/>
          </a:ln>
        </p:spPr>
      </p:cxnSp>
      <p:cxnSp>
        <p:nvCxnSpPr>
          <p:cNvPr id="27" name="Google Shape;27;p29"/>
          <p:cNvCxnSpPr/>
          <p:nvPr/>
        </p:nvCxnSpPr>
        <p:spPr>
          <a:xfrm>
            <a:off x="1981200" y="2871788"/>
            <a:ext cx="6858000" cy="1587"/>
          </a:xfrm>
          <a:prstGeom prst="straightConnector1">
            <a:avLst/>
          </a:prstGeom>
          <a:noFill/>
          <a:ln cap="flat" cmpd="sng" w="9525">
            <a:solidFill>
              <a:srgbClr val="A7A9A9"/>
            </a:solidFill>
            <a:prstDash val="dot"/>
            <a:round/>
            <a:headEnd len="sm" w="sm" type="none"/>
            <a:tailEnd len="sm" w="sm" type="none"/>
          </a:ln>
        </p:spPr>
      </p:cxnSp>
      <p:sp>
        <p:nvSpPr>
          <p:cNvPr id="28" name="Google Shape;28;p29"/>
          <p:cNvSpPr txBox="1"/>
          <p:nvPr>
            <p:ph type="ctrTitle"/>
          </p:nvPr>
        </p:nvSpPr>
        <p:spPr>
          <a:xfrm>
            <a:off x="1981200" y="2130425"/>
            <a:ext cx="6477000" cy="9080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 type="subTitle"/>
          </p:nvPr>
        </p:nvSpPr>
        <p:spPr>
          <a:xfrm>
            <a:off x="1981200" y="3038475"/>
            <a:ext cx="6492875" cy="606425"/>
          </a:xfrm>
          <a:prstGeom prst="rect">
            <a:avLst/>
          </a:prstGeom>
          <a:noFill/>
          <a:ln>
            <a:noFill/>
          </a:ln>
        </p:spPr>
        <p:txBody>
          <a:bodyPr anchorCtr="0" anchor="t" bIns="45700" lIns="91425" spcFirstLastPara="1" rIns="91425" wrap="square" tIns="45700">
            <a:noAutofit/>
          </a:bodyPr>
          <a:lstStyle>
            <a:lvl1pPr lvl="0" algn="l">
              <a:spcBef>
                <a:spcPts val="280"/>
              </a:spcBef>
              <a:spcAft>
                <a:spcPts val="0"/>
              </a:spcAft>
              <a:buClr>
                <a:schemeClr val="folHlink"/>
              </a:buClr>
              <a:buSzPts val="1400"/>
              <a:buFont typeface="Arial"/>
              <a:buNone/>
              <a:defRPr sz="1400"/>
            </a:lvl1pPr>
            <a:lvl2pPr lvl="1" algn="l">
              <a:spcBef>
                <a:spcPts val="360"/>
              </a:spcBef>
              <a:spcAft>
                <a:spcPts val="0"/>
              </a:spcAft>
              <a:buClr>
                <a:schemeClr val="folHlink"/>
              </a:buClr>
              <a:buSzPts val="1800"/>
              <a:buChar char="•"/>
              <a:defRPr/>
            </a:lvl2pPr>
            <a:lvl3pPr lvl="2" algn="l">
              <a:spcBef>
                <a:spcPts val="360"/>
              </a:spcBef>
              <a:spcAft>
                <a:spcPts val="0"/>
              </a:spcAft>
              <a:buClr>
                <a:schemeClr val="folHlink"/>
              </a:buClr>
              <a:buSzPts val="1800"/>
              <a:buChar char="•"/>
              <a:defRPr/>
            </a:lvl3pPr>
            <a:lvl4pPr lvl="3" algn="l">
              <a:spcBef>
                <a:spcPts val="360"/>
              </a:spcBef>
              <a:spcAft>
                <a:spcPts val="0"/>
              </a:spcAft>
              <a:buClr>
                <a:schemeClr val="folHlink"/>
              </a:buClr>
              <a:buSzPts val="1800"/>
              <a:buChar char="•"/>
              <a:defRPr/>
            </a:lvl4pPr>
            <a:lvl5pPr lvl="4" algn="l">
              <a:spcBef>
                <a:spcPts val="360"/>
              </a:spcBef>
              <a:spcAft>
                <a:spcPts val="0"/>
              </a:spcAft>
              <a:buClr>
                <a:schemeClr val="folHlink"/>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30" name="Google Shape;30;p29"/>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9"/>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b="0" i="0" sz="900" u="none" cap="none" strike="noStrike">
                <a:solidFill>
                  <a:srgbClr val="00B6E3"/>
                </a:solidFill>
                <a:latin typeface="Georgia"/>
                <a:ea typeface="Georgia"/>
                <a:cs typeface="Georgia"/>
                <a:sym typeface="Georgia"/>
              </a:defRPr>
            </a:lvl1pPr>
            <a:lvl2pPr indent="0" lvl="1" marL="0" algn="l">
              <a:spcBef>
                <a:spcPts val="0"/>
              </a:spcBef>
              <a:spcAft>
                <a:spcPts val="0"/>
              </a:spcAft>
              <a:buNone/>
              <a:defRPr b="0" i="0" sz="900" u="none" cap="none" strike="noStrike">
                <a:solidFill>
                  <a:srgbClr val="00B6E3"/>
                </a:solidFill>
                <a:latin typeface="Georgia"/>
                <a:ea typeface="Georgia"/>
                <a:cs typeface="Georgia"/>
                <a:sym typeface="Georgia"/>
              </a:defRPr>
            </a:lvl2pPr>
            <a:lvl3pPr indent="0" lvl="2" marL="0" algn="l">
              <a:spcBef>
                <a:spcPts val="0"/>
              </a:spcBef>
              <a:spcAft>
                <a:spcPts val="0"/>
              </a:spcAft>
              <a:buNone/>
              <a:defRPr b="0" i="0" sz="900" u="none" cap="none" strike="noStrike">
                <a:solidFill>
                  <a:srgbClr val="00B6E3"/>
                </a:solidFill>
                <a:latin typeface="Georgia"/>
                <a:ea typeface="Georgia"/>
                <a:cs typeface="Georgia"/>
                <a:sym typeface="Georgia"/>
              </a:defRPr>
            </a:lvl3pPr>
            <a:lvl4pPr indent="0" lvl="3" marL="0" algn="l">
              <a:spcBef>
                <a:spcPts val="0"/>
              </a:spcBef>
              <a:spcAft>
                <a:spcPts val="0"/>
              </a:spcAft>
              <a:buNone/>
              <a:defRPr b="0" i="0" sz="900" u="none" cap="none" strike="noStrike">
                <a:solidFill>
                  <a:srgbClr val="00B6E3"/>
                </a:solidFill>
                <a:latin typeface="Georgia"/>
                <a:ea typeface="Georgia"/>
                <a:cs typeface="Georgia"/>
                <a:sym typeface="Georgia"/>
              </a:defRPr>
            </a:lvl4pPr>
            <a:lvl5pPr indent="0" lvl="4" marL="0" algn="l">
              <a:spcBef>
                <a:spcPts val="0"/>
              </a:spcBef>
              <a:spcAft>
                <a:spcPts val="0"/>
              </a:spcAft>
              <a:buNone/>
              <a:defRPr b="0" i="0" sz="900" u="none" cap="none" strike="noStrike">
                <a:solidFill>
                  <a:srgbClr val="00B6E3"/>
                </a:solidFill>
                <a:latin typeface="Georgia"/>
                <a:ea typeface="Georgia"/>
                <a:cs typeface="Georgia"/>
                <a:sym typeface="Georgia"/>
              </a:defRPr>
            </a:lvl5pPr>
            <a:lvl6pPr indent="0" lvl="5" marL="0" algn="l">
              <a:spcBef>
                <a:spcPts val="0"/>
              </a:spcBef>
              <a:spcAft>
                <a:spcPts val="0"/>
              </a:spcAft>
              <a:buNone/>
              <a:defRPr b="0" i="0" sz="900" u="none" cap="none" strike="noStrike">
                <a:solidFill>
                  <a:srgbClr val="00B6E3"/>
                </a:solidFill>
                <a:latin typeface="Georgia"/>
                <a:ea typeface="Georgia"/>
                <a:cs typeface="Georgia"/>
                <a:sym typeface="Georgia"/>
              </a:defRPr>
            </a:lvl6pPr>
            <a:lvl7pPr indent="0" lvl="6" marL="0" algn="l">
              <a:spcBef>
                <a:spcPts val="0"/>
              </a:spcBef>
              <a:spcAft>
                <a:spcPts val="0"/>
              </a:spcAft>
              <a:buNone/>
              <a:defRPr b="0" i="0" sz="900" u="none" cap="none" strike="noStrike">
                <a:solidFill>
                  <a:srgbClr val="00B6E3"/>
                </a:solidFill>
                <a:latin typeface="Georgia"/>
                <a:ea typeface="Georgia"/>
                <a:cs typeface="Georgia"/>
                <a:sym typeface="Georgia"/>
              </a:defRPr>
            </a:lvl7pPr>
            <a:lvl8pPr indent="0" lvl="7" marL="0" algn="l">
              <a:spcBef>
                <a:spcPts val="0"/>
              </a:spcBef>
              <a:spcAft>
                <a:spcPts val="0"/>
              </a:spcAft>
              <a:buNone/>
              <a:defRPr b="0" i="0" sz="900" u="none" cap="none" strike="noStrike">
                <a:solidFill>
                  <a:srgbClr val="00B6E3"/>
                </a:solidFill>
                <a:latin typeface="Georgia"/>
                <a:ea typeface="Georgia"/>
                <a:cs typeface="Georgia"/>
                <a:sym typeface="Georgia"/>
              </a:defRPr>
            </a:lvl8pPr>
            <a:lvl9pPr indent="0" lvl="8" marL="0" algn="l">
              <a:spcBef>
                <a:spcPts val="0"/>
              </a:spcBef>
              <a:spcAft>
                <a:spcPts val="0"/>
              </a:spcAft>
              <a:buNone/>
              <a:defRPr b="0" i="0" sz="900" u="none" cap="none" strike="noStrike">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38"/>
          <p:cNvSpPr txBox="1"/>
          <p:nvPr>
            <p:ph type="title"/>
          </p:nvPr>
        </p:nvSpPr>
        <p:spPr>
          <a:xfrm>
            <a:off x="1828800" y="533400"/>
            <a:ext cx="6858000" cy="8842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8"/>
          <p:cNvSpPr txBox="1"/>
          <p:nvPr>
            <p:ph idx="1" type="body"/>
          </p:nvPr>
        </p:nvSpPr>
        <p:spPr>
          <a:xfrm rot="5400000">
            <a:off x="2994819" y="434182"/>
            <a:ext cx="4525963" cy="6858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folHlink"/>
              </a:buClr>
              <a:buSzPts val="1800"/>
              <a:buChar char="•"/>
              <a:defRPr/>
            </a:lvl1pPr>
            <a:lvl2pPr indent="-342900" lvl="1" marL="914400" algn="l">
              <a:spcBef>
                <a:spcPts val="360"/>
              </a:spcBef>
              <a:spcAft>
                <a:spcPts val="0"/>
              </a:spcAft>
              <a:buClr>
                <a:schemeClr val="folHlink"/>
              </a:buClr>
              <a:buSzPts val="1800"/>
              <a:buChar char="•"/>
              <a:defRPr/>
            </a:lvl2pPr>
            <a:lvl3pPr indent="-342900" lvl="2" marL="1371600" algn="l">
              <a:spcBef>
                <a:spcPts val="360"/>
              </a:spcBef>
              <a:spcAft>
                <a:spcPts val="0"/>
              </a:spcAft>
              <a:buClr>
                <a:schemeClr val="folHlink"/>
              </a:buClr>
              <a:buSzPts val="1800"/>
              <a:buChar char="•"/>
              <a:defRPr/>
            </a:lvl3pPr>
            <a:lvl4pPr indent="-342900" lvl="3" marL="1828800" algn="l">
              <a:spcBef>
                <a:spcPts val="360"/>
              </a:spcBef>
              <a:spcAft>
                <a:spcPts val="0"/>
              </a:spcAft>
              <a:buClr>
                <a:schemeClr val="folHlink"/>
              </a:buClr>
              <a:buSzPts val="1800"/>
              <a:buChar char="•"/>
              <a:defRPr/>
            </a:lvl4pPr>
            <a:lvl5pPr indent="-342900" lvl="4" marL="2286000" algn="l">
              <a:spcBef>
                <a:spcPts val="360"/>
              </a:spcBef>
              <a:spcAft>
                <a:spcPts val="0"/>
              </a:spcAft>
              <a:buClr>
                <a:schemeClr val="folHlink"/>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38"/>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8"/>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8"/>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900">
                <a:solidFill>
                  <a:srgbClr val="00B6E3"/>
                </a:solidFill>
                <a:latin typeface="Georgia"/>
                <a:ea typeface="Georgia"/>
                <a:cs typeface="Georgia"/>
                <a:sym typeface="Georgia"/>
              </a:defRPr>
            </a:lvl1pPr>
            <a:lvl2pPr indent="0" lvl="1" marL="0" algn="l">
              <a:spcBef>
                <a:spcPts val="0"/>
              </a:spcBef>
              <a:spcAft>
                <a:spcPts val="0"/>
              </a:spcAft>
              <a:buNone/>
              <a:defRPr sz="900">
                <a:solidFill>
                  <a:srgbClr val="00B6E3"/>
                </a:solidFill>
                <a:latin typeface="Georgia"/>
                <a:ea typeface="Georgia"/>
                <a:cs typeface="Georgia"/>
                <a:sym typeface="Georgia"/>
              </a:defRPr>
            </a:lvl2pPr>
            <a:lvl3pPr indent="0" lvl="2" marL="0" algn="l">
              <a:spcBef>
                <a:spcPts val="0"/>
              </a:spcBef>
              <a:spcAft>
                <a:spcPts val="0"/>
              </a:spcAft>
              <a:buNone/>
              <a:defRPr sz="900">
                <a:solidFill>
                  <a:srgbClr val="00B6E3"/>
                </a:solidFill>
                <a:latin typeface="Georgia"/>
                <a:ea typeface="Georgia"/>
                <a:cs typeface="Georgia"/>
                <a:sym typeface="Georgia"/>
              </a:defRPr>
            </a:lvl3pPr>
            <a:lvl4pPr indent="0" lvl="3" marL="0" algn="l">
              <a:spcBef>
                <a:spcPts val="0"/>
              </a:spcBef>
              <a:spcAft>
                <a:spcPts val="0"/>
              </a:spcAft>
              <a:buNone/>
              <a:defRPr sz="900">
                <a:solidFill>
                  <a:srgbClr val="00B6E3"/>
                </a:solidFill>
                <a:latin typeface="Georgia"/>
                <a:ea typeface="Georgia"/>
                <a:cs typeface="Georgia"/>
                <a:sym typeface="Georgia"/>
              </a:defRPr>
            </a:lvl4pPr>
            <a:lvl5pPr indent="0" lvl="4" marL="0" algn="l">
              <a:spcBef>
                <a:spcPts val="0"/>
              </a:spcBef>
              <a:spcAft>
                <a:spcPts val="0"/>
              </a:spcAft>
              <a:buNone/>
              <a:defRPr sz="900">
                <a:solidFill>
                  <a:srgbClr val="00B6E3"/>
                </a:solidFill>
                <a:latin typeface="Georgia"/>
                <a:ea typeface="Georgia"/>
                <a:cs typeface="Georgia"/>
                <a:sym typeface="Georgia"/>
              </a:defRPr>
            </a:lvl5pPr>
            <a:lvl6pPr indent="0" lvl="5" marL="0" algn="l">
              <a:spcBef>
                <a:spcPts val="0"/>
              </a:spcBef>
              <a:spcAft>
                <a:spcPts val="0"/>
              </a:spcAft>
              <a:buNone/>
              <a:defRPr sz="900">
                <a:solidFill>
                  <a:srgbClr val="00B6E3"/>
                </a:solidFill>
                <a:latin typeface="Georgia"/>
                <a:ea typeface="Georgia"/>
                <a:cs typeface="Georgia"/>
                <a:sym typeface="Georgia"/>
              </a:defRPr>
            </a:lvl6pPr>
            <a:lvl7pPr indent="0" lvl="6" marL="0" algn="l">
              <a:spcBef>
                <a:spcPts val="0"/>
              </a:spcBef>
              <a:spcAft>
                <a:spcPts val="0"/>
              </a:spcAft>
              <a:buNone/>
              <a:defRPr sz="900">
                <a:solidFill>
                  <a:srgbClr val="00B6E3"/>
                </a:solidFill>
                <a:latin typeface="Georgia"/>
                <a:ea typeface="Georgia"/>
                <a:cs typeface="Georgia"/>
                <a:sym typeface="Georgia"/>
              </a:defRPr>
            </a:lvl7pPr>
            <a:lvl8pPr indent="0" lvl="7" marL="0" algn="l">
              <a:spcBef>
                <a:spcPts val="0"/>
              </a:spcBef>
              <a:spcAft>
                <a:spcPts val="0"/>
              </a:spcAft>
              <a:buNone/>
              <a:defRPr sz="900">
                <a:solidFill>
                  <a:srgbClr val="00B6E3"/>
                </a:solidFill>
                <a:latin typeface="Georgia"/>
                <a:ea typeface="Georgia"/>
                <a:cs typeface="Georgia"/>
                <a:sym typeface="Georgia"/>
              </a:defRPr>
            </a:lvl8pPr>
            <a:lvl9pPr indent="0" lvl="8" marL="0" algn="l">
              <a:spcBef>
                <a:spcPts val="0"/>
              </a:spcBef>
              <a:spcAft>
                <a:spcPts val="0"/>
              </a:spcAft>
              <a:buNone/>
              <a:defRPr sz="900">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39"/>
          <p:cNvSpPr txBox="1"/>
          <p:nvPr>
            <p:ph type="title"/>
          </p:nvPr>
        </p:nvSpPr>
        <p:spPr>
          <a:xfrm rot="5400000">
            <a:off x="5471319" y="2910682"/>
            <a:ext cx="4373563"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9"/>
          <p:cNvSpPr txBox="1"/>
          <p:nvPr>
            <p:ph idx="1" type="body"/>
          </p:nvPr>
        </p:nvSpPr>
        <p:spPr>
          <a:xfrm rot="5400000">
            <a:off x="1966119" y="1615282"/>
            <a:ext cx="4373563" cy="4648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folHlink"/>
              </a:buClr>
              <a:buSzPts val="1800"/>
              <a:buChar char="•"/>
              <a:defRPr/>
            </a:lvl1pPr>
            <a:lvl2pPr indent="-342900" lvl="1" marL="914400" algn="l">
              <a:spcBef>
                <a:spcPts val="360"/>
              </a:spcBef>
              <a:spcAft>
                <a:spcPts val="0"/>
              </a:spcAft>
              <a:buClr>
                <a:schemeClr val="folHlink"/>
              </a:buClr>
              <a:buSzPts val="1800"/>
              <a:buChar char="•"/>
              <a:defRPr/>
            </a:lvl2pPr>
            <a:lvl3pPr indent="-342900" lvl="2" marL="1371600" algn="l">
              <a:spcBef>
                <a:spcPts val="360"/>
              </a:spcBef>
              <a:spcAft>
                <a:spcPts val="0"/>
              </a:spcAft>
              <a:buClr>
                <a:schemeClr val="folHlink"/>
              </a:buClr>
              <a:buSzPts val="1800"/>
              <a:buChar char="•"/>
              <a:defRPr/>
            </a:lvl3pPr>
            <a:lvl4pPr indent="-342900" lvl="3" marL="1828800" algn="l">
              <a:spcBef>
                <a:spcPts val="360"/>
              </a:spcBef>
              <a:spcAft>
                <a:spcPts val="0"/>
              </a:spcAft>
              <a:buClr>
                <a:schemeClr val="folHlink"/>
              </a:buClr>
              <a:buSzPts val="1800"/>
              <a:buChar char="•"/>
              <a:defRPr/>
            </a:lvl4pPr>
            <a:lvl5pPr indent="-342900" lvl="4" marL="2286000" algn="l">
              <a:spcBef>
                <a:spcPts val="360"/>
              </a:spcBef>
              <a:spcAft>
                <a:spcPts val="0"/>
              </a:spcAft>
              <a:buClr>
                <a:schemeClr val="folHlink"/>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39"/>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9"/>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9"/>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900">
                <a:solidFill>
                  <a:srgbClr val="00B6E3"/>
                </a:solidFill>
                <a:latin typeface="Georgia"/>
                <a:ea typeface="Georgia"/>
                <a:cs typeface="Georgia"/>
                <a:sym typeface="Georgia"/>
              </a:defRPr>
            </a:lvl1pPr>
            <a:lvl2pPr indent="0" lvl="1" marL="0" algn="l">
              <a:spcBef>
                <a:spcPts val="0"/>
              </a:spcBef>
              <a:spcAft>
                <a:spcPts val="0"/>
              </a:spcAft>
              <a:buNone/>
              <a:defRPr sz="900">
                <a:solidFill>
                  <a:srgbClr val="00B6E3"/>
                </a:solidFill>
                <a:latin typeface="Georgia"/>
                <a:ea typeface="Georgia"/>
                <a:cs typeface="Georgia"/>
                <a:sym typeface="Georgia"/>
              </a:defRPr>
            </a:lvl2pPr>
            <a:lvl3pPr indent="0" lvl="2" marL="0" algn="l">
              <a:spcBef>
                <a:spcPts val="0"/>
              </a:spcBef>
              <a:spcAft>
                <a:spcPts val="0"/>
              </a:spcAft>
              <a:buNone/>
              <a:defRPr sz="900">
                <a:solidFill>
                  <a:srgbClr val="00B6E3"/>
                </a:solidFill>
                <a:latin typeface="Georgia"/>
                <a:ea typeface="Georgia"/>
                <a:cs typeface="Georgia"/>
                <a:sym typeface="Georgia"/>
              </a:defRPr>
            </a:lvl3pPr>
            <a:lvl4pPr indent="0" lvl="3" marL="0" algn="l">
              <a:spcBef>
                <a:spcPts val="0"/>
              </a:spcBef>
              <a:spcAft>
                <a:spcPts val="0"/>
              </a:spcAft>
              <a:buNone/>
              <a:defRPr sz="900">
                <a:solidFill>
                  <a:srgbClr val="00B6E3"/>
                </a:solidFill>
                <a:latin typeface="Georgia"/>
                <a:ea typeface="Georgia"/>
                <a:cs typeface="Georgia"/>
                <a:sym typeface="Georgia"/>
              </a:defRPr>
            </a:lvl4pPr>
            <a:lvl5pPr indent="0" lvl="4" marL="0" algn="l">
              <a:spcBef>
                <a:spcPts val="0"/>
              </a:spcBef>
              <a:spcAft>
                <a:spcPts val="0"/>
              </a:spcAft>
              <a:buNone/>
              <a:defRPr sz="900">
                <a:solidFill>
                  <a:srgbClr val="00B6E3"/>
                </a:solidFill>
                <a:latin typeface="Georgia"/>
                <a:ea typeface="Georgia"/>
                <a:cs typeface="Georgia"/>
                <a:sym typeface="Georgia"/>
              </a:defRPr>
            </a:lvl5pPr>
            <a:lvl6pPr indent="0" lvl="5" marL="0" algn="l">
              <a:spcBef>
                <a:spcPts val="0"/>
              </a:spcBef>
              <a:spcAft>
                <a:spcPts val="0"/>
              </a:spcAft>
              <a:buNone/>
              <a:defRPr sz="900">
                <a:solidFill>
                  <a:srgbClr val="00B6E3"/>
                </a:solidFill>
                <a:latin typeface="Georgia"/>
                <a:ea typeface="Georgia"/>
                <a:cs typeface="Georgia"/>
                <a:sym typeface="Georgia"/>
              </a:defRPr>
            </a:lvl6pPr>
            <a:lvl7pPr indent="0" lvl="6" marL="0" algn="l">
              <a:spcBef>
                <a:spcPts val="0"/>
              </a:spcBef>
              <a:spcAft>
                <a:spcPts val="0"/>
              </a:spcAft>
              <a:buNone/>
              <a:defRPr sz="900">
                <a:solidFill>
                  <a:srgbClr val="00B6E3"/>
                </a:solidFill>
                <a:latin typeface="Georgia"/>
                <a:ea typeface="Georgia"/>
                <a:cs typeface="Georgia"/>
                <a:sym typeface="Georgia"/>
              </a:defRPr>
            </a:lvl7pPr>
            <a:lvl8pPr indent="0" lvl="7" marL="0" algn="l">
              <a:spcBef>
                <a:spcPts val="0"/>
              </a:spcBef>
              <a:spcAft>
                <a:spcPts val="0"/>
              </a:spcAft>
              <a:buNone/>
              <a:defRPr sz="900">
                <a:solidFill>
                  <a:srgbClr val="00B6E3"/>
                </a:solidFill>
                <a:latin typeface="Georgia"/>
                <a:ea typeface="Georgia"/>
                <a:cs typeface="Georgia"/>
                <a:sym typeface="Georgia"/>
              </a:defRPr>
            </a:lvl8pPr>
            <a:lvl9pPr indent="0" lvl="8" marL="0" algn="l">
              <a:spcBef>
                <a:spcPts val="0"/>
              </a:spcBef>
              <a:spcAft>
                <a:spcPts val="0"/>
              </a:spcAft>
              <a:buNone/>
              <a:defRPr sz="900">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30"/>
          <p:cNvSpPr txBox="1"/>
          <p:nvPr>
            <p:ph type="title"/>
          </p:nvPr>
        </p:nvSpPr>
        <p:spPr>
          <a:xfrm>
            <a:off x="1828800" y="533400"/>
            <a:ext cx="6858000" cy="8842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 type="body"/>
          </p:nvPr>
        </p:nvSpPr>
        <p:spPr>
          <a:xfrm>
            <a:off x="1828800" y="1600200"/>
            <a:ext cx="68580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folHlink"/>
              </a:buClr>
              <a:buSzPts val="1800"/>
              <a:buChar char="•"/>
              <a:defRPr/>
            </a:lvl1pPr>
            <a:lvl2pPr indent="-342900" lvl="1" marL="914400" algn="l">
              <a:spcBef>
                <a:spcPts val="360"/>
              </a:spcBef>
              <a:spcAft>
                <a:spcPts val="0"/>
              </a:spcAft>
              <a:buClr>
                <a:schemeClr val="folHlink"/>
              </a:buClr>
              <a:buSzPts val="1800"/>
              <a:buChar char="•"/>
              <a:defRPr/>
            </a:lvl2pPr>
            <a:lvl3pPr indent="-342900" lvl="2" marL="1371600" algn="l">
              <a:spcBef>
                <a:spcPts val="360"/>
              </a:spcBef>
              <a:spcAft>
                <a:spcPts val="0"/>
              </a:spcAft>
              <a:buClr>
                <a:schemeClr val="folHlink"/>
              </a:buClr>
              <a:buSzPts val="1800"/>
              <a:buChar char="•"/>
              <a:defRPr/>
            </a:lvl3pPr>
            <a:lvl4pPr indent="-342900" lvl="3" marL="1828800" algn="l">
              <a:spcBef>
                <a:spcPts val="360"/>
              </a:spcBef>
              <a:spcAft>
                <a:spcPts val="0"/>
              </a:spcAft>
              <a:buClr>
                <a:schemeClr val="folHlink"/>
              </a:buClr>
              <a:buSzPts val="1800"/>
              <a:buChar char="•"/>
              <a:defRPr/>
            </a:lvl4pPr>
            <a:lvl5pPr indent="-342900" lvl="4" marL="2286000" algn="l">
              <a:spcBef>
                <a:spcPts val="360"/>
              </a:spcBef>
              <a:spcAft>
                <a:spcPts val="0"/>
              </a:spcAft>
              <a:buClr>
                <a:schemeClr val="folHlink"/>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30"/>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0"/>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b="0" i="0" sz="900" u="none" cap="none" strike="noStrike">
                <a:solidFill>
                  <a:srgbClr val="00B6E3"/>
                </a:solidFill>
                <a:latin typeface="Georgia"/>
                <a:ea typeface="Georgia"/>
                <a:cs typeface="Georgia"/>
                <a:sym typeface="Georgia"/>
              </a:defRPr>
            </a:lvl1pPr>
            <a:lvl2pPr indent="0" lvl="1" marL="0" algn="l">
              <a:spcBef>
                <a:spcPts val="0"/>
              </a:spcBef>
              <a:spcAft>
                <a:spcPts val="0"/>
              </a:spcAft>
              <a:buNone/>
              <a:defRPr b="0" i="0" sz="900" u="none" cap="none" strike="noStrike">
                <a:solidFill>
                  <a:srgbClr val="00B6E3"/>
                </a:solidFill>
                <a:latin typeface="Georgia"/>
                <a:ea typeface="Georgia"/>
                <a:cs typeface="Georgia"/>
                <a:sym typeface="Georgia"/>
              </a:defRPr>
            </a:lvl2pPr>
            <a:lvl3pPr indent="0" lvl="2" marL="0" algn="l">
              <a:spcBef>
                <a:spcPts val="0"/>
              </a:spcBef>
              <a:spcAft>
                <a:spcPts val="0"/>
              </a:spcAft>
              <a:buNone/>
              <a:defRPr b="0" i="0" sz="900" u="none" cap="none" strike="noStrike">
                <a:solidFill>
                  <a:srgbClr val="00B6E3"/>
                </a:solidFill>
                <a:latin typeface="Georgia"/>
                <a:ea typeface="Georgia"/>
                <a:cs typeface="Georgia"/>
                <a:sym typeface="Georgia"/>
              </a:defRPr>
            </a:lvl3pPr>
            <a:lvl4pPr indent="0" lvl="3" marL="0" algn="l">
              <a:spcBef>
                <a:spcPts val="0"/>
              </a:spcBef>
              <a:spcAft>
                <a:spcPts val="0"/>
              </a:spcAft>
              <a:buNone/>
              <a:defRPr b="0" i="0" sz="900" u="none" cap="none" strike="noStrike">
                <a:solidFill>
                  <a:srgbClr val="00B6E3"/>
                </a:solidFill>
                <a:latin typeface="Georgia"/>
                <a:ea typeface="Georgia"/>
                <a:cs typeface="Georgia"/>
                <a:sym typeface="Georgia"/>
              </a:defRPr>
            </a:lvl4pPr>
            <a:lvl5pPr indent="0" lvl="4" marL="0" algn="l">
              <a:spcBef>
                <a:spcPts val="0"/>
              </a:spcBef>
              <a:spcAft>
                <a:spcPts val="0"/>
              </a:spcAft>
              <a:buNone/>
              <a:defRPr b="0" i="0" sz="900" u="none" cap="none" strike="noStrike">
                <a:solidFill>
                  <a:srgbClr val="00B6E3"/>
                </a:solidFill>
                <a:latin typeface="Georgia"/>
                <a:ea typeface="Georgia"/>
                <a:cs typeface="Georgia"/>
                <a:sym typeface="Georgia"/>
              </a:defRPr>
            </a:lvl5pPr>
            <a:lvl6pPr indent="0" lvl="5" marL="0" algn="l">
              <a:spcBef>
                <a:spcPts val="0"/>
              </a:spcBef>
              <a:spcAft>
                <a:spcPts val="0"/>
              </a:spcAft>
              <a:buNone/>
              <a:defRPr b="0" i="0" sz="900" u="none" cap="none" strike="noStrike">
                <a:solidFill>
                  <a:srgbClr val="00B6E3"/>
                </a:solidFill>
                <a:latin typeface="Georgia"/>
                <a:ea typeface="Georgia"/>
                <a:cs typeface="Georgia"/>
                <a:sym typeface="Georgia"/>
              </a:defRPr>
            </a:lvl6pPr>
            <a:lvl7pPr indent="0" lvl="6" marL="0" algn="l">
              <a:spcBef>
                <a:spcPts val="0"/>
              </a:spcBef>
              <a:spcAft>
                <a:spcPts val="0"/>
              </a:spcAft>
              <a:buNone/>
              <a:defRPr b="0" i="0" sz="900" u="none" cap="none" strike="noStrike">
                <a:solidFill>
                  <a:srgbClr val="00B6E3"/>
                </a:solidFill>
                <a:latin typeface="Georgia"/>
                <a:ea typeface="Georgia"/>
                <a:cs typeface="Georgia"/>
                <a:sym typeface="Georgia"/>
              </a:defRPr>
            </a:lvl7pPr>
            <a:lvl8pPr indent="0" lvl="7" marL="0" algn="l">
              <a:spcBef>
                <a:spcPts val="0"/>
              </a:spcBef>
              <a:spcAft>
                <a:spcPts val="0"/>
              </a:spcAft>
              <a:buNone/>
              <a:defRPr b="0" i="0" sz="900" u="none" cap="none" strike="noStrike">
                <a:solidFill>
                  <a:srgbClr val="00B6E3"/>
                </a:solidFill>
                <a:latin typeface="Georgia"/>
                <a:ea typeface="Georgia"/>
                <a:cs typeface="Georgia"/>
                <a:sym typeface="Georgia"/>
              </a:defRPr>
            </a:lvl8pPr>
            <a:lvl9pPr indent="0" lvl="8" marL="0" algn="l">
              <a:spcBef>
                <a:spcPts val="0"/>
              </a:spcBef>
              <a:spcAft>
                <a:spcPts val="0"/>
              </a:spcAft>
              <a:buNone/>
              <a:defRPr b="0" i="0" sz="900" u="none" cap="none" strike="noStrike">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31"/>
          <p:cNvSpPr txBox="1"/>
          <p:nvPr>
            <p:ph type="title"/>
          </p:nvPr>
        </p:nvSpPr>
        <p:spPr>
          <a:xfrm>
            <a:off x="1828799" y="4406900"/>
            <a:ext cx="6665914"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2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1"/>
          <p:cNvSpPr txBox="1"/>
          <p:nvPr>
            <p:ph idx="1" type="body"/>
          </p:nvPr>
        </p:nvSpPr>
        <p:spPr>
          <a:xfrm>
            <a:off x="1828799" y="2906713"/>
            <a:ext cx="6665913" cy="1500187"/>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rgbClr val="C5C5C6"/>
              </a:buClr>
              <a:buSzPts val="1800"/>
              <a:buNone/>
              <a:defRPr sz="1800">
                <a:solidFill>
                  <a:srgbClr val="C5C5C6"/>
                </a:solidFill>
              </a:defRPr>
            </a:lvl1pPr>
            <a:lvl2pPr indent="-228600" lvl="1" marL="914400" algn="l">
              <a:spcBef>
                <a:spcPts val="360"/>
              </a:spcBef>
              <a:spcAft>
                <a:spcPts val="0"/>
              </a:spcAft>
              <a:buClr>
                <a:srgbClr val="C5C5C6"/>
              </a:buClr>
              <a:buSzPts val="1800"/>
              <a:buNone/>
              <a:defRPr sz="1800">
                <a:solidFill>
                  <a:srgbClr val="C5C5C6"/>
                </a:solidFill>
              </a:defRPr>
            </a:lvl2pPr>
            <a:lvl3pPr indent="-228600" lvl="2" marL="1371600" algn="l">
              <a:spcBef>
                <a:spcPts val="320"/>
              </a:spcBef>
              <a:spcAft>
                <a:spcPts val="0"/>
              </a:spcAft>
              <a:buClr>
                <a:srgbClr val="C5C5C6"/>
              </a:buClr>
              <a:buSzPts val="1600"/>
              <a:buNone/>
              <a:defRPr sz="1600">
                <a:solidFill>
                  <a:srgbClr val="C5C5C6"/>
                </a:solidFill>
              </a:defRPr>
            </a:lvl3pPr>
            <a:lvl4pPr indent="-228600" lvl="3" marL="1828800" algn="l">
              <a:spcBef>
                <a:spcPts val="280"/>
              </a:spcBef>
              <a:spcAft>
                <a:spcPts val="0"/>
              </a:spcAft>
              <a:buClr>
                <a:srgbClr val="C5C5C6"/>
              </a:buClr>
              <a:buSzPts val="1400"/>
              <a:buNone/>
              <a:defRPr sz="1400">
                <a:solidFill>
                  <a:srgbClr val="C5C5C6"/>
                </a:solidFill>
              </a:defRPr>
            </a:lvl4pPr>
            <a:lvl5pPr indent="-228600" lvl="4" marL="2286000" algn="l">
              <a:spcBef>
                <a:spcPts val="280"/>
              </a:spcBef>
              <a:spcAft>
                <a:spcPts val="0"/>
              </a:spcAft>
              <a:buClr>
                <a:srgbClr val="C5C5C6"/>
              </a:buClr>
              <a:buSzPts val="1400"/>
              <a:buNone/>
              <a:defRPr sz="1400">
                <a:solidFill>
                  <a:srgbClr val="C5C5C6"/>
                </a:solidFill>
              </a:defRPr>
            </a:lvl5pPr>
            <a:lvl6pPr indent="-228600" lvl="5" marL="2743200" algn="l">
              <a:spcBef>
                <a:spcPts val="280"/>
              </a:spcBef>
              <a:spcAft>
                <a:spcPts val="0"/>
              </a:spcAft>
              <a:buClr>
                <a:srgbClr val="C5C5C6"/>
              </a:buClr>
              <a:buSzPts val="1400"/>
              <a:buNone/>
              <a:defRPr sz="1400">
                <a:solidFill>
                  <a:srgbClr val="C5C5C6"/>
                </a:solidFill>
              </a:defRPr>
            </a:lvl6pPr>
            <a:lvl7pPr indent="-228600" lvl="6" marL="3200400" algn="l">
              <a:spcBef>
                <a:spcPts val="280"/>
              </a:spcBef>
              <a:spcAft>
                <a:spcPts val="0"/>
              </a:spcAft>
              <a:buClr>
                <a:srgbClr val="C5C5C6"/>
              </a:buClr>
              <a:buSzPts val="1400"/>
              <a:buNone/>
              <a:defRPr sz="1400">
                <a:solidFill>
                  <a:srgbClr val="C5C5C6"/>
                </a:solidFill>
              </a:defRPr>
            </a:lvl7pPr>
            <a:lvl8pPr indent="-228600" lvl="7" marL="3657600" algn="l">
              <a:spcBef>
                <a:spcPts val="280"/>
              </a:spcBef>
              <a:spcAft>
                <a:spcPts val="0"/>
              </a:spcAft>
              <a:buClr>
                <a:srgbClr val="C5C5C6"/>
              </a:buClr>
              <a:buSzPts val="1400"/>
              <a:buNone/>
              <a:defRPr sz="1400">
                <a:solidFill>
                  <a:srgbClr val="C5C5C6"/>
                </a:solidFill>
              </a:defRPr>
            </a:lvl8pPr>
            <a:lvl9pPr indent="-228600" lvl="8" marL="4114800" algn="l">
              <a:spcBef>
                <a:spcPts val="280"/>
              </a:spcBef>
              <a:spcAft>
                <a:spcPts val="0"/>
              </a:spcAft>
              <a:buClr>
                <a:srgbClr val="C5C5C6"/>
              </a:buClr>
              <a:buSzPts val="1400"/>
              <a:buNone/>
              <a:defRPr sz="1400">
                <a:solidFill>
                  <a:srgbClr val="C5C5C6"/>
                </a:solidFill>
              </a:defRPr>
            </a:lvl9pPr>
          </a:lstStyle>
          <a:p/>
        </p:txBody>
      </p:sp>
      <p:sp>
        <p:nvSpPr>
          <p:cNvPr id="42" name="Google Shape;42;p31"/>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900">
                <a:solidFill>
                  <a:srgbClr val="00B6E3"/>
                </a:solidFill>
                <a:latin typeface="Georgia"/>
                <a:ea typeface="Georgia"/>
                <a:cs typeface="Georgia"/>
                <a:sym typeface="Georgia"/>
              </a:defRPr>
            </a:lvl1pPr>
            <a:lvl2pPr indent="0" lvl="1" marL="0" algn="l">
              <a:spcBef>
                <a:spcPts val="0"/>
              </a:spcBef>
              <a:spcAft>
                <a:spcPts val="0"/>
              </a:spcAft>
              <a:buNone/>
              <a:defRPr sz="900">
                <a:solidFill>
                  <a:srgbClr val="00B6E3"/>
                </a:solidFill>
                <a:latin typeface="Georgia"/>
                <a:ea typeface="Georgia"/>
                <a:cs typeface="Georgia"/>
                <a:sym typeface="Georgia"/>
              </a:defRPr>
            </a:lvl2pPr>
            <a:lvl3pPr indent="0" lvl="2" marL="0" algn="l">
              <a:spcBef>
                <a:spcPts val="0"/>
              </a:spcBef>
              <a:spcAft>
                <a:spcPts val="0"/>
              </a:spcAft>
              <a:buNone/>
              <a:defRPr sz="900">
                <a:solidFill>
                  <a:srgbClr val="00B6E3"/>
                </a:solidFill>
                <a:latin typeface="Georgia"/>
                <a:ea typeface="Georgia"/>
                <a:cs typeface="Georgia"/>
                <a:sym typeface="Georgia"/>
              </a:defRPr>
            </a:lvl3pPr>
            <a:lvl4pPr indent="0" lvl="3" marL="0" algn="l">
              <a:spcBef>
                <a:spcPts val="0"/>
              </a:spcBef>
              <a:spcAft>
                <a:spcPts val="0"/>
              </a:spcAft>
              <a:buNone/>
              <a:defRPr sz="900">
                <a:solidFill>
                  <a:srgbClr val="00B6E3"/>
                </a:solidFill>
                <a:latin typeface="Georgia"/>
                <a:ea typeface="Georgia"/>
                <a:cs typeface="Georgia"/>
                <a:sym typeface="Georgia"/>
              </a:defRPr>
            </a:lvl4pPr>
            <a:lvl5pPr indent="0" lvl="4" marL="0" algn="l">
              <a:spcBef>
                <a:spcPts val="0"/>
              </a:spcBef>
              <a:spcAft>
                <a:spcPts val="0"/>
              </a:spcAft>
              <a:buNone/>
              <a:defRPr sz="900">
                <a:solidFill>
                  <a:srgbClr val="00B6E3"/>
                </a:solidFill>
                <a:latin typeface="Georgia"/>
                <a:ea typeface="Georgia"/>
                <a:cs typeface="Georgia"/>
                <a:sym typeface="Georgia"/>
              </a:defRPr>
            </a:lvl5pPr>
            <a:lvl6pPr indent="0" lvl="5" marL="0" algn="l">
              <a:spcBef>
                <a:spcPts val="0"/>
              </a:spcBef>
              <a:spcAft>
                <a:spcPts val="0"/>
              </a:spcAft>
              <a:buNone/>
              <a:defRPr sz="900">
                <a:solidFill>
                  <a:srgbClr val="00B6E3"/>
                </a:solidFill>
                <a:latin typeface="Georgia"/>
                <a:ea typeface="Georgia"/>
                <a:cs typeface="Georgia"/>
                <a:sym typeface="Georgia"/>
              </a:defRPr>
            </a:lvl6pPr>
            <a:lvl7pPr indent="0" lvl="6" marL="0" algn="l">
              <a:spcBef>
                <a:spcPts val="0"/>
              </a:spcBef>
              <a:spcAft>
                <a:spcPts val="0"/>
              </a:spcAft>
              <a:buNone/>
              <a:defRPr sz="900">
                <a:solidFill>
                  <a:srgbClr val="00B6E3"/>
                </a:solidFill>
                <a:latin typeface="Georgia"/>
                <a:ea typeface="Georgia"/>
                <a:cs typeface="Georgia"/>
                <a:sym typeface="Georgia"/>
              </a:defRPr>
            </a:lvl7pPr>
            <a:lvl8pPr indent="0" lvl="7" marL="0" algn="l">
              <a:spcBef>
                <a:spcPts val="0"/>
              </a:spcBef>
              <a:spcAft>
                <a:spcPts val="0"/>
              </a:spcAft>
              <a:buNone/>
              <a:defRPr sz="900">
                <a:solidFill>
                  <a:srgbClr val="00B6E3"/>
                </a:solidFill>
                <a:latin typeface="Georgia"/>
                <a:ea typeface="Georgia"/>
                <a:cs typeface="Georgia"/>
                <a:sym typeface="Georgia"/>
              </a:defRPr>
            </a:lvl8pPr>
            <a:lvl9pPr indent="0" lvl="8" marL="0" algn="l">
              <a:spcBef>
                <a:spcPts val="0"/>
              </a:spcBef>
              <a:spcAft>
                <a:spcPts val="0"/>
              </a:spcAft>
              <a:buNone/>
              <a:defRPr sz="900">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2"/>
          <p:cNvSpPr txBox="1"/>
          <p:nvPr>
            <p:ph type="title"/>
          </p:nvPr>
        </p:nvSpPr>
        <p:spPr>
          <a:xfrm>
            <a:off x="1828800" y="533400"/>
            <a:ext cx="6858000" cy="8842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 type="body"/>
          </p:nvPr>
        </p:nvSpPr>
        <p:spPr>
          <a:xfrm>
            <a:off x="5486400" y="1600200"/>
            <a:ext cx="32004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folHlink"/>
              </a:buClr>
              <a:buSzPts val="2800"/>
              <a:buChar char="•"/>
              <a:defRPr sz="2800"/>
            </a:lvl1pPr>
            <a:lvl2pPr indent="-381000" lvl="1" marL="914400" algn="l">
              <a:spcBef>
                <a:spcPts val="480"/>
              </a:spcBef>
              <a:spcAft>
                <a:spcPts val="0"/>
              </a:spcAft>
              <a:buClr>
                <a:schemeClr val="folHlink"/>
              </a:buClr>
              <a:buSzPts val="2400"/>
              <a:buChar char="•"/>
              <a:defRPr sz="2400"/>
            </a:lvl2pPr>
            <a:lvl3pPr indent="-355600" lvl="2" marL="1371600" algn="l">
              <a:spcBef>
                <a:spcPts val="400"/>
              </a:spcBef>
              <a:spcAft>
                <a:spcPts val="0"/>
              </a:spcAft>
              <a:buClr>
                <a:schemeClr val="folHlink"/>
              </a:buClr>
              <a:buSzPts val="2000"/>
              <a:buChar char="•"/>
              <a:defRPr sz="2000"/>
            </a:lvl3pPr>
            <a:lvl4pPr indent="-342900" lvl="3" marL="1828800" algn="l">
              <a:spcBef>
                <a:spcPts val="360"/>
              </a:spcBef>
              <a:spcAft>
                <a:spcPts val="0"/>
              </a:spcAft>
              <a:buClr>
                <a:schemeClr val="folHlink"/>
              </a:buClr>
              <a:buSzPts val="1800"/>
              <a:buChar char="•"/>
              <a:defRPr sz="1800"/>
            </a:lvl4pPr>
            <a:lvl5pPr indent="-342900" lvl="4" marL="2286000" algn="l">
              <a:spcBef>
                <a:spcPts val="360"/>
              </a:spcBef>
              <a:spcAft>
                <a:spcPts val="0"/>
              </a:spcAft>
              <a:buClr>
                <a:schemeClr val="folHlink"/>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 name="Google Shape;48;p32"/>
          <p:cNvSpPr txBox="1"/>
          <p:nvPr>
            <p:ph idx="2" type="body"/>
          </p:nvPr>
        </p:nvSpPr>
        <p:spPr>
          <a:xfrm>
            <a:off x="1828800" y="1600200"/>
            <a:ext cx="32004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folHlink"/>
              </a:buClr>
              <a:buSzPts val="2800"/>
              <a:buChar char="•"/>
              <a:defRPr sz="2800"/>
            </a:lvl1pPr>
            <a:lvl2pPr indent="-381000" lvl="1" marL="914400" algn="l">
              <a:spcBef>
                <a:spcPts val="480"/>
              </a:spcBef>
              <a:spcAft>
                <a:spcPts val="0"/>
              </a:spcAft>
              <a:buClr>
                <a:schemeClr val="folHlink"/>
              </a:buClr>
              <a:buSzPts val="2400"/>
              <a:buChar char="•"/>
              <a:defRPr sz="2400"/>
            </a:lvl2pPr>
            <a:lvl3pPr indent="-355600" lvl="2" marL="1371600" algn="l">
              <a:spcBef>
                <a:spcPts val="400"/>
              </a:spcBef>
              <a:spcAft>
                <a:spcPts val="0"/>
              </a:spcAft>
              <a:buClr>
                <a:schemeClr val="folHlink"/>
              </a:buClr>
              <a:buSzPts val="2000"/>
              <a:buChar char="•"/>
              <a:defRPr sz="2000"/>
            </a:lvl3pPr>
            <a:lvl4pPr indent="-342900" lvl="3" marL="1828800" algn="l">
              <a:spcBef>
                <a:spcPts val="360"/>
              </a:spcBef>
              <a:spcAft>
                <a:spcPts val="0"/>
              </a:spcAft>
              <a:buClr>
                <a:schemeClr val="folHlink"/>
              </a:buClr>
              <a:buSzPts val="1800"/>
              <a:buChar char="•"/>
              <a:defRPr sz="1800"/>
            </a:lvl4pPr>
            <a:lvl5pPr indent="-342900" lvl="4" marL="2286000" algn="l">
              <a:spcBef>
                <a:spcPts val="360"/>
              </a:spcBef>
              <a:spcAft>
                <a:spcPts val="0"/>
              </a:spcAft>
              <a:buClr>
                <a:schemeClr val="folHlink"/>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 name="Google Shape;49;p32"/>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2"/>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900">
                <a:solidFill>
                  <a:srgbClr val="00B6E3"/>
                </a:solidFill>
                <a:latin typeface="Georgia"/>
                <a:ea typeface="Georgia"/>
                <a:cs typeface="Georgia"/>
                <a:sym typeface="Georgia"/>
              </a:defRPr>
            </a:lvl1pPr>
            <a:lvl2pPr indent="0" lvl="1" marL="0" algn="l">
              <a:spcBef>
                <a:spcPts val="0"/>
              </a:spcBef>
              <a:spcAft>
                <a:spcPts val="0"/>
              </a:spcAft>
              <a:buNone/>
              <a:defRPr sz="900">
                <a:solidFill>
                  <a:srgbClr val="00B6E3"/>
                </a:solidFill>
                <a:latin typeface="Georgia"/>
                <a:ea typeface="Georgia"/>
                <a:cs typeface="Georgia"/>
                <a:sym typeface="Georgia"/>
              </a:defRPr>
            </a:lvl2pPr>
            <a:lvl3pPr indent="0" lvl="2" marL="0" algn="l">
              <a:spcBef>
                <a:spcPts val="0"/>
              </a:spcBef>
              <a:spcAft>
                <a:spcPts val="0"/>
              </a:spcAft>
              <a:buNone/>
              <a:defRPr sz="900">
                <a:solidFill>
                  <a:srgbClr val="00B6E3"/>
                </a:solidFill>
                <a:latin typeface="Georgia"/>
                <a:ea typeface="Georgia"/>
                <a:cs typeface="Georgia"/>
                <a:sym typeface="Georgia"/>
              </a:defRPr>
            </a:lvl3pPr>
            <a:lvl4pPr indent="0" lvl="3" marL="0" algn="l">
              <a:spcBef>
                <a:spcPts val="0"/>
              </a:spcBef>
              <a:spcAft>
                <a:spcPts val="0"/>
              </a:spcAft>
              <a:buNone/>
              <a:defRPr sz="900">
                <a:solidFill>
                  <a:srgbClr val="00B6E3"/>
                </a:solidFill>
                <a:latin typeface="Georgia"/>
                <a:ea typeface="Georgia"/>
                <a:cs typeface="Georgia"/>
                <a:sym typeface="Georgia"/>
              </a:defRPr>
            </a:lvl4pPr>
            <a:lvl5pPr indent="0" lvl="4" marL="0" algn="l">
              <a:spcBef>
                <a:spcPts val="0"/>
              </a:spcBef>
              <a:spcAft>
                <a:spcPts val="0"/>
              </a:spcAft>
              <a:buNone/>
              <a:defRPr sz="900">
                <a:solidFill>
                  <a:srgbClr val="00B6E3"/>
                </a:solidFill>
                <a:latin typeface="Georgia"/>
                <a:ea typeface="Georgia"/>
                <a:cs typeface="Georgia"/>
                <a:sym typeface="Georgia"/>
              </a:defRPr>
            </a:lvl5pPr>
            <a:lvl6pPr indent="0" lvl="5" marL="0" algn="l">
              <a:spcBef>
                <a:spcPts val="0"/>
              </a:spcBef>
              <a:spcAft>
                <a:spcPts val="0"/>
              </a:spcAft>
              <a:buNone/>
              <a:defRPr sz="900">
                <a:solidFill>
                  <a:srgbClr val="00B6E3"/>
                </a:solidFill>
                <a:latin typeface="Georgia"/>
                <a:ea typeface="Georgia"/>
                <a:cs typeface="Georgia"/>
                <a:sym typeface="Georgia"/>
              </a:defRPr>
            </a:lvl6pPr>
            <a:lvl7pPr indent="0" lvl="6" marL="0" algn="l">
              <a:spcBef>
                <a:spcPts val="0"/>
              </a:spcBef>
              <a:spcAft>
                <a:spcPts val="0"/>
              </a:spcAft>
              <a:buNone/>
              <a:defRPr sz="900">
                <a:solidFill>
                  <a:srgbClr val="00B6E3"/>
                </a:solidFill>
                <a:latin typeface="Georgia"/>
                <a:ea typeface="Georgia"/>
                <a:cs typeface="Georgia"/>
                <a:sym typeface="Georgia"/>
              </a:defRPr>
            </a:lvl7pPr>
            <a:lvl8pPr indent="0" lvl="7" marL="0" algn="l">
              <a:spcBef>
                <a:spcPts val="0"/>
              </a:spcBef>
              <a:spcAft>
                <a:spcPts val="0"/>
              </a:spcAft>
              <a:buNone/>
              <a:defRPr sz="900">
                <a:solidFill>
                  <a:srgbClr val="00B6E3"/>
                </a:solidFill>
                <a:latin typeface="Georgia"/>
                <a:ea typeface="Georgia"/>
                <a:cs typeface="Georgia"/>
                <a:sym typeface="Georgia"/>
              </a:defRPr>
            </a:lvl8pPr>
            <a:lvl9pPr indent="0" lvl="8" marL="0" algn="l">
              <a:spcBef>
                <a:spcPts val="0"/>
              </a:spcBef>
              <a:spcAft>
                <a:spcPts val="0"/>
              </a:spcAft>
              <a:buNone/>
              <a:defRPr sz="900">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33"/>
          <p:cNvSpPr txBox="1"/>
          <p:nvPr>
            <p:ph type="title"/>
          </p:nvPr>
        </p:nvSpPr>
        <p:spPr>
          <a:xfrm>
            <a:off x="1828800" y="533400"/>
            <a:ext cx="6858000" cy="8842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3"/>
          <p:cNvSpPr txBox="1"/>
          <p:nvPr>
            <p:ph idx="1" type="body"/>
          </p:nvPr>
        </p:nvSpPr>
        <p:spPr>
          <a:xfrm>
            <a:off x="1828800" y="1535113"/>
            <a:ext cx="32004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folHlink"/>
              </a:buClr>
              <a:buSzPts val="2000"/>
              <a:buNone/>
              <a:defRPr b="1" sz="2000"/>
            </a:lvl1pPr>
            <a:lvl2pPr indent="-228600" lvl="1" marL="914400" algn="l">
              <a:spcBef>
                <a:spcPts val="400"/>
              </a:spcBef>
              <a:spcAft>
                <a:spcPts val="0"/>
              </a:spcAft>
              <a:buClr>
                <a:schemeClr val="folHlink"/>
              </a:buClr>
              <a:buSzPts val="2000"/>
              <a:buNone/>
              <a:defRPr b="1" sz="2000"/>
            </a:lvl2pPr>
            <a:lvl3pPr indent="-228600" lvl="2" marL="1371600" algn="l">
              <a:spcBef>
                <a:spcPts val="360"/>
              </a:spcBef>
              <a:spcAft>
                <a:spcPts val="0"/>
              </a:spcAft>
              <a:buClr>
                <a:schemeClr val="folHlink"/>
              </a:buClr>
              <a:buSzPts val="1800"/>
              <a:buNone/>
              <a:defRPr b="1" sz="1800"/>
            </a:lvl3pPr>
            <a:lvl4pPr indent="-228600" lvl="3" marL="1828800" algn="l">
              <a:spcBef>
                <a:spcPts val="320"/>
              </a:spcBef>
              <a:spcAft>
                <a:spcPts val="0"/>
              </a:spcAft>
              <a:buClr>
                <a:schemeClr val="folHlink"/>
              </a:buClr>
              <a:buSzPts val="1600"/>
              <a:buNone/>
              <a:defRPr b="1" sz="1600"/>
            </a:lvl4pPr>
            <a:lvl5pPr indent="-228600" lvl="4" marL="2286000" algn="l">
              <a:spcBef>
                <a:spcPts val="320"/>
              </a:spcBef>
              <a:spcAft>
                <a:spcPts val="0"/>
              </a:spcAft>
              <a:buClr>
                <a:schemeClr val="folHlink"/>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33"/>
          <p:cNvSpPr txBox="1"/>
          <p:nvPr>
            <p:ph idx="2" type="body"/>
          </p:nvPr>
        </p:nvSpPr>
        <p:spPr>
          <a:xfrm>
            <a:off x="5486400" y="2174875"/>
            <a:ext cx="3200400"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folHlink"/>
              </a:buClr>
              <a:buSzPts val="2400"/>
              <a:buChar char="•"/>
              <a:defRPr sz="2400"/>
            </a:lvl1pPr>
            <a:lvl2pPr indent="-355600" lvl="1" marL="914400" algn="l">
              <a:spcBef>
                <a:spcPts val="400"/>
              </a:spcBef>
              <a:spcAft>
                <a:spcPts val="0"/>
              </a:spcAft>
              <a:buClr>
                <a:schemeClr val="folHlink"/>
              </a:buClr>
              <a:buSzPts val="2000"/>
              <a:buChar char="•"/>
              <a:defRPr sz="2000"/>
            </a:lvl2pPr>
            <a:lvl3pPr indent="-342900" lvl="2" marL="1371600" algn="l">
              <a:spcBef>
                <a:spcPts val="360"/>
              </a:spcBef>
              <a:spcAft>
                <a:spcPts val="0"/>
              </a:spcAft>
              <a:buClr>
                <a:schemeClr val="folHlink"/>
              </a:buClr>
              <a:buSzPts val="1800"/>
              <a:buChar char="•"/>
              <a:defRPr sz="1800"/>
            </a:lvl3pPr>
            <a:lvl4pPr indent="-330200" lvl="3" marL="1828800" algn="l">
              <a:spcBef>
                <a:spcPts val="320"/>
              </a:spcBef>
              <a:spcAft>
                <a:spcPts val="0"/>
              </a:spcAft>
              <a:buClr>
                <a:schemeClr val="folHlink"/>
              </a:buClr>
              <a:buSzPts val="1600"/>
              <a:buChar char="•"/>
              <a:defRPr sz="1600"/>
            </a:lvl4pPr>
            <a:lvl5pPr indent="-330200" lvl="4" marL="2286000" algn="l">
              <a:spcBef>
                <a:spcPts val="320"/>
              </a:spcBef>
              <a:spcAft>
                <a:spcPts val="0"/>
              </a:spcAft>
              <a:buClr>
                <a:schemeClr val="folHlink"/>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33"/>
          <p:cNvSpPr txBox="1"/>
          <p:nvPr>
            <p:ph idx="3" type="body"/>
          </p:nvPr>
        </p:nvSpPr>
        <p:spPr>
          <a:xfrm>
            <a:off x="5486400" y="1535113"/>
            <a:ext cx="32004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folHlink"/>
              </a:buClr>
              <a:buSzPts val="2000"/>
              <a:buNone/>
              <a:defRPr b="1" sz="2000"/>
            </a:lvl1pPr>
            <a:lvl2pPr indent="-228600" lvl="1" marL="914400" algn="l">
              <a:spcBef>
                <a:spcPts val="400"/>
              </a:spcBef>
              <a:spcAft>
                <a:spcPts val="0"/>
              </a:spcAft>
              <a:buClr>
                <a:schemeClr val="folHlink"/>
              </a:buClr>
              <a:buSzPts val="2000"/>
              <a:buNone/>
              <a:defRPr b="1" sz="2000"/>
            </a:lvl2pPr>
            <a:lvl3pPr indent="-228600" lvl="2" marL="1371600" algn="l">
              <a:spcBef>
                <a:spcPts val="360"/>
              </a:spcBef>
              <a:spcAft>
                <a:spcPts val="0"/>
              </a:spcAft>
              <a:buClr>
                <a:schemeClr val="folHlink"/>
              </a:buClr>
              <a:buSzPts val="1800"/>
              <a:buNone/>
              <a:defRPr b="1" sz="1800"/>
            </a:lvl3pPr>
            <a:lvl4pPr indent="-228600" lvl="3" marL="1828800" algn="l">
              <a:spcBef>
                <a:spcPts val="320"/>
              </a:spcBef>
              <a:spcAft>
                <a:spcPts val="0"/>
              </a:spcAft>
              <a:buClr>
                <a:schemeClr val="folHlink"/>
              </a:buClr>
              <a:buSzPts val="1600"/>
              <a:buNone/>
              <a:defRPr b="1" sz="1600"/>
            </a:lvl4pPr>
            <a:lvl5pPr indent="-228600" lvl="4" marL="2286000" algn="l">
              <a:spcBef>
                <a:spcPts val="320"/>
              </a:spcBef>
              <a:spcAft>
                <a:spcPts val="0"/>
              </a:spcAft>
              <a:buClr>
                <a:schemeClr val="folHlink"/>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 name="Google Shape;57;p33"/>
          <p:cNvSpPr txBox="1"/>
          <p:nvPr>
            <p:ph idx="4" type="body"/>
          </p:nvPr>
        </p:nvSpPr>
        <p:spPr>
          <a:xfrm>
            <a:off x="1828800" y="2174875"/>
            <a:ext cx="3200400"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folHlink"/>
              </a:buClr>
              <a:buSzPts val="2400"/>
              <a:buChar char="•"/>
              <a:defRPr sz="2400"/>
            </a:lvl1pPr>
            <a:lvl2pPr indent="-355600" lvl="1" marL="914400" algn="l">
              <a:spcBef>
                <a:spcPts val="400"/>
              </a:spcBef>
              <a:spcAft>
                <a:spcPts val="0"/>
              </a:spcAft>
              <a:buClr>
                <a:schemeClr val="folHlink"/>
              </a:buClr>
              <a:buSzPts val="2000"/>
              <a:buChar char="•"/>
              <a:defRPr sz="2000"/>
            </a:lvl2pPr>
            <a:lvl3pPr indent="-342900" lvl="2" marL="1371600" algn="l">
              <a:spcBef>
                <a:spcPts val="360"/>
              </a:spcBef>
              <a:spcAft>
                <a:spcPts val="0"/>
              </a:spcAft>
              <a:buClr>
                <a:schemeClr val="folHlink"/>
              </a:buClr>
              <a:buSzPts val="1800"/>
              <a:buChar char="•"/>
              <a:defRPr sz="1800"/>
            </a:lvl3pPr>
            <a:lvl4pPr indent="-330200" lvl="3" marL="1828800" algn="l">
              <a:spcBef>
                <a:spcPts val="320"/>
              </a:spcBef>
              <a:spcAft>
                <a:spcPts val="0"/>
              </a:spcAft>
              <a:buClr>
                <a:schemeClr val="folHlink"/>
              </a:buClr>
              <a:buSzPts val="1600"/>
              <a:buChar char="•"/>
              <a:defRPr sz="1600"/>
            </a:lvl4pPr>
            <a:lvl5pPr indent="-330200" lvl="4" marL="2286000" algn="l">
              <a:spcBef>
                <a:spcPts val="320"/>
              </a:spcBef>
              <a:spcAft>
                <a:spcPts val="0"/>
              </a:spcAft>
              <a:buClr>
                <a:schemeClr val="folHlink"/>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8" name="Google Shape;58;p33"/>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900">
                <a:solidFill>
                  <a:srgbClr val="00B6E3"/>
                </a:solidFill>
                <a:latin typeface="Georgia"/>
                <a:ea typeface="Georgia"/>
                <a:cs typeface="Georgia"/>
                <a:sym typeface="Georgia"/>
              </a:defRPr>
            </a:lvl1pPr>
            <a:lvl2pPr indent="0" lvl="1" marL="0" algn="l">
              <a:spcBef>
                <a:spcPts val="0"/>
              </a:spcBef>
              <a:spcAft>
                <a:spcPts val="0"/>
              </a:spcAft>
              <a:buNone/>
              <a:defRPr sz="900">
                <a:solidFill>
                  <a:srgbClr val="00B6E3"/>
                </a:solidFill>
                <a:latin typeface="Georgia"/>
                <a:ea typeface="Georgia"/>
                <a:cs typeface="Georgia"/>
                <a:sym typeface="Georgia"/>
              </a:defRPr>
            </a:lvl2pPr>
            <a:lvl3pPr indent="0" lvl="2" marL="0" algn="l">
              <a:spcBef>
                <a:spcPts val="0"/>
              </a:spcBef>
              <a:spcAft>
                <a:spcPts val="0"/>
              </a:spcAft>
              <a:buNone/>
              <a:defRPr sz="900">
                <a:solidFill>
                  <a:srgbClr val="00B6E3"/>
                </a:solidFill>
                <a:latin typeface="Georgia"/>
                <a:ea typeface="Georgia"/>
                <a:cs typeface="Georgia"/>
                <a:sym typeface="Georgia"/>
              </a:defRPr>
            </a:lvl3pPr>
            <a:lvl4pPr indent="0" lvl="3" marL="0" algn="l">
              <a:spcBef>
                <a:spcPts val="0"/>
              </a:spcBef>
              <a:spcAft>
                <a:spcPts val="0"/>
              </a:spcAft>
              <a:buNone/>
              <a:defRPr sz="900">
                <a:solidFill>
                  <a:srgbClr val="00B6E3"/>
                </a:solidFill>
                <a:latin typeface="Georgia"/>
                <a:ea typeface="Georgia"/>
                <a:cs typeface="Georgia"/>
                <a:sym typeface="Georgia"/>
              </a:defRPr>
            </a:lvl4pPr>
            <a:lvl5pPr indent="0" lvl="4" marL="0" algn="l">
              <a:spcBef>
                <a:spcPts val="0"/>
              </a:spcBef>
              <a:spcAft>
                <a:spcPts val="0"/>
              </a:spcAft>
              <a:buNone/>
              <a:defRPr sz="900">
                <a:solidFill>
                  <a:srgbClr val="00B6E3"/>
                </a:solidFill>
                <a:latin typeface="Georgia"/>
                <a:ea typeface="Georgia"/>
                <a:cs typeface="Georgia"/>
                <a:sym typeface="Georgia"/>
              </a:defRPr>
            </a:lvl5pPr>
            <a:lvl6pPr indent="0" lvl="5" marL="0" algn="l">
              <a:spcBef>
                <a:spcPts val="0"/>
              </a:spcBef>
              <a:spcAft>
                <a:spcPts val="0"/>
              </a:spcAft>
              <a:buNone/>
              <a:defRPr sz="900">
                <a:solidFill>
                  <a:srgbClr val="00B6E3"/>
                </a:solidFill>
                <a:latin typeface="Georgia"/>
                <a:ea typeface="Georgia"/>
                <a:cs typeface="Georgia"/>
                <a:sym typeface="Georgia"/>
              </a:defRPr>
            </a:lvl6pPr>
            <a:lvl7pPr indent="0" lvl="6" marL="0" algn="l">
              <a:spcBef>
                <a:spcPts val="0"/>
              </a:spcBef>
              <a:spcAft>
                <a:spcPts val="0"/>
              </a:spcAft>
              <a:buNone/>
              <a:defRPr sz="900">
                <a:solidFill>
                  <a:srgbClr val="00B6E3"/>
                </a:solidFill>
                <a:latin typeface="Georgia"/>
                <a:ea typeface="Georgia"/>
                <a:cs typeface="Georgia"/>
                <a:sym typeface="Georgia"/>
              </a:defRPr>
            </a:lvl7pPr>
            <a:lvl8pPr indent="0" lvl="7" marL="0" algn="l">
              <a:spcBef>
                <a:spcPts val="0"/>
              </a:spcBef>
              <a:spcAft>
                <a:spcPts val="0"/>
              </a:spcAft>
              <a:buNone/>
              <a:defRPr sz="900">
                <a:solidFill>
                  <a:srgbClr val="00B6E3"/>
                </a:solidFill>
                <a:latin typeface="Georgia"/>
                <a:ea typeface="Georgia"/>
                <a:cs typeface="Georgia"/>
                <a:sym typeface="Georgia"/>
              </a:defRPr>
            </a:lvl8pPr>
            <a:lvl9pPr indent="0" lvl="8" marL="0" algn="l">
              <a:spcBef>
                <a:spcPts val="0"/>
              </a:spcBef>
              <a:spcAft>
                <a:spcPts val="0"/>
              </a:spcAft>
              <a:buNone/>
              <a:defRPr sz="900">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34"/>
          <p:cNvSpPr txBox="1"/>
          <p:nvPr>
            <p:ph type="title"/>
          </p:nvPr>
        </p:nvSpPr>
        <p:spPr>
          <a:xfrm>
            <a:off x="1828800" y="533400"/>
            <a:ext cx="6858000" cy="8842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900">
                <a:solidFill>
                  <a:srgbClr val="00B6E3"/>
                </a:solidFill>
                <a:latin typeface="Georgia"/>
                <a:ea typeface="Georgia"/>
                <a:cs typeface="Georgia"/>
                <a:sym typeface="Georgia"/>
              </a:defRPr>
            </a:lvl1pPr>
            <a:lvl2pPr indent="0" lvl="1" marL="0" algn="l">
              <a:spcBef>
                <a:spcPts val="0"/>
              </a:spcBef>
              <a:spcAft>
                <a:spcPts val="0"/>
              </a:spcAft>
              <a:buNone/>
              <a:defRPr sz="900">
                <a:solidFill>
                  <a:srgbClr val="00B6E3"/>
                </a:solidFill>
                <a:latin typeface="Georgia"/>
                <a:ea typeface="Georgia"/>
                <a:cs typeface="Georgia"/>
                <a:sym typeface="Georgia"/>
              </a:defRPr>
            </a:lvl2pPr>
            <a:lvl3pPr indent="0" lvl="2" marL="0" algn="l">
              <a:spcBef>
                <a:spcPts val="0"/>
              </a:spcBef>
              <a:spcAft>
                <a:spcPts val="0"/>
              </a:spcAft>
              <a:buNone/>
              <a:defRPr sz="900">
                <a:solidFill>
                  <a:srgbClr val="00B6E3"/>
                </a:solidFill>
                <a:latin typeface="Georgia"/>
                <a:ea typeface="Georgia"/>
                <a:cs typeface="Georgia"/>
                <a:sym typeface="Georgia"/>
              </a:defRPr>
            </a:lvl3pPr>
            <a:lvl4pPr indent="0" lvl="3" marL="0" algn="l">
              <a:spcBef>
                <a:spcPts val="0"/>
              </a:spcBef>
              <a:spcAft>
                <a:spcPts val="0"/>
              </a:spcAft>
              <a:buNone/>
              <a:defRPr sz="900">
                <a:solidFill>
                  <a:srgbClr val="00B6E3"/>
                </a:solidFill>
                <a:latin typeface="Georgia"/>
                <a:ea typeface="Georgia"/>
                <a:cs typeface="Georgia"/>
                <a:sym typeface="Georgia"/>
              </a:defRPr>
            </a:lvl4pPr>
            <a:lvl5pPr indent="0" lvl="4" marL="0" algn="l">
              <a:spcBef>
                <a:spcPts val="0"/>
              </a:spcBef>
              <a:spcAft>
                <a:spcPts val="0"/>
              </a:spcAft>
              <a:buNone/>
              <a:defRPr sz="900">
                <a:solidFill>
                  <a:srgbClr val="00B6E3"/>
                </a:solidFill>
                <a:latin typeface="Georgia"/>
                <a:ea typeface="Georgia"/>
                <a:cs typeface="Georgia"/>
                <a:sym typeface="Georgia"/>
              </a:defRPr>
            </a:lvl5pPr>
            <a:lvl6pPr indent="0" lvl="5" marL="0" algn="l">
              <a:spcBef>
                <a:spcPts val="0"/>
              </a:spcBef>
              <a:spcAft>
                <a:spcPts val="0"/>
              </a:spcAft>
              <a:buNone/>
              <a:defRPr sz="900">
                <a:solidFill>
                  <a:srgbClr val="00B6E3"/>
                </a:solidFill>
                <a:latin typeface="Georgia"/>
                <a:ea typeface="Georgia"/>
                <a:cs typeface="Georgia"/>
                <a:sym typeface="Georgia"/>
              </a:defRPr>
            </a:lvl6pPr>
            <a:lvl7pPr indent="0" lvl="6" marL="0" algn="l">
              <a:spcBef>
                <a:spcPts val="0"/>
              </a:spcBef>
              <a:spcAft>
                <a:spcPts val="0"/>
              </a:spcAft>
              <a:buNone/>
              <a:defRPr sz="900">
                <a:solidFill>
                  <a:srgbClr val="00B6E3"/>
                </a:solidFill>
                <a:latin typeface="Georgia"/>
                <a:ea typeface="Georgia"/>
                <a:cs typeface="Georgia"/>
                <a:sym typeface="Georgia"/>
              </a:defRPr>
            </a:lvl7pPr>
            <a:lvl8pPr indent="0" lvl="7" marL="0" algn="l">
              <a:spcBef>
                <a:spcPts val="0"/>
              </a:spcBef>
              <a:spcAft>
                <a:spcPts val="0"/>
              </a:spcAft>
              <a:buNone/>
              <a:defRPr sz="900">
                <a:solidFill>
                  <a:srgbClr val="00B6E3"/>
                </a:solidFill>
                <a:latin typeface="Georgia"/>
                <a:ea typeface="Georgia"/>
                <a:cs typeface="Georgia"/>
                <a:sym typeface="Georgia"/>
              </a:defRPr>
            </a:lvl8pPr>
            <a:lvl9pPr indent="0" lvl="8" marL="0" algn="l">
              <a:spcBef>
                <a:spcPts val="0"/>
              </a:spcBef>
              <a:spcAft>
                <a:spcPts val="0"/>
              </a:spcAft>
              <a:buNone/>
              <a:defRPr sz="900">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35"/>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5"/>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5"/>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900">
                <a:solidFill>
                  <a:srgbClr val="00B6E3"/>
                </a:solidFill>
                <a:latin typeface="Georgia"/>
                <a:ea typeface="Georgia"/>
                <a:cs typeface="Georgia"/>
                <a:sym typeface="Georgia"/>
              </a:defRPr>
            </a:lvl1pPr>
            <a:lvl2pPr indent="0" lvl="1" marL="0" algn="l">
              <a:spcBef>
                <a:spcPts val="0"/>
              </a:spcBef>
              <a:spcAft>
                <a:spcPts val="0"/>
              </a:spcAft>
              <a:buNone/>
              <a:defRPr sz="900">
                <a:solidFill>
                  <a:srgbClr val="00B6E3"/>
                </a:solidFill>
                <a:latin typeface="Georgia"/>
                <a:ea typeface="Georgia"/>
                <a:cs typeface="Georgia"/>
                <a:sym typeface="Georgia"/>
              </a:defRPr>
            </a:lvl2pPr>
            <a:lvl3pPr indent="0" lvl="2" marL="0" algn="l">
              <a:spcBef>
                <a:spcPts val="0"/>
              </a:spcBef>
              <a:spcAft>
                <a:spcPts val="0"/>
              </a:spcAft>
              <a:buNone/>
              <a:defRPr sz="900">
                <a:solidFill>
                  <a:srgbClr val="00B6E3"/>
                </a:solidFill>
                <a:latin typeface="Georgia"/>
                <a:ea typeface="Georgia"/>
                <a:cs typeface="Georgia"/>
                <a:sym typeface="Georgia"/>
              </a:defRPr>
            </a:lvl3pPr>
            <a:lvl4pPr indent="0" lvl="3" marL="0" algn="l">
              <a:spcBef>
                <a:spcPts val="0"/>
              </a:spcBef>
              <a:spcAft>
                <a:spcPts val="0"/>
              </a:spcAft>
              <a:buNone/>
              <a:defRPr sz="900">
                <a:solidFill>
                  <a:srgbClr val="00B6E3"/>
                </a:solidFill>
                <a:latin typeface="Georgia"/>
                <a:ea typeface="Georgia"/>
                <a:cs typeface="Georgia"/>
                <a:sym typeface="Georgia"/>
              </a:defRPr>
            </a:lvl4pPr>
            <a:lvl5pPr indent="0" lvl="4" marL="0" algn="l">
              <a:spcBef>
                <a:spcPts val="0"/>
              </a:spcBef>
              <a:spcAft>
                <a:spcPts val="0"/>
              </a:spcAft>
              <a:buNone/>
              <a:defRPr sz="900">
                <a:solidFill>
                  <a:srgbClr val="00B6E3"/>
                </a:solidFill>
                <a:latin typeface="Georgia"/>
                <a:ea typeface="Georgia"/>
                <a:cs typeface="Georgia"/>
                <a:sym typeface="Georgia"/>
              </a:defRPr>
            </a:lvl5pPr>
            <a:lvl6pPr indent="0" lvl="5" marL="0" algn="l">
              <a:spcBef>
                <a:spcPts val="0"/>
              </a:spcBef>
              <a:spcAft>
                <a:spcPts val="0"/>
              </a:spcAft>
              <a:buNone/>
              <a:defRPr sz="900">
                <a:solidFill>
                  <a:srgbClr val="00B6E3"/>
                </a:solidFill>
                <a:latin typeface="Georgia"/>
                <a:ea typeface="Georgia"/>
                <a:cs typeface="Georgia"/>
                <a:sym typeface="Georgia"/>
              </a:defRPr>
            </a:lvl6pPr>
            <a:lvl7pPr indent="0" lvl="6" marL="0" algn="l">
              <a:spcBef>
                <a:spcPts val="0"/>
              </a:spcBef>
              <a:spcAft>
                <a:spcPts val="0"/>
              </a:spcAft>
              <a:buNone/>
              <a:defRPr sz="900">
                <a:solidFill>
                  <a:srgbClr val="00B6E3"/>
                </a:solidFill>
                <a:latin typeface="Georgia"/>
                <a:ea typeface="Georgia"/>
                <a:cs typeface="Georgia"/>
                <a:sym typeface="Georgia"/>
              </a:defRPr>
            </a:lvl7pPr>
            <a:lvl8pPr indent="0" lvl="7" marL="0" algn="l">
              <a:spcBef>
                <a:spcPts val="0"/>
              </a:spcBef>
              <a:spcAft>
                <a:spcPts val="0"/>
              </a:spcAft>
              <a:buNone/>
              <a:defRPr sz="900">
                <a:solidFill>
                  <a:srgbClr val="00B6E3"/>
                </a:solidFill>
                <a:latin typeface="Georgia"/>
                <a:ea typeface="Georgia"/>
                <a:cs typeface="Georgia"/>
                <a:sym typeface="Georgia"/>
              </a:defRPr>
            </a:lvl8pPr>
            <a:lvl9pPr indent="0" lvl="8" marL="0" algn="l">
              <a:spcBef>
                <a:spcPts val="0"/>
              </a:spcBef>
              <a:spcAft>
                <a:spcPts val="0"/>
              </a:spcAft>
              <a:buNone/>
              <a:defRPr sz="900">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36"/>
          <p:cNvSpPr txBox="1"/>
          <p:nvPr>
            <p:ph type="title"/>
          </p:nvPr>
        </p:nvSpPr>
        <p:spPr>
          <a:xfrm>
            <a:off x="1828801" y="1752600"/>
            <a:ext cx="2590800"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 type="body"/>
          </p:nvPr>
        </p:nvSpPr>
        <p:spPr>
          <a:xfrm>
            <a:off x="4724400" y="1752600"/>
            <a:ext cx="3962400" cy="43735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folHlink"/>
              </a:buClr>
              <a:buSzPts val="3200"/>
              <a:buChar char="•"/>
              <a:defRPr sz="3200"/>
            </a:lvl1pPr>
            <a:lvl2pPr indent="-406400" lvl="1" marL="914400" algn="l">
              <a:spcBef>
                <a:spcPts val="560"/>
              </a:spcBef>
              <a:spcAft>
                <a:spcPts val="0"/>
              </a:spcAft>
              <a:buClr>
                <a:schemeClr val="folHlink"/>
              </a:buClr>
              <a:buSzPts val="2800"/>
              <a:buChar char="•"/>
              <a:defRPr sz="2800"/>
            </a:lvl2pPr>
            <a:lvl3pPr indent="-381000" lvl="2" marL="1371600" algn="l">
              <a:spcBef>
                <a:spcPts val="480"/>
              </a:spcBef>
              <a:spcAft>
                <a:spcPts val="0"/>
              </a:spcAft>
              <a:buClr>
                <a:schemeClr val="folHlink"/>
              </a:buClr>
              <a:buSzPts val="2400"/>
              <a:buChar char="•"/>
              <a:defRPr sz="2400"/>
            </a:lvl3pPr>
            <a:lvl4pPr indent="-355600" lvl="3" marL="1828800" algn="l">
              <a:spcBef>
                <a:spcPts val="400"/>
              </a:spcBef>
              <a:spcAft>
                <a:spcPts val="0"/>
              </a:spcAft>
              <a:buClr>
                <a:schemeClr val="folHlink"/>
              </a:buClr>
              <a:buSzPts val="2000"/>
              <a:buChar char="•"/>
              <a:defRPr sz="2000"/>
            </a:lvl4pPr>
            <a:lvl5pPr indent="-355600" lvl="4" marL="2286000" algn="l">
              <a:spcBef>
                <a:spcPts val="400"/>
              </a:spcBef>
              <a:spcAft>
                <a:spcPts val="0"/>
              </a:spcAft>
              <a:buClr>
                <a:schemeClr val="folHlink"/>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3" name="Google Shape;73;p36"/>
          <p:cNvSpPr txBox="1"/>
          <p:nvPr>
            <p:ph idx="2" type="body"/>
          </p:nvPr>
        </p:nvSpPr>
        <p:spPr>
          <a:xfrm>
            <a:off x="1828802" y="3124200"/>
            <a:ext cx="2590800" cy="30019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folHlink"/>
              </a:buClr>
              <a:buSzPts val="1400"/>
              <a:buNone/>
              <a:defRPr sz="1400"/>
            </a:lvl1pPr>
            <a:lvl2pPr indent="-228600" lvl="1" marL="914400" algn="l">
              <a:spcBef>
                <a:spcPts val="240"/>
              </a:spcBef>
              <a:spcAft>
                <a:spcPts val="0"/>
              </a:spcAft>
              <a:buClr>
                <a:schemeClr val="folHlink"/>
              </a:buClr>
              <a:buSzPts val="1200"/>
              <a:buNone/>
              <a:defRPr sz="1200"/>
            </a:lvl2pPr>
            <a:lvl3pPr indent="-228600" lvl="2" marL="1371600" algn="l">
              <a:spcBef>
                <a:spcPts val="200"/>
              </a:spcBef>
              <a:spcAft>
                <a:spcPts val="0"/>
              </a:spcAft>
              <a:buClr>
                <a:schemeClr val="folHlink"/>
              </a:buClr>
              <a:buSzPts val="1000"/>
              <a:buNone/>
              <a:defRPr sz="1000"/>
            </a:lvl3pPr>
            <a:lvl4pPr indent="-228600" lvl="3" marL="1828800" algn="l">
              <a:spcBef>
                <a:spcPts val="180"/>
              </a:spcBef>
              <a:spcAft>
                <a:spcPts val="0"/>
              </a:spcAft>
              <a:buClr>
                <a:schemeClr val="folHlink"/>
              </a:buClr>
              <a:buSzPts val="900"/>
              <a:buNone/>
              <a:defRPr sz="900"/>
            </a:lvl4pPr>
            <a:lvl5pPr indent="-228600" lvl="4" marL="2286000" algn="l">
              <a:spcBef>
                <a:spcPts val="180"/>
              </a:spcBef>
              <a:spcAft>
                <a:spcPts val="0"/>
              </a:spcAft>
              <a:buClr>
                <a:schemeClr val="folHlink"/>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36"/>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6"/>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900">
                <a:solidFill>
                  <a:srgbClr val="00B6E3"/>
                </a:solidFill>
                <a:latin typeface="Georgia"/>
                <a:ea typeface="Georgia"/>
                <a:cs typeface="Georgia"/>
                <a:sym typeface="Georgia"/>
              </a:defRPr>
            </a:lvl1pPr>
            <a:lvl2pPr indent="0" lvl="1" marL="0" algn="l">
              <a:spcBef>
                <a:spcPts val="0"/>
              </a:spcBef>
              <a:spcAft>
                <a:spcPts val="0"/>
              </a:spcAft>
              <a:buNone/>
              <a:defRPr sz="900">
                <a:solidFill>
                  <a:srgbClr val="00B6E3"/>
                </a:solidFill>
                <a:latin typeface="Georgia"/>
                <a:ea typeface="Georgia"/>
                <a:cs typeface="Georgia"/>
                <a:sym typeface="Georgia"/>
              </a:defRPr>
            </a:lvl2pPr>
            <a:lvl3pPr indent="0" lvl="2" marL="0" algn="l">
              <a:spcBef>
                <a:spcPts val="0"/>
              </a:spcBef>
              <a:spcAft>
                <a:spcPts val="0"/>
              </a:spcAft>
              <a:buNone/>
              <a:defRPr sz="900">
                <a:solidFill>
                  <a:srgbClr val="00B6E3"/>
                </a:solidFill>
                <a:latin typeface="Georgia"/>
                <a:ea typeface="Georgia"/>
                <a:cs typeface="Georgia"/>
                <a:sym typeface="Georgia"/>
              </a:defRPr>
            </a:lvl3pPr>
            <a:lvl4pPr indent="0" lvl="3" marL="0" algn="l">
              <a:spcBef>
                <a:spcPts val="0"/>
              </a:spcBef>
              <a:spcAft>
                <a:spcPts val="0"/>
              </a:spcAft>
              <a:buNone/>
              <a:defRPr sz="900">
                <a:solidFill>
                  <a:srgbClr val="00B6E3"/>
                </a:solidFill>
                <a:latin typeface="Georgia"/>
                <a:ea typeface="Georgia"/>
                <a:cs typeface="Georgia"/>
                <a:sym typeface="Georgia"/>
              </a:defRPr>
            </a:lvl4pPr>
            <a:lvl5pPr indent="0" lvl="4" marL="0" algn="l">
              <a:spcBef>
                <a:spcPts val="0"/>
              </a:spcBef>
              <a:spcAft>
                <a:spcPts val="0"/>
              </a:spcAft>
              <a:buNone/>
              <a:defRPr sz="900">
                <a:solidFill>
                  <a:srgbClr val="00B6E3"/>
                </a:solidFill>
                <a:latin typeface="Georgia"/>
                <a:ea typeface="Georgia"/>
                <a:cs typeface="Georgia"/>
                <a:sym typeface="Georgia"/>
              </a:defRPr>
            </a:lvl5pPr>
            <a:lvl6pPr indent="0" lvl="5" marL="0" algn="l">
              <a:spcBef>
                <a:spcPts val="0"/>
              </a:spcBef>
              <a:spcAft>
                <a:spcPts val="0"/>
              </a:spcAft>
              <a:buNone/>
              <a:defRPr sz="900">
                <a:solidFill>
                  <a:srgbClr val="00B6E3"/>
                </a:solidFill>
                <a:latin typeface="Georgia"/>
                <a:ea typeface="Georgia"/>
                <a:cs typeface="Georgia"/>
                <a:sym typeface="Georgia"/>
              </a:defRPr>
            </a:lvl6pPr>
            <a:lvl7pPr indent="0" lvl="6" marL="0" algn="l">
              <a:spcBef>
                <a:spcPts val="0"/>
              </a:spcBef>
              <a:spcAft>
                <a:spcPts val="0"/>
              </a:spcAft>
              <a:buNone/>
              <a:defRPr sz="900">
                <a:solidFill>
                  <a:srgbClr val="00B6E3"/>
                </a:solidFill>
                <a:latin typeface="Georgia"/>
                <a:ea typeface="Georgia"/>
                <a:cs typeface="Georgia"/>
                <a:sym typeface="Georgia"/>
              </a:defRPr>
            </a:lvl7pPr>
            <a:lvl8pPr indent="0" lvl="7" marL="0" algn="l">
              <a:spcBef>
                <a:spcPts val="0"/>
              </a:spcBef>
              <a:spcAft>
                <a:spcPts val="0"/>
              </a:spcAft>
              <a:buNone/>
              <a:defRPr sz="900">
                <a:solidFill>
                  <a:srgbClr val="00B6E3"/>
                </a:solidFill>
                <a:latin typeface="Georgia"/>
                <a:ea typeface="Georgia"/>
                <a:cs typeface="Georgia"/>
                <a:sym typeface="Georgia"/>
              </a:defRPr>
            </a:lvl8pPr>
            <a:lvl9pPr indent="0" lvl="8" marL="0" algn="l">
              <a:spcBef>
                <a:spcPts val="0"/>
              </a:spcBef>
              <a:spcAft>
                <a:spcPts val="0"/>
              </a:spcAft>
              <a:buNone/>
              <a:defRPr sz="900">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37"/>
          <p:cNvSpPr txBox="1"/>
          <p:nvPr>
            <p:ph type="title"/>
          </p:nvPr>
        </p:nvSpPr>
        <p:spPr>
          <a:xfrm>
            <a:off x="1792288" y="4800600"/>
            <a:ext cx="6894512"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p:nvPr>
            <p:ph idx="2" type="pic"/>
          </p:nvPr>
        </p:nvSpPr>
        <p:spPr>
          <a:xfrm>
            <a:off x="1792288" y="1676399"/>
            <a:ext cx="6894512" cy="3051175"/>
          </a:xfrm>
          <a:prstGeom prst="rect">
            <a:avLst/>
          </a:prstGeom>
          <a:noFill/>
          <a:ln>
            <a:noFill/>
          </a:ln>
        </p:spPr>
      </p:sp>
      <p:sp>
        <p:nvSpPr>
          <p:cNvPr id="80" name="Google Shape;80;p37"/>
          <p:cNvSpPr txBox="1"/>
          <p:nvPr>
            <p:ph idx="1" type="body"/>
          </p:nvPr>
        </p:nvSpPr>
        <p:spPr>
          <a:xfrm>
            <a:off x="1792288" y="5367338"/>
            <a:ext cx="6894512"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folHlink"/>
              </a:buClr>
              <a:buSzPts val="1400"/>
              <a:buNone/>
              <a:defRPr sz="1400"/>
            </a:lvl1pPr>
            <a:lvl2pPr indent="-228600" lvl="1" marL="914400" algn="l">
              <a:spcBef>
                <a:spcPts val="240"/>
              </a:spcBef>
              <a:spcAft>
                <a:spcPts val="0"/>
              </a:spcAft>
              <a:buClr>
                <a:schemeClr val="folHlink"/>
              </a:buClr>
              <a:buSzPts val="1200"/>
              <a:buNone/>
              <a:defRPr sz="1200"/>
            </a:lvl2pPr>
            <a:lvl3pPr indent="-228600" lvl="2" marL="1371600" algn="l">
              <a:spcBef>
                <a:spcPts val="200"/>
              </a:spcBef>
              <a:spcAft>
                <a:spcPts val="0"/>
              </a:spcAft>
              <a:buClr>
                <a:schemeClr val="folHlink"/>
              </a:buClr>
              <a:buSzPts val="1000"/>
              <a:buNone/>
              <a:defRPr sz="1000"/>
            </a:lvl3pPr>
            <a:lvl4pPr indent="-228600" lvl="3" marL="1828800" algn="l">
              <a:spcBef>
                <a:spcPts val="180"/>
              </a:spcBef>
              <a:spcAft>
                <a:spcPts val="0"/>
              </a:spcAft>
              <a:buClr>
                <a:schemeClr val="folHlink"/>
              </a:buClr>
              <a:buSzPts val="900"/>
              <a:buNone/>
              <a:defRPr sz="900"/>
            </a:lvl4pPr>
            <a:lvl5pPr indent="-228600" lvl="4" marL="2286000" algn="l">
              <a:spcBef>
                <a:spcPts val="180"/>
              </a:spcBef>
              <a:spcAft>
                <a:spcPts val="0"/>
              </a:spcAft>
              <a:buClr>
                <a:schemeClr val="folHlink"/>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1" name="Google Shape;81;p37"/>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900">
                <a:solidFill>
                  <a:srgbClr val="00B6E3"/>
                </a:solidFill>
                <a:latin typeface="Georgia"/>
                <a:ea typeface="Georgia"/>
                <a:cs typeface="Georgia"/>
                <a:sym typeface="Georgia"/>
              </a:defRPr>
            </a:lvl1pPr>
            <a:lvl2pPr indent="0" lvl="1" marL="0" algn="l">
              <a:spcBef>
                <a:spcPts val="0"/>
              </a:spcBef>
              <a:spcAft>
                <a:spcPts val="0"/>
              </a:spcAft>
              <a:buNone/>
              <a:defRPr sz="900">
                <a:solidFill>
                  <a:srgbClr val="00B6E3"/>
                </a:solidFill>
                <a:latin typeface="Georgia"/>
                <a:ea typeface="Georgia"/>
                <a:cs typeface="Georgia"/>
                <a:sym typeface="Georgia"/>
              </a:defRPr>
            </a:lvl2pPr>
            <a:lvl3pPr indent="0" lvl="2" marL="0" algn="l">
              <a:spcBef>
                <a:spcPts val="0"/>
              </a:spcBef>
              <a:spcAft>
                <a:spcPts val="0"/>
              </a:spcAft>
              <a:buNone/>
              <a:defRPr sz="900">
                <a:solidFill>
                  <a:srgbClr val="00B6E3"/>
                </a:solidFill>
                <a:latin typeface="Georgia"/>
                <a:ea typeface="Georgia"/>
                <a:cs typeface="Georgia"/>
                <a:sym typeface="Georgia"/>
              </a:defRPr>
            </a:lvl3pPr>
            <a:lvl4pPr indent="0" lvl="3" marL="0" algn="l">
              <a:spcBef>
                <a:spcPts val="0"/>
              </a:spcBef>
              <a:spcAft>
                <a:spcPts val="0"/>
              </a:spcAft>
              <a:buNone/>
              <a:defRPr sz="900">
                <a:solidFill>
                  <a:srgbClr val="00B6E3"/>
                </a:solidFill>
                <a:latin typeface="Georgia"/>
                <a:ea typeface="Georgia"/>
                <a:cs typeface="Georgia"/>
                <a:sym typeface="Georgia"/>
              </a:defRPr>
            </a:lvl4pPr>
            <a:lvl5pPr indent="0" lvl="4" marL="0" algn="l">
              <a:spcBef>
                <a:spcPts val="0"/>
              </a:spcBef>
              <a:spcAft>
                <a:spcPts val="0"/>
              </a:spcAft>
              <a:buNone/>
              <a:defRPr sz="900">
                <a:solidFill>
                  <a:srgbClr val="00B6E3"/>
                </a:solidFill>
                <a:latin typeface="Georgia"/>
                <a:ea typeface="Georgia"/>
                <a:cs typeface="Georgia"/>
                <a:sym typeface="Georgia"/>
              </a:defRPr>
            </a:lvl5pPr>
            <a:lvl6pPr indent="0" lvl="5" marL="0" algn="l">
              <a:spcBef>
                <a:spcPts val="0"/>
              </a:spcBef>
              <a:spcAft>
                <a:spcPts val="0"/>
              </a:spcAft>
              <a:buNone/>
              <a:defRPr sz="900">
                <a:solidFill>
                  <a:srgbClr val="00B6E3"/>
                </a:solidFill>
                <a:latin typeface="Georgia"/>
                <a:ea typeface="Georgia"/>
                <a:cs typeface="Georgia"/>
                <a:sym typeface="Georgia"/>
              </a:defRPr>
            </a:lvl6pPr>
            <a:lvl7pPr indent="0" lvl="6" marL="0" algn="l">
              <a:spcBef>
                <a:spcPts val="0"/>
              </a:spcBef>
              <a:spcAft>
                <a:spcPts val="0"/>
              </a:spcAft>
              <a:buNone/>
              <a:defRPr sz="900">
                <a:solidFill>
                  <a:srgbClr val="00B6E3"/>
                </a:solidFill>
                <a:latin typeface="Georgia"/>
                <a:ea typeface="Georgia"/>
                <a:cs typeface="Georgia"/>
                <a:sym typeface="Georgia"/>
              </a:defRPr>
            </a:lvl7pPr>
            <a:lvl8pPr indent="0" lvl="7" marL="0" algn="l">
              <a:spcBef>
                <a:spcPts val="0"/>
              </a:spcBef>
              <a:spcAft>
                <a:spcPts val="0"/>
              </a:spcAft>
              <a:buNone/>
              <a:defRPr sz="900">
                <a:solidFill>
                  <a:srgbClr val="00B6E3"/>
                </a:solidFill>
                <a:latin typeface="Georgia"/>
                <a:ea typeface="Georgia"/>
                <a:cs typeface="Georgia"/>
                <a:sym typeface="Georgia"/>
              </a:defRPr>
            </a:lvl8pPr>
            <a:lvl9pPr indent="0" lvl="8" marL="0" algn="l">
              <a:spcBef>
                <a:spcPts val="0"/>
              </a:spcBef>
              <a:spcAft>
                <a:spcPts val="0"/>
              </a:spcAft>
              <a:buNone/>
              <a:defRPr sz="900">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1828800" y="533400"/>
            <a:ext cx="6858000" cy="8842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4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2"/>
                </a:solidFill>
                <a:latin typeface="Arial"/>
                <a:ea typeface="Arial"/>
                <a:cs typeface="Arial"/>
                <a:sym typeface="Arial"/>
              </a:defRPr>
            </a:lvl9pPr>
          </a:lstStyle>
          <a:p/>
        </p:txBody>
      </p:sp>
      <p:sp>
        <p:nvSpPr>
          <p:cNvPr id="11" name="Google Shape;11;p28"/>
          <p:cNvSpPr txBox="1"/>
          <p:nvPr>
            <p:ph idx="1" type="body"/>
          </p:nvPr>
        </p:nvSpPr>
        <p:spPr>
          <a:xfrm>
            <a:off x="1828800" y="1600200"/>
            <a:ext cx="6858000" cy="4525963"/>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folHlink"/>
              </a:buClr>
              <a:buSzPts val="2400"/>
              <a:buFont typeface="Arial"/>
              <a:buChar char="•"/>
              <a:defRPr b="0" i="0" sz="2400" u="none" cap="none" strike="noStrike">
                <a:solidFill>
                  <a:schemeClr val="folHlink"/>
                </a:solidFill>
                <a:latin typeface="Arial"/>
                <a:ea typeface="Arial"/>
                <a:cs typeface="Arial"/>
                <a:sym typeface="Arial"/>
              </a:defRPr>
            </a:lvl1pPr>
            <a:lvl2pPr indent="-355600" lvl="1" marL="914400" marR="0" rtl="0" algn="l">
              <a:spcBef>
                <a:spcPts val="400"/>
              </a:spcBef>
              <a:spcAft>
                <a:spcPts val="0"/>
              </a:spcAft>
              <a:buClr>
                <a:schemeClr val="folHlink"/>
              </a:buClr>
              <a:buSzPts val="2000"/>
              <a:buFont typeface="Arial"/>
              <a:buChar char="•"/>
              <a:defRPr b="0" i="0" sz="2000" u="none" cap="none" strike="noStrike">
                <a:solidFill>
                  <a:schemeClr val="folHlink"/>
                </a:solidFill>
                <a:latin typeface="Arial"/>
                <a:ea typeface="Arial"/>
                <a:cs typeface="Arial"/>
                <a:sym typeface="Arial"/>
              </a:defRPr>
            </a:lvl2pPr>
            <a:lvl3pPr indent="-342900" lvl="2" marL="1371600" marR="0" rtl="0" algn="l">
              <a:spcBef>
                <a:spcPts val="360"/>
              </a:spcBef>
              <a:spcAft>
                <a:spcPts val="0"/>
              </a:spcAft>
              <a:buClr>
                <a:schemeClr val="folHlink"/>
              </a:buClr>
              <a:buSzPts val="1800"/>
              <a:buFont typeface="Arial"/>
              <a:buChar char="•"/>
              <a:defRPr b="0" i="0" sz="1800" u="none" cap="none" strike="noStrike">
                <a:solidFill>
                  <a:schemeClr val="folHlink"/>
                </a:solidFill>
                <a:latin typeface="Arial"/>
                <a:ea typeface="Arial"/>
                <a:cs typeface="Arial"/>
                <a:sym typeface="Arial"/>
              </a:defRPr>
            </a:lvl3pPr>
            <a:lvl4pPr indent="-330200" lvl="3" marL="1828800" marR="0" rtl="0" algn="l">
              <a:spcBef>
                <a:spcPts val="320"/>
              </a:spcBef>
              <a:spcAft>
                <a:spcPts val="0"/>
              </a:spcAft>
              <a:buClr>
                <a:schemeClr val="folHlink"/>
              </a:buClr>
              <a:buSzPts val="1600"/>
              <a:buFont typeface="Arial"/>
              <a:buChar char="•"/>
              <a:defRPr b="0" i="0" sz="1600" u="none" cap="none" strike="noStrike">
                <a:solidFill>
                  <a:schemeClr val="folHlink"/>
                </a:solidFill>
                <a:latin typeface="Arial"/>
                <a:ea typeface="Arial"/>
                <a:cs typeface="Arial"/>
                <a:sym typeface="Arial"/>
              </a:defRPr>
            </a:lvl4pPr>
            <a:lvl5pPr indent="-330200" lvl="4" marL="2286000" marR="0" rtl="0" algn="l">
              <a:spcBef>
                <a:spcPts val="320"/>
              </a:spcBef>
              <a:spcAft>
                <a:spcPts val="0"/>
              </a:spcAft>
              <a:buClr>
                <a:schemeClr val="folHlink"/>
              </a:buClr>
              <a:buSzPts val="1600"/>
              <a:buFont typeface="Arial"/>
              <a:buChar char="•"/>
              <a:defRPr b="0" i="0" sz="1600" u="none" cap="none" strike="noStrike">
                <a:solidFill>
                  <a:schemeClr val="folHlink"/>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8"/>
          <p:cNvSpPr txBox="1"/>
          <p:nvPr>
            <p:ph idx="10" type="dt"/>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00B6E3"/>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8"/>
          <p:cNvSpPr txBox="1"/>
          <p:nvPr>
            <p:ph idx="11" type="ftr"/>
          </p:nvPr>
        </p:nvSpPr>
        <p:spPr>
          <a:xfrm>
            <a:off x="1828800" y="6416675"/>
            <a:ext cx="2895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dk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8"/>
          <p:cNvSpPr txBox="1"/>
          <p:nvPr>
            <p:ph idx="12" type="sldNum"/>
          </p:nvPr>
        </p:nvSpPr>
        <p:spPr>
          <a:xfrm>
            <a:off x="990600" y="6416675"/>
            <a:ext cx="838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b="0" i="0" sz="900" u="none" cap="none" strike="noStrike">
                <a:solidFill>
                  <a:srgbClr val="00B6E3"/>
                </a:solidFill>
                <a:latin typeface="Georgia"/>
                <a:ea typeface="Georgia"/>
                <a:cs typeface="Georgia"/>
                <a:sym typeface="Georgia"/>
              </a:defRPr>
            </a:lvl1pPr>
            <a:lvl2pPr indent="0" lvl="1" marL="0" marR="0" rtl="0" algn="l">
              <a:spcBef>
                <a:spcPts val="0"/>
              </a:spcBef>
              <a:spcAft>
                <a:spcPts val="0"/>
              </a:spcAft>
              <a:buNone/>
              <a:defRPr b="0" i="0" sz="900" u="none" cap="none" strike="noStrike">
                <a:solidFill>
                  <a:srgbClr val="00B6E3"/>
                </a:solidFill>
                <a:latin typeface="Georgia"/>
                <a:ea typeface="Georgia"/>
                <a:cs typeface="Georgia"/>
                <a:sym typeface="Georgia"/>
              </a:defRPr>
            </a:lvl2pPr>
            <a:lvl3pPr indent="0" lvl="2" marL="0" marR="0" rtl="0" algn="l">
              <a:spcBef>
                <a:spcPts val="0"/>
              </a:spcBef>
              <a:spcAft>
                <a:spcPts val="0"/>
              </a:spcAft>
              <a:buNone/>
              <a:defRPr b="0" i="0" sz="900" u="none" cap="none" strike="noStrike">
                <a:solidFill>
                  <a:srgbClr val="00B6E3"/>
                </a:solidFill>
                <a:latin typeface="Georgia"/>
                <a:ea typeface="Georgia"/>
                <a:cs typeface="Georgia"/>
                <a:sym typeface="Georgia"/>
              </a:defRPr>
            </a:lvl3pPr>
            <a:lvl4pPr indent="0" lvl="3" marL="0" marR="0" rtl="0" algn="l">
              <a:spcBef>
                <a:spcPts val="0"/>
              </a:spcBef>
              <a:spcAft>
                <a:spcPts val="0"/>
              </a:spcAft>
              <a:buNone/>
              <a:defRPr b="0" i="0" sz="900" u="none" cap="none" strike="noStrike">
                <a:solidFill>
                  <a:srgbClr val="00B6E3"/>
                </a:solidFill>
                <a:latin typeface="Georgia"/>
                <a:ea typeface="Georgia"/>
                <a:cs typeface="Georgia"/>
                <a:sym typeface="Georgia"/>
              </a:defRPr>
            </a:lvl4pPr>
            <a:lvl5pPr indent="0" lvl="4" marL="0" marR="0" rtl="0" algn="l">
              <a:spcBef>
                <a:spcPts val="0"/>
              </a:spcBef>
              <a:spcAft>
                <a:spcPts val="0"/>
              </a:spcAft>
              <a:buNone/>
              <a:defRPr b="0" i="0" sz="900" u="none" cap="none" strike="noStrike">
                <a:solidFill>
                  <a:srgbClr val="00B6E3"/>
                </a:solidFill>
                <a:latin typeface="Georgia"/>
                <a:ea typeface="Georgia"/>
                <a:cs typeface="Georgia"/>
                <a:sym typeface="Georgia"/>
              </a:defRPr>
            </a:lvl5pPr>
            <a:lvl6pPr indent="0" lvl="5" marL="0" marR="0" rtl="0" algn="l">
              <a:spcBef>
                <a:spcPts val="0"/>
              </a:spcBef>
              <a:spcAft>
                <a:spcPts val="0"/>
              </a:spcAft>
              <a:buNone/>
              <a:defRPr b="0" i="0" sz="900" u="none" cap="none" strike="noStrike">
                <a:solidFill>
                  <a:srgbClr val="00B6E3"/>
                </a:solidFill>
                <a:latin typeface="Georgia"/>
                <a:ea typeface="Georgia"/>
                <a:cs typeface="Georgia"/>
                <a:sym typeface="Georgia"/>
              </a:defRPr>
            </a:lvl6pPr>
            <a:lvl7pPr indent="0" lvl="6" marL="0" marR="0" rtl="0" algn="l">
              <a:spcBef>
                <a:spcPts val="0"/>
              </a:spcBef>
              <a:spcAft>
                <a:spcPts val="0"/>
              </a:spcAft>
              <a:buNone/>
              <a:defRPr b="0" i="0" sz="900" u="none" cap="none" strike="noStrike">
                <a:solidFill>
                  <a:srgbClr val="00B6E3"/>
                </a:solidFill>
                <a:latin typeface="Georgia"/>
                <a:ea typeface="Georgia"/>
                <a:cs typeface="Georgia"/>
                <a:sym typeface="Georgia"/>
              </a:defRPr>
            </a:lvl7pPr>
            <a:lvl8pPr indent="0" lvl="7" marL="0" marR="0" rtl="0" algn="l">
              <a:spcBef>
                <a:spcPts val="0"/>
              </a:spcBef>
              <a:spcAft>
                <a:spcPts val="0"/>
              </a:spcAft>
              <a:buNone/>
              <a:defRPr b="0" i="0" sz="900" u="none" cap="none" strike="noStrike">
                <a:solidFill>
                  <a:srgbClr val="00B6E3"/>
                </a:solidFill>
                <a:latin typeface="Georgia"/>
                <a:ea typeface="Georgia"/>
                <a:cs typeface="Georgia"/>
                <a:sym typeface="Georgia"/>
              </a:defRPr>
            </a:lvl8pPr>
            <a:lvl9pPr indent="0" lvl="8" marL="0" marR="0" rtl="0" algn="l">
              <a:spcBef>
                <a:spcPts val="0"/>
              </a:spcBef>
              <a:spcAft>
                <a:spcPts val="0"/>
              </a:spcAft>
              <a:buNone/>
              <a:defRPr b="0" i="0" sz="900" u="none" cap="none" strike="noStrike">
                <a:solidFill>
                  <a:srgbClr val="00B6E3"/>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o-NO"/>
              <a:t>‹#›</a:t>
            </a:fld>
            <a:endParaRPr/>
          </a:p>
        </p:txBody>
      </p:sp>
      <p:cxnSp>
        <p:nvCxnSpPr>
          <p:cNvPr id="15" name="Google Shape;15;p28"/>
          <p:cNvCxnSpPr/>
          <p:nvPr/>
        </p:nvCxnSpPr>
        <p:spPr>
          <a:xfrm>
            <a:off x="1828800" y="608013"/>
            <a:ext cx="6858000" cy="1587"/>
          </a:xfrm>
          <a:prstGeom prst="straightConnector1">
            <a:avLst/>
          </a:prstGeom>
          <a:noFill/>
          <a:ln cap="flat" cmpd="sng" w="9525">
            <a:solidFill>
              <a:srgbClr val="A7A9A9"/>
            </a:solidFill>
            <a:prstDash val="dot"/>
            <a:round/>
            <a:headEnd len="sm" w="sm" type="none"/>
            <a:tailEnd len="sm" w="sm" type="none"/>
          </a:ln>
        </p:spPr>
      </p:cxnSp>
      <p:cxnSp>
        <p:nvCxnSpPr>
          <p:cNvPr id="16" name="Google Shape;16;p28"/>
          <p:cNvCxnSpPr/>
          <p:nvPr/>
        </p:nvCxnSpPr>
        <p:spPr>
          <a:xfrm>
            <a:off x="1828800" y="971550"/>
            <a:ext cx="6858000" cy="1588"/>
          </a:xfrm>
          <a:prstGeom prst="straightConnector1">
            <a:avLst/>
          </a:prstGeom>
          <a:noFill/>
          <a:ln cap="flat" cmpd="sng" w="9525">
            <a:solidFill>
              <a:srgbClr val="A7A9A9"/>
            </a:solidFill>
            <a:prstDash val="dot"/>
            <a:round/>
            <a:headEnd len="sm" w="sm" type="none"/>
            <a:tailEnd len="sm" w="sm" type="none"/>
          </a:ln>
        </p:spPr>
      </p:cxnSp>
      <p:cxnSp>
        <p:nvCxnSpPr>
          <p:cNvPr id="17" name="Google Shape;17;p28"/>
          <p:cNvCxnSpPr/>
          <p:nvPr/>
        </p:nvCxnSpPr>
        <p:spPr>
          <a:xfrm>
            <a:off x="1828800" y="1349375"/>
            <a:ext cx="6858000" cy="1588"/>
          </a:xfrm>
          <a:prstGeom prst="straightConnector1">
            <a:avLst/>
          </a:prstGeom>
          <a:noFill/>
          <a:ln cap="flat" cmpd="sng" w="9525">
            <a:solidFill>
              <a:srgbClr val="A7A9A9"/>
            </a:solidFill>
            <a:prstDash val="dot"/>
            <a:round/>
            <a:headEnd len="sm" w="sm" type="none"/>
            <a:tailEnd len="sm" w="sm" type="none"/>
          </a:ln>
        </p:spPr>
      </p:cxnSp>
      <p:cxnSp>
        <p:nvCxnSpPr>
          <p:cNvPr id="18" name="Google Shape;18;p28"/>
          <p:cNvCxnSpPr/>
          <p:nvPr/>
        </p:nvCxnSpPr>
        <p:spPr>
          <a:xfrm flipH="1" rot="10800000">
            <a:off x="457200" y="6473825"/>
            <a:ext cx="8229600" cy="19050"/>
          </a:xfrm>
          <a:prstGeom prst="straightConnector1">
            <a:avLst/>
          </a:prstGeom>
          <a:noFill/>
          <a:ln cap="flat" cmpd="sng" w="9525">
            <a:solidFill>
              <a:srgbClr val="A7A9A9"/>
            </a:solidFill>
            <a:prstDash val="dot"/>
            <a:round/>
            <a:headEnd len="sm" w="sm" type="none"/>
            <a:tailEnd len="sm" w="sm" type="none"/>
          </a:ln>
        </p:spPr>
      </p:cxnSp>
      <p:pic>
        <p:nvPicPr>
          <p:cNvPr descr="nsf_flaggstripe_powerpoint.png" id="19" name="Google Shape;19;p28"/>
          <p:cNvPicPr preferRelativeResize="0"/>
          <p:nvPr/>
        </p:nvPicPr>
        <p:blipFill rotWithShape="1">
          <a:blip r:embed="rId1">
            <a:alphaModFix/>
          </a:blip>
          <a:srcRect b="0" l="0" r="0" t="0"/>
          <a:stretch/>
        </p:blipFill>
        <p:spPr>
          <a:xfrm>
            <a:off x="8474075" y="0"/>
            <a:ext cx="157163" cy="304800"/>
          </a:xfrm>
          <a:prstGeom prst="rect">
            <a:avLst/>
          </a:prstGeom>
          <a:noFill/>
          <a:ln>
            <a:noFill/>
          </a:ln>
        </p:spPr>
      </p:pic>
      <p:pic>
        <p:nvPicPr>
          <p:cNvPr descr="nsf_logo_liten_powerpoint.png" id="20" name="Google Shape;20;p28"/>
          <p:cNvPicPr preferRelativeResize="0"/>
          <p:nvPr/>
        </p:nvPicPr>
        <p:blipFill rotWithShape="1">
          <a:blip r:embed="rId2">
            <a:alphaModFix/>
          </a:blip>
          <a:srcRect b="0" l="0" r="0" t="0"/>
          <a:stretch/>
        </p:blipFill>
        <p:spPr>
          <a:xfrm>
            <a:off x="541338" y="609600"/>
            <a:ext cx="898525" cy="6365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rive.google.com/drive/folders/17CfW3_wGiVWH5CrHYFjV3c4ibt6iHepf?usp=sha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hyperlink" Target="https://www.idrettsbutikken.no/hefter/2850010001/ig-1-instrukt%C3%B8rhefte-idrettens-grunnstig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gymogturn.n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gymogturn.n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gymogturn.no/"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gymogturn.n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ctrTitle"/>
          </p:nvPr>
        </p:nvSpPr>
        <p:spPr>
          <a:xfrm>
            <a:off x="1981200" y="2130425"/>
            <a:ext cx="6477000" cy="1298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Trenermøte med Magnus Brevig</a:t>
            </a:r>
            <a:endParaRPr/>
          </a:p>
        </p:txBody>
      </p:sp>
      <p:sp>
        <p:nvSpPr>
          <p:cNvPr id="101" name="Google Shape;101;p1"/>
          <p:cNvSpPr txBox="1"/>
          <p:nvPr>
            <p:ph idx="1" type="subTitle"/>
          </p:nvPr>
        </p:nvSpPr>
        <p:spPr>
          <a:xfrm>
            <a:off x="1981200" y="3038475"/>
            <a:ext cx="6492875" cy="606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000"/>
              <a:buFont typeface="Arial"/>
              <a:buNone/>
            </a:pPr>
            <a:r>
              <a:rPr b="1" lang="no-NO" sz="2000">
                <a:solidFill>
                  <a:schemeClr val="accent1"/>
                </a:solidFill>
                <a:latin typeface="Arial"/>
                <a:ea typeface="Arial"/>
                <a:cs typeface="Arial"/>
                <a:sym typeface="Arial"/>
              </a:rPr>
              <a:t>SUM – Skiforbundets Utviklingsmodell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1"/>
          <p:cNvSpPr txBox="1"/>
          <p:nvPr>
            <p:ph type="title"/>
          </p:nvPr>
        </p:nvSpPr>
        <p:spPr>
          <a:xfrm>
            <a:off x="1828800" y="620713"/>
            <a:ext cx="6858000" cy="79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sz="2000"/>
              <a:t>Trening for å trene 12-16 år</a:t>
            </a:r>
            <a:br>
              <a:rPr lang="no-NO"/>
            </a:br>
            <a:endParaRPr/>
          </a:p>
        </p:txBody>
      </p:sp>
      <p:sp>
        <p:nvSpPr>
          <p:cNvPr id="339" name="Google Shape;339;p1"/>
          <p:cNvSpPr txBox="1"/>
          <p:nvPr>
            <p:ph idx="1" type="body"/>
          </p:nvPr>
        </p:nvSpPr>
        <p:spPr>
          <a:xfrm>
            <a:off x="1143000" y="-1111925"/>
            <a:ext cx="6858000" cy="6754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folHlink"/>
              </a:buClr>
              <a:buSzPts val="2000"/>
              <a:buFont typeface="Arial"/>
              <a:buNone/>
            </a:pPr>
            <a:r>
              <a:rPr lang="no-NO" sz="2000"/>
              <a:t>-	</a:t>
            </a:r>
            <a:r>
              <a:rPr lang="no-NO" sz="1600"/>
              <a:t>Trene på de mentale og fysiske  utfordringene man møter i en konkurranse</a:t>
            </a:r>
            <a:endParaRPr/>
          </a:p>
          <a:p>
            <a:pPr indent="-342900" lvl="0" marL="342900" rtl="0" algn="l">
              <a:lnSpc>
                <a:spcPct val="100000"/>
              </a:lnSpc>
              <a:spcBef>
                <a:spcPts val="320"/>
              </a:spcBef>
              <a:spcAft>
                <a:spcPts val="0"/>
              </a:spcAft>
              <a:buClr>
                <a:schemeClr val="folHlink"/>
              </a:buClr>
              <a:buSzPts val="1600"/>
              <a:buFont typeface="Arial"/>
              <a:buChar char="-"/>
            </a:pPr>
            <a:r>
              <a:rPr lang="no-NO" sz="1600"/>
              <a:t>Utstyret bør være tilpasset til kroppsstørrelse og ferdighetsnivå.</a:t>
            </a:r>
            <a:endParaRPr/>
          </a:p>
          <a:p>
            <a:pPr indent="-342900" lvl="0" marL="342900" rtl="0" algn="l">
              <a:lnSpc>
                <a:spcPct val="100000"/>
              </a:lnSpc>
              <a:spcBef>
                <a:spcPts val="320"/>
              </a:spcBef>
              <a:spcAft>
                <a:spcPts val="0"/>
              </a:spcAft>
              <a:buClr>
                <a:srgbClr val="00B050"/>
              </a:buClr>
              <a:buSzPts val="1600"/>
              <a:buFont typeface="Arial"/>
              <a:buChar char="-"/>
            </a:pPr>
            <a:r>
              <a:rPr lang="no-NO" sz="1600">
                <a:solidFill>
                  <a:srgbClr val="00B050"/>
                </a:solidFill>
              </a:rPr>
              <a:t>Konkurranse vs trening</a:t>
            </a:r>
            <a:r>
              <a:rPr lang="no-NO" sz="1600"/>
              <a:t>: for mye konkurranse kan gi mye tapt treningstid, mens for lite konkurranser reduserer utviklingen av  å trene egenskaper som er viktige for å lære seg å konkurrere</a:t>
            </a:r>
            <a:endParaRPr/>
          </a:p>
          <a:p>
            <a:pPr indent="-342900" lvl="0" marL="342900" rtl="0" algn="l">
              <a:lnSpc>
                <a:spcPct val="100000"/>
              </a:lnSpc>
              <a:spcBef>
                <a:spcPts val="320"/>
              </a:spcBef>
              <a:spcAft>
                <a:spcPts val="0"/>
              </a:spcAft>
              <a:buClr>
                <a:schemeClr val="folHlink"/>
              </a:buClr>
              <a:buSzPts val="1600"/>
              <a:buFont typeface="Arial"/>
              <a:buChar char="-"/>
            </a:pPr>
            <a:r>
              <a:rPr lang="no-NO" sz="1600"/>
              <a:t>Legg gjerne inn konkurranse elementet i treningssituasjon på dette nivået.</a:t>
            </a:r>
            <a:endParaRPr/>
          </a:p>
          <a:p>
            <a:pPr indent="-241300" lvl="0" marL="342900" rtl="0" algn="l">
              <a:lnSpc>
                <a:spcPct val="100000"/>
              </a:lnSpc>
              <a:spcBef>
                <a:spcPts val="320"/>
              </a:spcBef>
              <a:spcAft>
                <a:spcPts val="0"/>
              </a:spcAft>
              <a:buClr>
                <a:schemeClr val="folHlink"/>
              </a:buClr>
              <a:buSzPts val="1600"/>
              <a:buNone/>
            </a:pPr>
            <a:r>
              <a:t/>
            </a:r>
            <a:endParaRPr b="1" sz="1600"/>
          </a:p>
          <a:p>
            <a:pPr indent="-342900" lvl="0" marL="342900" rtl="0" algn="l">
              <a:lnSpc>
                <a:spcPct val="100000"/>
              </a:lnSpc>
              <a:spcBef>
                <a:spcPts val="320"/>
              </a:spcBef>
              <a:spcAft>
                <a:spcPts val="0"/>
              </a:spcAft>
              <a:buClr>
                <a:schemeClr val="folHlink"/>
              </a:buClr>
              <a:buSzPts val="1600"/>
              <a:buChar char="•"/>
            </a:pPr>
            <a:r>
              <a:rPr b="1" lang="no-NO" sz="1600"/>
              <a:t>Mental og kognitiv utvikling:</a:t>
            </a:r>
            <a:br>
              <a:rPr lang="no-NO" sz="1600"/>
            </a:br>
            <a:r>
              <a:rPr lang="no-NO" sz="1600"/>
              <a:t>Abstrakt tenkning utvikles. Barna blir mer egosentriske, og strever hardt for å bedre ferdighetene. Begynner å forstå regler, og konsekvenser av å bryte disse.</a:t>
            </a:r>
            <a:endParaRPr/>
          </a:p>
          <a:p>
            <a:pPr indent="-241300" lvl="0" marL="342900" rtl="0" algn="l">
              <a:lnSpc>
                <a:spcPct val="100000"/>
              </a:lnSpc>
              <a:spcBef>
                <a:spcPts val="320"/>
              </a:spcBef>
              <a:spcAft>
                <a:spcPts val="0"/>
              </a:spcAft>
              <a:buClr>
                <a:schemeClr val="folHlink"/>
              </a:buClr>
              <a:buSzPts val="1600"/>
              <a:buNone/>
            </a:pPr>
            <a:r>
              <a:t/>
            </a:r>
            <a:endParaRPr b="1" sz="1600"/>
          </a:p>
          <a:p>
            <a:pPr indent="-342900" lvl="0" marL="342900" rtl="0" algn="l">
              <a:lnSpc>
                <a:spcPct val="100000"/>
              </a:lnSpc>
              <a:spcBef>
                <a:spcPts val="320"/>
              </a:spcBef>
              <a:spcAft>
                <a:spcPts val="0"/>
              </a:spcAft>
              <a:buClr>
                <a:schemeClr val="folHlink"/>
              </a:buClr>
              <a:buSzPts val="1600"/>
              <a:buChar char="•"/>
            </a:pPr>
            <a:r>
              <a:rPr b="1" lang="no-NO" sz="1600"/>
              <a:t>Emosjonell utvikling:</a:t>
            </a:r>
            <a:br>
              <a:rPr lang="no-NO" sz="1600"/>
            </a:br>
            <a:r>
              <a:rPr lang="no-NO" sz="1600"/>
              <a:t>Forholdet til voksne kan bli mer "spent" Tester ut egne ideer, og er opptatt av hvordan man "passer inn" </a:t>
            </a:r>
            <a:endParaRPr/>
          </a:p>
          <a:p>
            <a:pPr indent="-241300" lvl="0" marL="342900" rtl="0" algn="l">
              <a:lnSpc>
                <a:spcPct val="100000"/>
              </a:lnSpc>
              <a:spcBef>
                <a:spcPts val="320"/>
              </a:spcBef>
              <a:spcAft>
                <a:spcPts val="0"/>
              </a:spcAft>
              <a:buClr>
                <a:schemeClr val="folHlink"/>
              </a:buClr>
              <a:buSzPts val="1600"/>
              <a:buFont typeface="Arial"/>
              <a:buNone/>
            </a:pPr>
            <a:r>
              <a:t/>
            </a:r>
            <a:endParaRPr sz="1600"/>
          </a:p>
          <a:p>
            <a:pPr indent="-241300" lvl="0" marL="342900" rtl="0" algn="l">
              <a:lnSpc>
                <a:spcPct val="100000"/>
              </a:lnSpc>
              <a:spcBef>
                <a:spcPts val="320"/>
              </a:spcBef>
              <a:spcAft>
                <a:spcPts val="0"/>
              </a:spcAft>
              <a:buClr>
                <a:schemeClr val="folHlink"/>
              </a:buClr>
              <a:buSzPts val="1600"/>
              <a:buNone/>
            </a:pPr>
            <a:r>
              <a:t/>
            </a:r>
            <a:endParaRPr sz="1600"/>
          </a:p>
          <a:p>
            <a:pPr indent="-241300" lvl="0" marL="342900" rtl="0" algn="l">
              <a:lnSpc>
                <a:spcPct val="100000"/>
              </a:lnSpc>
              <a:spcBef>
                <a:spcPts val="320"/>
              </a:spcBef>
              <a:spcAft>
                <a:spcPts val="0"/>
              </a:spcAft>
              <a:buClr>
                <a:schemeClr val="folHlink"/>
              </a:buClr>
              <a:buSzPts val="1600"/>
              <a:buFont typeface="Arial"/>
              <a:buNone/>
            </a:pPr>
            <a:r>
              <a:t/>
            </a:r>
            <a:endParaRPr sz="1600"/>
          </a:p>
          <a:p>
            <a:pPr indent="-254000" lvl="0" marL="342900" rtl="0" algn="l">
              <a:lnSpc>
                <a:spcPct val="100000"/>
              </a:lnSpc>
              <a:spcBef>
                <a:spcPts val="280"/>
              </a:spcBef>
              <a:spcAft>
                <a:spcPts val="0"/>
              </a:spcAft>
              <a:buClr>
                <a:schemeClr val="folHlink"/>
              </a:buClr>
              <a:buSzPts val="1400"/>
              <a:buNone/>
            </a:pPr>
            <a:r>
              <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1"/>
          <p:cNvSpPr txBox="1"/>
          <p:nvPr>
            <p:ph type="title"/>
          </p:nvPr>
        </p:nvSpPr>
        <p:spPr>
          <a:xfrm>
            <a:off x="1828800"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Hopp 0 – 12 år</a:t>
            </a:r>
            <a:endParaRPr/>
          </a:p>
        </p:txBody>
      </p:sp>
      <p:graphicFrame>
        <p:nvGraphicFramePr>
          <p:cNvPr id="162" name="Google Shape;162;p11"/>
          <p:cNvGraphicFramePr/>
          <p:nvPr/>
        </p:nvGraphicFramePr>
        <p:xfrm>
          <a:off x="468313" y="1628775"/>
          <a:ext cx="3000000" cy="3000000"/>
        </p:xfrm>
        <a:graphic>
          <a:graphicData uri="http://schemas.openxmlformats.org/drawingml/2006/table">
            <a:tbl>
              <a:tblPr>
                <a:noFill/>
                <a:tableStyleId>{58F15D9D-BB80-4164-B859-66D4D452F157}</a:tableStyleId>
              </a:tblPr>
              <a:tblGrid>
                <a:gridCol w="1636950"/>
                <a:gridCol w="1636950"/>
                <a:gridCol w="1636950"/>
                <a:gridCol w="1636950"/>
                <a:gridCol w="1670650"/>
              </a:tblGrid>
              <a:tr h="25455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Langsiktig utviklingsprosess(LUP)</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Aktiv start 0-6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Grunnleggende ferdigheter 6-9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Lære å trene 9-12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Kategori</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4431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Sensitive perioder for utvikling av egenskaper - gutter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Viktig å opparbeide mest mulig bevegelseserfaring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Hurtighet 1 (7-9 år) Bevegelighet (6-10 år) Teknikk/skills (6-12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Teknikk/skills (6-12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3">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Langsiktig utviklingsprosess (LUP skihopp)</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52525">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Sensitive perioder for utvikling av egenskaper - jenter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Viktig å opparbeide mest mulig bevegelseserfaring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Hurtighet 1 (6-8 år) Bevegelighet (6-10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Utholdenhet (10-13 år), Teknikk/skills (8-11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431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Allsidighet vs spesialisering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Viktig med mye fysisk aktivitet. Glede og mestring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Delta på flere aktiviteter både sommer og vinter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70 - 30 fordeling. Delta i flere idretter sommer og vinter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743825">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Teknisk/motoriske ferdigheter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Trene grunnleggende bevegelsesferdigheter gjennom uorganisert lek</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Trene mye på grunnleggende bevegelsesferdigheter gjennom uorganisert og organisert aktivitet.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Tren mye grunleggende bevegelsesferdigheter og skihoppingens posisjoner og bevegelser med stor variasjon.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6">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Basisferdigheter barmark</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4431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Hurtighet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Lære å løpe og hoppe gjennom lekaktiviteter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løpshurtighet og raske bevegelser.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løpshurtighet og løpsteknikk.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431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Styrke</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Mye aktivitet og lek. Uorganisert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Lekpregede styrkeøvelser. Mer organisert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Mer organiserte styrkeøvelser med egen kropp. </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771525">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Bevegelighet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1000" u="none" cap="none" strike="noStrike">
                          <a:solidFill>
                            <a:srgbClr val="000000"/>
                          </a:solidFill>
                          <a:latin typeface="Calibri"/>
                          <a:ea typeface="Calibri"/>
                          <a:cs typeface="Calibri"/>
                          <a:sym typeface="Calibri"/>
                        </a:rPr>
                        <a:t>Bevegeligheten vedlikeholdes gjennom fysisk aktivitet</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1000" u="none" cap="none" strike="noStrike">
                          <a:solidFill>
                            <a:srgbClr val="000000"/>
                          </a:solidFill>
                          <a:latin typeface="Calibri"/>
                          <a:ea typeface="Calibri"/>
                          <a:cs typeface="Calibri"/>
                          <a:sym typeface="Calibri"/>
                        </a:rPr>
                        <a:t>Introduser basis statiske tøyeøvelser.</a:t>
                      </a:r>
                      <a:r>
                        <a:rPr b="0" i="1" lang="no-NO" sz="1000" u="none" cap="none" strike="noStrike">
                          <a:solidFill>
                            <a:srgbClr val="000000"/>
                          </a:solidFill>
                          <a:latin typeface="Calibri"/>
                          <a:ea typeface="Calibri"/>
                          <a:cs typeface="Calibri"/>
                          <a:sym typeface="Calibri"/>
                        </a:rPr>
                        <a:t> Sensitiv periode</a:t>
                      </a:r>
                      <a:r>
                        <a:rPr b="0" i="0" lang="no-NO" sz="1000" u="none" cap="none" strike="noStrike">
                          <a:solidFill>
                            <a:srgbClr val="000000"/>
                          </a:solidFill>
                          <a:latin typeface="Calibri"/>
                          <a:ea typeface="Calibri"/>
                          <a:cs typeface="Calibri"/>
                          <a:sym typeface="Calibri"/>
                        </a:rPr>
                        <a:t> for bevegelighetstrening. Begynnende dynamiske øvelser gjennom lek</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1000" u="none" cap="none" strike="noStrike">
                          <a:solidFill>
                            <a:srgbClr val="000000"/>
                          </a:solidFill>
                          <a:latin typeface="Calibri"/>
                          <a:ea typeface="Calibri"/>
                          <a:cs typeface="Calibri"/>
                          <a:sym typeface="Calibri"/>
                        </a:rPr>
                        <a:t>Utvikle bevegeligheten gjennom Statiske øvelser og Tøying/kontraksjon. Introduksjon av dynamisk tøying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31675">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Utholdenhet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Uorganisert lek minst 60 min pr dag. Organisert lek minst 30 min hver dag. Uavhengig av vær!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Delta gjerne i 1 foretrukket aktivitet 1 gang pr uke, så lenge man også deltar i 2 - 3 andre aktiviteter pr uke</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Videreutvikle utholdenhet gjennom kontinuerlig og regelmessig aktivitet. </a:t>
                      </a:r>
                      <a:r>
                        <a:rPr b="0" i="1" lang="no-NO" sz="900" u="none" cap="none" strike="noStrike">
                          <a:solidFill>
                            <a:srgbClr val="000000"/>
                          </a:solidFill>
                          <a:latin typeface="Calibri"/>
                          <a:ea typeface="Calibri"/>
                          <a:cs typeface="Calibri"/>
                          <a:sym typeface="Calibri"/>
                        </a:rPr>
                        <a:t>Sensitiv periode jenter</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48725">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Spenst/Power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Spenst: Lek og uorganisert aktivitet skaper et bra grunnlag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Spenst: Variert utvalg av lekbetonte hoppøvelser. Sensitiv periode</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Som nivå 2</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40b03651e1_0_0"/>
          <p:cNvSpPr txBox="1"/>
          <p:nvPr>
            <p:ph type="title"/>
          </p:nvPr>
        </p:nvSpPr>
        <p:spPr>
          <a:xfrm>
            <a:off x="1828800" y="620713"/>
            <a:ext cx="6858000" cy="79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Hopp 0 – 12 år</a:t>
            </a:r>
            <a:endParaRPr/>
          </a:p>
        </p:txBody>
      </p:sp>
      <p:graphicFrame>
        <p:nvGraphicFramePr>
          <p:cNvPr id="168" name="Google Shape;168;g140b03651e1_0_0"/>
          <p:cNvGraphicFramePr/>
          <p:nvPr/>
        </p:nvGraphicFramePr>
        <p:xfrm>
          <a:off x="468313" y="1439863"/>
          <a:ext cx="3000000" cy="3000000"/>
        </p:xfrm>
        <a:graphic>
          <a:graphicData uri="http://schemas.openxmlformats.org/drawingml/2006/table">
            <a:tbl>
              <a:tblPr>
                <a:noFill/>
                <a:tableStyleId>{58F15D9D-BB80-4164-B859-66D4D452F157}</a:tableStyleId>
              </a:tblPr>
              <a:tblGrid>
                <a:gridCol w="1642350"/>
                <a:gridCol w="1635625"/>
                <a:gridCol w="1635625"/>
                <a:gridCol w="1635625"/>
                <a:gridCol w="1669275"/>
              </a:tblGrid>
              <a:tr h="2881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Langsiktig utviklingsprosess(LUP)</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Aktiv start 0-6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Grunnleggende ferdigheter 6-9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Lære å trene 9-12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Kategori</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4172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Skileik</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Svært viktig med variert og morsom aktivitet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Svært viktig med variert og morsom aktivitet.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Svært viktig med variert og morsom aktivitet med innslag av oppgavestyring.</a:t>
                      </a:r>
                      <a:r>
                        <a:rPr b="0" i="1" lang="no-NO" sz="900" u="none" cap="none" strike="noStrike">
                          <a:solidFill>
                            <a:srgbClr val="000000"/>
                          </a:solidFill>
                          <a:latin typeface="Calibri"/>
                          <a:ea typeface="Calibri"/>
                          <a:cs typeface="Calibri"/>
                          <a:sym typeface="Calibri"/>
                        </a:rPr>
                        <a:t> 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Ski - og hoppteknikk</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4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Tilløp</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generelle skiferdigheter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Variere med balansepunktet. Utforske forskjellige sittestillinger.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Prøve ut forskjellige metoder for inntak og sittestilling. Fokus på å balansere på hele foten.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5544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Sats</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skibalanse. "Bygge lekehopp"?</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Danne seg et bevegelsesbilde av satsen og "kopiere dette"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Prøver å løse satsbevegelsen. Variasjon, konsentrasjon og refleksjon er viktig.</a:t>
                      </a:r>
                      <a:r>
                        <a:rPr b="0" i="1" lang="no-NO" sz="900" u="none" cap="none" strike="noStrike">
                          <a:solidFill>
                            <a:srgbClr val="000000"/>
                          </a:solidFill>
                          <a:latin typeface="Calibri"/>
                          <a:ea typeface="Calibri"/>
                          <a:cs typeface="Calibri"/>
                          <a:sym typeface="Calibri"/>
                        </a:rPr>
                        <a:t> 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2800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Svev</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Balansert, øve på nedslag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Balansert, øve på nedslag.</a:t>
                      </a:r>
                      <a:r>
                        <a:rPr b="0" i="1" lang="no-NO" sz="900" u="none" cap="none" strike="noStrike">
                          <a:solidFill>
                            <a:srgbClr val="000000"/>
                          </a:solidFill>
                          <a:latin typeface="Calibri"/>
                          <a:ea typeface="Calibri"/>
                          <a:cs typeface="Calibri"/>
                          <a:sym typeface="Calibri"/>
                        </a:rPr>
                        <a:t> 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å lære V-stil.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5544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Mental trening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Ha tro på seg selv "Jeg kan"</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Tørre å drømme store drømmer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Introduksjon til mentale basisteknikker. Avspenning - Visualisering - Indre dialog - Målsetting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3">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Veiledning</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691575">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Veiledning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Positive og individuelle tilbakemedlinger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Positive og individuelle tilbakemeldinger med fokus på enkle og klare oppgaver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forsterkning av det som er bra. Korrigerende tilbakemeldinger på det som kan gjøres bedre. Det positive kommer alltid først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567775">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Treningsplanlegging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Myldreøkter med mange motorisk utfordringer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Myldreøkter med mange motoriske utfordringer og enkle tester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Øktplanlegging med mange motoriske utfordringer og enkel testing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2800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Ernæring (Frisk utøver – kosthold, søvn, fysikk)</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variert og sunt kosthold med god foreldrestyring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variert og sunt kosthold med god foreldrestyring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variert og sunt kosthold med god foreldrestyring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Rammebetingelser</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800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Miljøskapende arbeid</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samspill og positiv forsterkning.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samspill og positiv forsterkning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samspill og positiv forsterkning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172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Foreldredngasjement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172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Hopputstyr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Ikke viktig med spesialutstyr, men fokus på utstyr som utøveren mestrer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Mindre viktig, men fokus på utstyr som utøveren mestrer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Viktig med utstyr som er tilpasset utøveren og ferdighetsnivå </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40b03651e1_0_29"/>
          <p:cNvSpPr txBox="1"/>
          <p:nvPr>
            <p:ph type="title"/>
          </p:nvPr>
        </p:nvSpPr>
        <p:spPr>
          <a:xfrm>
            <a:off x="1828800" y="620713"/>
            <a:ext cx="6858000" cy="79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Hopp 12 -19 </a:t>
            </a:r>
            <a:endParaRPr/>
          </a:p>
        </p:txBody>
      </p:sp>
      <p:graphicFrame>
        <p:nvGraphicFramePr>
          <p:cNvPr id="174" name="Google Shape;174;g140b03651e1_0_29"/>
          <p:cNvGraphicFramePr/>
          <p:nvPr/>
        </p:nvGraphicFramePr>
        <p:xfrm>
          <a:off x="468313" y="1557338"/>
          <a:ext cx="3000000" cy="3000000"/>
        </p:xfrm>
        <a:graphic>
          <a:graphicData uri="http://schemas.openxmlformats.org/drawingml/2006/table">
            <a:tbl>
              <a:tblPr>
                <a:noFill/>
                <a:tableStyleId>{58F15D9D-BB80-4164-B859-66D4D452F157}</a:tableStyleId>
              </a:tblPr>
              <a:tblGrid>
                <a:gridCol w="1364450"/>
                <a:gridCol w="1364450"/>
                <a:gridCol w="1364450"/>
                <a:gridCol w="1364450"/>
                <a:gridCol w="1364450"/>
                <a:gridCol w="1396200"/>
              </a:tblGrid>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utviklingsprosess(LUP)</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trene 12-16 år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konkurrere 16-23 år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Kategori</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Sensitive perioder for utvikling av egenskaper - gutter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Utholdenhet (13-16 år), Hurtighet 2 (13-16 år), Styrke(12-18 mnd etter vekstspurten ca 16 år) (Bevegelighet)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3">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 (LUP skihopp)</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Sensitive perioder for utvikling av egenskaper - jenter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Utholdenhet (10-13), Hurtighet 2 (11-13 år), Styrke (rett etter vekstspurt ca 13 år), (Bevegelighet)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24952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Allsidighet vs spesialisering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60 - 40 fordeling. Delta gjerne i 2 idretter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40 - 60 fordeling. Velg 1 idrett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25 - 75 fordeling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25 - 75 fordeling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Teknisk/motoriske ferdigheter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 idrettens posisjoner og bevegelser med stor variasjon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mer spesifikt idrettens posisjoner og bevegelsesmønster. Fokus på å skape forståelse hos utøver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at bevegelser og posisjoner skal innvolvere samme muskulatur og timing, samme type muskelaktivitet og samme behov for stabilitet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at bevegelser og posisjoner skal innvolvere samme muskulatur og timing, samme type muskelaktivitet og samme behov for stabilitet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6">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Basisferdigheter barmark</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Hurtighet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alle typer spensthopp. </a:t>
                      </a:r>
                      <a:r>
                        <a:rPr b="0" i="1" lang="no-NO" sz="800" u="none" cap="none" strike="noStrike">
                          <a:solidFill>
                            <a:srgbClr val="000000"/>
                          </a:solidFill>
                          <a:latin typeface="Calibri"/>
                          <a:ea typeface="Calibri"/>
                          <a:cs typeface="Calibri"/>
                          <a:sym typeface="Calibri"/>
                        </a:rPr>
                        <a:t>Sensitiv periode</a:t>
                      </a:r>
                      <a:endParaRPr b="0" i="0" sz="800" u="none" cap="none" strike="noStrike">
                        <a:solidFill>
                          <a:srgbClr val="000000"/>
                        </a:solidFill>
                        <a:latin typeface="Calibri"/>
                        <a:ea typeface="Calibri"/>
                        <a:cs typeface="Calibri"/>
                        <a:sym typeface="Calibri"/>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alle typer spensthopp, samt og kunne utføre en akselrerende satsbev</a:t>
                      </a:r>
                      <a:endParaRPr b="0" i="0" sz="800" u="none" cap="none" strike="noStrike">
                        <a:solidFill>
                          <a:srgbClr val="000000"/>
                        </a:solidFill>
                        <a:latin typeface="Calibri"/>
                        <a:ea typeface="Calibri"/>
                        <a:cs typeface="Calibri"/>
                        <a:sym typeface="Calibri"/>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hele satsbevegelsen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Samme som nivå 6a</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Styrke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Stort fokus på styrke for hele kroppen. </a:t>
                      </a:r>
                      <a:r>
                        <a:rPr b="0" i="1" lang="no-NO" sz="800" u="none" cap="none" strike="noStrike">
                          <a:solidFill>
                            <a:srgbClr val="000000"/>
                          </a:solidFill>
                          <a:latin typeface="Calibri"/>
                          <a:ea typeface="Calibri"/>
                          <a:cs typeface="Calibri"/>
                          <a:sym typeface="Calibri"/>
                        </a:rPr>
                        <a:t>Sensitiv periode.</a:t>
                      </a:r>
                      <a:r>
                        <a:rPr b="0" i="0" lang="no-NO" sz="800" u="none" cap="none" strike="noStrike">
                          <a:solidFill>
                            <a:srgbClr val="000000"/>
                          </a:solidFill>
                          <a:latin typeface="Calibri"/>
                          <a:ea typeface="Calibri"/>
                          <a:cs typeface="Calibri"/>
                          <a:sym typeface="Calibri"/>
                        </a:rPr>
                        <a:t> Introduser løfteteknikk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Grunnleggende spesifikke styrkeøvelser med belastning avhengig av pubertet og hormonstatus.</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Styrketrening med fullt utbygd vektprogram. Fokus på eksplosivitet.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Styrketrening med fullt utbygd vektprogram med maks belastning og reaktive øvelser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Viktig med bevegelighetstrening pga raskt voksende skjelett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Spesifikk bevegelighetstrening. Variasjon i metoder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forskjellen ved passiv og aktiv tøying på de mest relevante musklene. Fokus på kontroll/styrke i ytterstilling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bevegelighet og mobilitet for å øke bevegelsesfriheten. Fokus på kontroll/styrke i ytterstilling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Utholdenhet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1" lang="no-NO" sz="800" u="none" cap="none" strike="noStrike">
                          <a:solidFill>
                            <a:srgbClr val="000000"/>
                          </a:solidFill>
                          <a:latin typeface="Calibri"/>
                          <a:ea typeface="Calibri"/>
                          <a:cs typeface="Calibri"/>
                          <a:sym typeface="Calibri"/>
                        </a:rPr>
                        <a:t>Sensitiv periode for gutter</a:t>
                      </a:r>
                      <a:r>
                        <a:rPr b="0" i="0" lang="no-NO" sz="800" u="none" cap="none" strike="noStrike">
                          <a:solidFill>
                            <a:srgbClr val="000000"/>
                          </a:solidFill>
                          <a:latin typeface="Calibri"/>
                          <a:ea typeface="Calibri"/>
                          <a:cs typeface="Calibri"/>
                          <a:sym typeface="Calibri"/>
                        </a:rPr>
                        <a:t>.Avhenigig av utøverens fysiske modnoingsnivå og idrettens krav.</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Prioriter utholdenhetstrening i forhold til å: kunne gjennomføre den mengde trening som kreves, regulere eller stabilisere vekt, restitusjon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Spenst/Power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Spenst: Økning/Endring i treningsintensitet og varighet. Innslag av imitasjonshopp med fokus på teknikk. Sensitiv periode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Starte med spenst - og hoppøvelser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Fokus på å kombinere kraft, hurtighet og teknikk i alle spenstøvelser. Trening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Fokus på å kombinere kraft, hurtighet og teknikk i mer spesifikke øvelser. Trening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bl>
          </a:graphicData>
        </a:graphic>
      </p:graphicFrame>
      <p:sp>
        <p:nvSpPr>
          <p:cNvPr id="175" name="Google Shape;175;g140b03651e1_0_29"/>
          <p:cNvSpPr/>
          <p:nvPr/>
        </p:nvSpPr>
        <p:spPr>
          <a:xfrm>
            <a:off x="4724400" y="766763"/>
            <a:ext cx="533400" cy="142800"/>
          </a:xfrm>
          <a:prstGeom prst="rightArrow">
            <a:avLst>
              <a:gd fmla="val 50000" name="adj1"/>
              <a:gd fmla="val 50000" name="adj2"/>
            </a:avLst>
          </a:prstGeom>
          <a:gradFill>
            <a:gsLst>
              <a:gs pos="0">
                <a:srgbClr val="00CAFF"/>
              </a:gs>
              <a:gs pos="100000">
                <a:srgbClr val="75F3FF"/>
              </a:gs>
            </a:gsLst>
            <a:lin ang="16200038" scaled="0"/>
          </a:gradFill>
          <a:ln cap="flat" cmpd="sng" w="9525">
            <a:solidFill>
              <a:srgbClr val="00B4E2"/>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40b03651e1_0_35"/>
          <p:cNvSpPr txBox="1"/>
          <p:nvPr>
            <p:ph type="title"/>
          </p:nvPr>
        </p:nvSpPr>
        <p:spPr>
          <a:xfrm>
            <a:off x="1828800" y="620713"/>
            <a:ext cx="6858000" cy="79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Hopp 12 -19 </a:t>
            </a:r>
            <a:endParaRPr/>
          </a:p>
        </p:txBody>
      </p:sp>
      <p:graphicFrame>
        <p:nvGraphicFramePr>
          <p:cNvPr id="181" name="Google Shape;181;g140b03651e1_0_35"/>
          <p:cNvGraphicFramePr/>
          <p:nvPr/>
        </p:nvGraphicFramePr>
        <p:xfrm>
          <a:off x="395288" y="1417638"/>
          <a:ext cx="3000000" cy="3000000"/>
        </p:xfrm>
        <a:graphic>
          <a:graphicData uri="http://schemas.openxmlformats.org/drawingml/2006/table">
            <a:tbl>
              <a:tblPr>
                <a:noFill/>
                <a:tableStyleId>{58F15D9D-BB80-4164-B859-66D4D452F157}</a:tableStyleId>
              </a:tblPr>
              <a:tblGrid>
                <a:gridCol w="1374450"/>
                <a:gridCol w="1374450"/>
                <a:gridCol w="1355650"/>
                <a:gridCol w="1393275"/>
                <a:gridCol w="1380850"/>
                <a:gridCol w="1412825"/>
              </a:tblGrid>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utviklingsprosess(LUP)</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trene 12-16 år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konkurrere 16-23 år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Kategori</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3128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Skileik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3</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3</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Variert og morsom aktivitet med større innslag av oppgavestyring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Variert og morsom aktivitet med mer spesifik oppgavestyring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Ski - og hoppteknikk</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Tilløp</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Utvikle metode for inntak og sittestilling som er individullt tilpasset. "Så lavt som mulig, så høyt som nødvndig"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Automatisere metode for inntak og sittestilling som er individuelt tilpasset.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av inntaksteknikk og sittestilling. Kunne tilpasse seg forskjellige tilløp og forhold</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Sats</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Arbeide med tekniske detaljer og rytme. Bevisstgjøring av de fysiske krav som stilles til satsteknikken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Arbeide med tekniske detaljer og rytme. Fokus på kraftutvikling kombinert med teknikk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Automatisere bevegelsesmønster, samt optimalisere kraftutviklingen. Fokus på eksplosivitet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Tilpassning av teknikken til varierende forhold. Optimalisering av satsbevegelse. Fokus på kraftutvikling i gjennom hele satsen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972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Svev</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ski - og kroppsføring. Mestre utkjøring iht dommerreglementet - telemarknedslag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optimalisere ski - og kroppsføring. Flate ski er meget viktig "Så bred som mulig, så smal som nødvendig"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å tilpasse kroppsføring til varierende vindforhold. Mestre utkjøring iht dommerreglementet</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Mental trening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Hovedfokus på målsetting og rett målprosess. Lysten til å gjøre den jobben som skal til for å nå sine mål</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teknikker for avspenning, visualisering, indre dialog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å være mentalt beredt. Trening av konsentrasjonsskifte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dot"/>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Lag førkonkurranseplan, konkurransefokusplan, refokuseringsplan og evalueringsrutiner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3">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Veiledning</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Veiledning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Mer fokus på oppgavestyrt tilbakemelding for at utøver skal reflektere mer over egen utvikling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Stor fokus på oppgavestyrt tilbakemelding. Innvolvere utøver mer for å øke forståelsen og kunnskapen.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Spørrende tilbakemeldinger. Fokus på at utøver reflekterer og foreslår løsninger, bygget på utøverens egen kunnskap og erfaring</a:t>
                      </a:r>
                      <a:endParaRPr/>
                    </a:p>
                  </a:txBody>
                  <a:tcPr marT="5300" marB="0" marR="5300" marL="5300">
                    <a:lnL cap="flat" cmpd="sng" w="9525">
                      <a:solidFill>
                        <a:srgbClr val="000000"/>
                      </a:solidFill>
                      <a:prstDash val="dot"/>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Spørrende tilbakemeldinger. Fokus på at utøver reflekterer og foreslår løsninger, bygget på utøverens egen kunnskap og erfaring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Treningsplanlegging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Periodeplanlegging og start av tester som brukes på Ungdomsprosjektet.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Sesongplanlegging. Tester, testoppfølging og målsettinger.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Sesongplanlegging. Tester, testoppfølging og målsettinger. Inkludere utøver i planleggingen.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 og periode planlegging, Utvidet testing. Inkludere utøver i planleggingen.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72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Ernæring (Frisk utøver – kosthold, søvn, fysikk)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variert og sunt kosthold med økt bevissthet hos utøver - fortsatt god foreldrestyring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variert og sunt kosthold med økt bevissthet hos utøver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Næringsrikt, variert og sunt kosthold med fokus på riktig inntak av næring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Spesifikt kosthold med fokus på riktig inntak av næring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Rammebetingelser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Miljøskapende arbeid</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samspill og positiv forsterkning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Bevisstgjøring av samhandling og lagfølelse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Bevisstgjøring av samhandling og lagfølelse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Svært viktig med positive egenskaper som miljøskaper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753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Foreldredngasjement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Når man er tilstede - støttende og positiv i forhold til utøverens prestasjoner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Positiv tilskuer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Positiv tilskuer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7110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Hopputstyr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Utstyr som er tilpasset utøveren innen regelverk og etter gjeldende normer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Utstyr som er tilpasset utøveren innen regelverk og etter gjeldende normer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og innovasjon av utstyr tilpasset øverste internasjonale nivå</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og innovasjon av utstyr tilpasset øverste internasjonale nivå</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bl>
          </a:graphicData>
        </a:graphic>
      </p:graphicFrame>
      <p:sp>
        <p:nvSpPr>
          <p:cNvPr id="182" name="Google Shape;182;g140b03651e1_0_35"/>
          <p:cNvSpPr/>
          <p:nvPr/>
        </p:nvSpPr>
        <p:spPr>
          <a:xfrm>
            <a:off x="4787900" y="755650"/>
            <a:ext cx="576300" cy="142800"/>
          </a:xfrm>
          <a:prstGeom prst="rightArrow">
            <a:avLst>
              <a:gd fmla="val 50000" name="adj1"/>
              <a:gd fmla="val 50000" name="adj2"/>
            </a:avLst>
          </a:prstGeom>
          <a:gradFill>
            <a:gsLst>
              <a:gs pos="0">
                <a:srgbClr val="00CAFF"/>
              </a:gs>
              <a:gs pos="100000">
                <a:srgbClr val="75F3FF"/>
              </a:gs>
            </a:gsLst>
            <a:lin ang="16200038" scaled="0"/>
          </a:gradFill>
          <a:ln cap="flat" cmpd="sng" w="9525">
            <a:solidFill>
              <a:srgbClr val="00B4E2"/>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2"/>
          <p:cNvSpPr txBox="1"/>
          <p:nvPr>
            <p:ph type="title"/>
          </p:nvPr>
        </p:nvSpPr>
        <p:spPr>
          <a:xfrm>
            <a:off x="1609766" y="549486"/>
            <a:ext cx="6858000" cy="79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sz="2000"/>
              <a:t>SUM Hopp 0 – 12 år</a:t>
            </a:r>
            <a:endParaRPr/>
          </a:p>
        </p:txBody>
      </p:sp>
      <p:graphicFrame>
        <p:nvGraphicFramePr>
          <p:cNvPr id="342" name="Google Shape;342;p2"/>
          <p:cNvGraphicFramePr/>
          <p:nvPr/>
        </p:nvGraphicFramePr>
        <p:xfrm>
          <a:off x="468313" y="1439863"/>
          <a:ext cx="3000000" cy="3000000"/>
        </p:xfrm>
        <a:graphic>
          <a:graphicData uri="http://schemas.openxmlformats.org/drawingml/2006/table">
            <a:tbl>
              <a:tblPr>
                <a:noFill/>
                <a:tableStyleId>{42AE858A-237E-4C1C-8E15-36C5FDE6CB8B}</a:tableStyleId>
              </a:tblPr>
              <a:tblGrid>
                <a:gridCol w="1642350"/>
                <a:gridCol w="1635625"/>
                <a:gridCol w="1635625"/>
                <a:gridCol w="1635625"/>
                <a:gridCol w="1669275"/>
              </a:tblGrid>
              <a:tr h="288100">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Langsiktig utviklingsprosess(LUP)</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Aktiv start 0-6 år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Grunnleggende ferdigheter 6-9 år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Lære å trene 9-12 år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noAutofit/>
                    </a:bodyPr>
                    <a:lstStyle/>
                    <a:p>
                      <a:pPr indent="0" lvl="0" marL="0" marR="0" rtl="0" algn="ctr">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Kategori</a:t>
                      </a:r>
                      <a:endParaRPr sz="1400" u="none" cap="none" strike="noStrike"/>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417200">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Skileik</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Svært viktig med variert og morsom aktivitet</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Svært viktig med variert og morsom aktivitet.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Svært viktig med variert og morsom aktivitet med innslag av oppgavestyring.</a:t>
                      </a:r>
                      <a:r>
                        <a:rPr b="0" i="1" lang="no-NO" sz="900" u="none" cap="none" strike="noStrike">
                          <a:solidFill>
                            <a:srgbClr val="000000"/>
                          </a:solidFill>
                          <a:latin typeface="Calibri"/>
                          <a:ea typeface="Calibri"/>
                          <a:cs typeface="Calibri"/>
                          <a:sym typeface="Calibri"/>
                        </a:rPr>
                        <a:t> 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noAutofit/>
                    </a:bodyPr>
                    <a:lstStyle/>
                    <a:p>
                      <a:pPr indent="0" lvl="0" marL="0" marR="0" rtl="0" algn="ctr">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Ski - og hoppteknikk</a:t>
                      </a:r>
                      <a:endParaRPr sz="1400" u="none" cap="none" strike="noStrike"/>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400">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Tilløp</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Fokus på generelle skiferdigheter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Variere med balansepunktet. Utforske forskjellige sittestillinger.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Prøve ut forskjellige metoder for inntak og sittestilling. Fokus på å balansere på hele foten.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554400">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Sats</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Fokus på skibalanse. "Bygge lekehopp"?</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Danne seg et bevegelsesbilde av satsen og "kopiere dette"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Prøver å løse satsbevegelsen. Variasjon, konsentrasjon og refleksjon er viktig.</a:t>
                      </a:r>
                      <a:r>
                        <a:rPr b="0" i="1" lang="no-NO" sz="900" u="none" cap="none" strike="noStrike">
                          <a:solidFill>
                            <a:srgbClr val="000000"/>
                          </a:solidFill>
                          <a:latin typeface="Calibri"/>
                          <a:ea typeface="Calibri"/>
                          <a:cs typeface="Calibri"/>
                          <a:sym typeface="Calibri"/>
                        </a:rPr>
                        <a:t> 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280000">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Svev</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Balansert, øve på nedslag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Balansert, øve på nedslag.</a:t>
                      </a:r>
                      <a:r>
                        <a:rPr b="0" i="1" lang="no-NO" sz="900" u="none" cap="none" strike="noStrike">
                          <a:solidFill>
                            <a:srgbClr val="000000"/>
                          </a:solidFill>
                          <a:latin typeface="Calibri"/>
                          <a:ea typeface="Calibri"/>
                          <a:cs typeface="Calibri"/>
                          <a:sym typeface="Calibri"/>
                        </a:rPr>
                        <a:t> 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Fokus på å lære V-stil.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554400">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Mental trening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Ha tro på seg selv "Jeg kan"</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Tørre å drømme store drømmer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Introduksjon til mentale basisteknikker. Avspenning - Visualisering - Indre dialog - Målsetting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3">
                  <a:txBody>
                    <a:bodyPr>
                      <a:noAutofit/>
                    </a:bodyPr>
                    <a:lstStyle/>
                    <a:p>
                      <a:pPr indent="0" lvl="0" marL="0" marR="0" rtl="0" algn="ctr">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Veiledning</a:t>
                      </a:r>
                      <a:endParaRPr sz="1400" u="none" cap="none" strike="noStrike"/>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691575">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Veiledning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Positive og individuelle tilbakemedlinger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Positive og individuelle tilbakemeldinger med fokus på enkle og klare oppgaver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Fokus på forsterkning av det som er bra. Korrigerende tilbakemeldinger på det som kan gjøres bedre. Det positive kommer alltid først</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567775">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Treningsplanlegging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Myldreøkter med mange motorisk utfordringer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Myldreøkter med mange motoriske utfordringer og enkle tester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Øktplanlegging med mange motoriske utfordringer og enkel testing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280000">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Ernæring (Frisk utøver – kosthold, søvn, fysikk)</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Fokus på variert og sunt kosthold med god foreldrestyring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Fokus på variert og sunt kosthold med god foreldrestyring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Fokus på variert og sunt kosthold med god foreldrestyring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noAutofit/>
                    </a:bodyPr>
                    <a:lstStyle/>
                    <a:p>
                      <a:pPr indent="0" lvl="0" marL="0" marR="0" rtl="0" algn="ctr">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Rammebetingelser</a:t>
                      </a:r>
                      <a:endParaRPr sz="1400" u="none" cap="none" strike="noStrike"/>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80000">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Miljøskapende arbeid</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Fokus på samspill og positiv forsterkning.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Fokus på samspill og positiv forsterkning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Fokus på samspill og positiv forsterkning</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17200">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Foreldredngasjement</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Bidra til fellesskapet gjennom å være tilstede på trening, preppe bakker, oppmuntre barna</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Bidra til fellesskapet gjennom å være tilstede på trening, preppe bakker, oppmuntre barna</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Bidra til fellesskapet gjennom å være tilstede på trening, preppe bakker, oppmuntre barna</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17200">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1" i="0" lang="no-NO" sz="900" u="none" cap="none" strike="noStrike">
                          <a:solidFill>
                            <a:srgbClr val="000000"/>
                          </a:solidFill>
                          <a:latin typeface="Calibri"/>
                          <a:ea typeface="Calibri"/>
                          <a:cs typeface="Calibri"/>
                          <a:sym typeface="Calibri"/>
                        </a:rPr>
                        <a:t>Hopputstyr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Ikke viktig med spesialutstyr, men fokus på utstyr som utøveren mestrer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Mindre viktig, men fokus på utstyr som utøveren mestrer</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ts val="900"/>
                        <a:buFont typeface="Arial"/>
                        <a:buNone/>
                        <a:defRPr sz="1400" u="none" cap="none" strike="noStrike"/>
                      </a:pPr>
                      <a:r>
                        <a:rPr b="0" i="0" lang="no-NO" sz="900" u="none" cap="none" strike="noStrike">
                          <a:solidFill>
                            <a:srgbClr val="000000"/>
                          </a:solidFill>
                          <a:latin typeface="Calibri"/>
                          <a:ea typeface="Calibri"/>
                          <a:cs typeface="Calibri"/>
                          <a:sym typeface="Calibri"/>
                        </a:rPr>
                        <a:t>Viktig med utstyr som er tilpasset utøveren og ferdighetsnivå </a:t>
                      </a:r>
                      <a:endParaRPr sz="1400" u="none" cap="none" strike="noStrike"/>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40b03651e1_0_46"/>
          <p:cNvSpPr txBox="1"/>
          <p:nvPr>
            <p:ph type="title"/>
          </p:nvPr>
        </p:nvSpPr>
        <p:spPr>
          <a:xfrm>
            <a:off x="1828800" y="620713"/>
            <a:ext cx="6858000" cy="79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Hopp 12 -19 </a:t>
            </a:r>
            <a:endParaRPr/>
          </a:p>
        </p:txBody>
      </p:sp>
      <p:graphicFrame>
        <p:nvGraphicFramePr>
          <p:cNvPr id="194" name="Google Shape;194;g140b03651e1_0_46"/>
          <p:cNvGraphicFramePr/>
          <p:nvPr/>
        </p:nvGraphicFramePr>
        <p:xfrm>
          <a:off x="468313" y="1557338"/>
          <a:ext cx="3000000" cy="3000000"/>
        </p:xfrm>
        <a:graphic>
          <a:graphicData uri="http://schemas.openxmlformats.org/drawingml/2006/table">
            <a:tbl>
              <a:tblPr>
                <a:noFill/>
                <a:tableStyleId>{58F15D9D-BB80-4164-B859-66D4D452F157}</a:tableStyleId>
              </a:tblPr>
              <a:tblGrid>
                <a:gridCol w="1364450"/>
                <a:gridCol w="1364450"/>
                <a:gridCol w="1364450"/>
                <a:gridCol w="1364450"/>
                <a:gridCol w="1364450"/>
                <a:gridCol w="1396200"/>
              </a:tblGrid>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utviklingsprosess(LUP)</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trene 12-16 år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konkurrere 16-23 år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Kategori</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Sensitive perioder for utvikling av egenskaper - gutter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Utholdenhet (13-16 år), Hurtighet 2 (13-16 år), Styrke(12-18 mnd etter vekstspurten ca 16 år) (Bevegelighet)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3">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 (LUP skihopp)</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Sensitive perioder for utvikling av egenskaper - jenter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Utholdenhet (10-13), Hurtighet 2 (11-13 år), Styrke (rett etter vekstspurt ca 13 år), (Bevegelighet)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24952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Allsidighet vs spesialisering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60 - 40 fordeling. Delta gjerne i 2 idretter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40 - 60 fordeling. Velg 1 idrett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25 - 75 fordeling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25 - 75 fordeling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Teknisk/motoriske ferdigheter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 idrettens posisjoner og bevegelser med stor variasjon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mer spesifikt idrettens posisjoner og bevegelsesmønster. Fokus på å skape forståelse hos utøver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at bevegelser og posisjoner skal innvolvere samme muskulatur og timing, samme type muskelaktivitet og samme behov for stabilitet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at bevegelser og posisjoner skal innvolvere samme muskulatur og timing, samme type muskelaktivitet og samme behov for stabilitet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6">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Basisferdigheter barmark</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Hurtighet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alle typer spensthopp. </a:t>
                      </a:r>
                      <a:r>
                        <a:rPr b="0" i="1" lang="no-NO" sz="800" u="none" cap="none" strike="noStrike">
                          <a:solidFill>
                            <a:srgbClr val="000000"/>
                          </a:solidFill>
                          <a:latin typeface="Calibri"/>
                          <a:ea typeface="Calibri"/>
                          <a:cs typeface="Calibri"/>
                          <a:sym typeface="Calibri"/>
                        </a:rPr>
                        <a:t>Sensitiv periode</a:t>
                      </a:r>
                      <a:endParaRPr b="0" i="0" sz="800" u="none" cap="none" strike="noStrike">
                        <a:solidFill>
                          <a:srgbClr val="000000"/>
                        </a:solidFill>
                        <a:latin typeface="Calibri"/>
                        <a:ea typeface="Calibri"/>
                        <a:cs typeface="Calibri"/>
                        <a:sym typeface="Calibri"/>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alle typer spensthopp, samt og kunne utføre en akselrerende satsbev</a:t>
                      </a:r>
                      <a:endParaRPr b="0" i="0" sz="800" u="none" cap="none" strike="noStrike">
                        <a:solidFill>
                          <a:srgbClr val="000000"/>
                        </a:solidFill>
                        <a:latin typeface="Calibri"/>
                        <a:ea typeface="Calibri"/>
                        <a:cs typeface="Calibri"/>
                        <a:sym typeface="Calibri"/>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hele satsbevegelsen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Samme som nivå 6a</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Styrke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Stort fokus på styrke for hele kroppen. </a:t>
                      </a:r>
                      <a:r>
                        <a:rPr b="0" i="1" lang="no-NO" sz="800" u="none" cap="none" strike="noStrike">
                          <a:solidFill>
                            <a:srgbClr val="000000"/>
                          </a:solidFill>
                          <a:latin typeface="Calibri"/>
                          <a:ea typeface="Calibri"/>
                          <a:cs typeface="Calibri"/>
                          <a:sym typeface="Calibri"/>
                        </a:rPr>
                        <a:t>Sensitiv periode.</a:t>
                      </a:r>
                      <a:r>
                        <a:rPr b="0" i="0" lang="no-NO" sz="800" u="none" cap="none" strike="noStrike">
                          <a:solidFill>
                            <a:srgbClr val="000000"/>
                          </a:solidFill>
                          <a:latin typeface="Calibri"/>
                          <a:ea typeface="Calibri"/>
                          <a:cs typeface="Calibri"/>
                          <a:sym typeface="Calibri"/>
                        </a:rPr>
                        <a:t> Introduser løfteteknikk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Grunnleggende spesifikke styrkeøvelser med belastning avhengig av pubertet og hormonstatus.</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Styrketrening med fullt utbygd vektprogram. Fokus på eksplosivitet.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Styrketrening med fullt utbygd vektprogram med maks belastning og reaktive øvelser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Viktig med bevegelighetstrening pga raskt voksende skjelett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Spesifikk bevegelighetstrening. Variasjon i metoder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forskjellen ved passiv og aktiv tøying på de mest relevante musklene. Fokus på kontroll/styrke i ytterstilling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bevegelighet og mobilitet for å øke bevegelsesfriheten. Fokus på kontroll/styrke i ytterstilling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Utholdenhet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1" lang="no-NO" sz="800" u="none" cap="none" strike="noStrike">
                          <a:solidFill>
                            <a:srgbClr val="000000"/>
                          </a:solidFill>
                          <a:latin typeface="Calibri"/>
                          <a:ea typeface="Calibri"/>
                          <a:cs typeface="Calibri"/>
                          <a:sym typeface="Calibri"/>
                        </a:rPr>
                        <a:t>Sensitiv periode for gutter</a:t>
                      </a:r>
                      <a:r>
                        <a:rPr b="0" i="0" lang="no-NO" sz="800" u="none" cap="none" strike="noStrike">
                          <a:solidFill>
                            <a:srgbClr val="000000"/>
                          </a:solidFill>
                          <a:latin typeface="Calibri"/>
                          <a:ea typeface="Calibri"/>
                          <a:cs typeface="Calibri"/>
                          <a:sym typeface="Calibri"/>
                        </a:rPr>
                        <a:t>.Avhenigig av utøverens fysiske modnoingsnivå og idrettens krav.</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Prioriter utholdenhetstrening i forhold til å: kunne gjennomføre den mengde trening som kreves, regulere eller stabilisere vekt, restitusjon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Spenst/Power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Spenst: Økning/Endring i treningsintensitet og varighet. Innslag av imitasjonshopp med fokus på teknikk. Sensitiv periode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Starte med spenst - og hoppøvelser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Fokus på å kombinere kraft, hurtighet og teknikk i alle spenstøvelser. Trening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Fokus på å kombinere kraft, hurtighet og teknikk i mer spesifikke øvelser. Trening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bl>
          </a:graphicData>
        </a:graphic>
      </p:graphicFrame>
      <p:sp>
        <p:nvSpPr>
          <p:cNvPr id="195" name="Google Shape;195;g140b03651e1_0_46"/>
          <p:cNvSpPr/>
          <p:nvPr/>
        </p:nvSpPr>
        <p:spPr>
          <a:xfrm>
            <a:off x="4724400" y="766763"/>
            <a:ext cx="533400" cy="142800"/>
          </a:xfrm>
          <a:prstGeom prst="rightArrow">
            <a:avLst>
              <a:gd fmla="val 50000" name="adj1"/>
              <a:gd fmla="val 50000" name="adj2"/>
            </a:avLst>
          </a:prstGeom>
          <a:gradFill>
            <a:gsLst>
              <a:gs pos="0">
                <a:srgbClr val="00CAFF"/>
              </a:gs>
              <a:gs pos="100000">
                <a:srgbClr val="75F3FF"/>
              </a:gs>
            </a:gsLst>
            <a:lin ang="16200038" scaled="0"/>
          </a:gradFill>
          <a:ln cap="flat" cmpd="sng" w="9525">
            <a:solidFill>
              <a:srgbClr val="00B4E2"/>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40b03651e1_0_52"/>
          <p:cNvSpPr txBox="1"/>
          <p:nvPr>
            <p:ph type="title"/>
          </p:nvPr>
        </p:nvSpPr>
        <p:spPr>
          <a:xfrm>
            <a:off x="1828800" y="620713"/>
            <a:ext cx="6858000" cy="79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Hopp 12 -19 </a:t>
            </a:r>
            <a:endParaRPr/>
          </a:p>
        </p:txBody>
      </p:sp>
      <p:graphicFrame>
        <p:nvGraphicFramePr>
          <p:cNvPr id="201" name="Google Shape;201;g140b03651e1_0_52"/>
          <p:cNvGraphicFramePr/>
          <p:nvPr/>
        </p:nvGraphicFramePr>
        <p:xfrm>
          <a:off x="395288" y="1417638"/>
          <a:ext cx="3000000" cy="3000000"/>
        </p:xfrm>
        <a:graphic>
          <a:graphicData uri="http://schemas.openxmlformats.org/drawingml/2006/table">
            <a:tbl>
              <a:tblPr>
                <a:noFill/>
                <a:tableStyleId>{58F15D9D-BB80-4164-B859-66D4D452F157}</a:tableStyleId>
              </a:tblPr>
              <a:tblGrid>
                <a:gridCol w="1374450"/>
                <a:gridCol w="1374450"/>
                <a:gridCol w="1355650"/>
                <a:gridCol w="1393275"/>
                <a:gridCol w="1380850"/>
                <a:gridCol w="1412825"/>
              </a:tblGrid>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utviklingsprosess(LUP)</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trene 12-16 år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konkurrere 16-23 år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Kategori</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3128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Skileik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3</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3</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Variert og morsom aktivitet med større innslag av oppgavestyring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Variert og morsom aktivitet med mer spesifik oppgavestyring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Ski - og hoppteknikk</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Tilløp</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Utvikle metode for inntak og sittestilling som er individullt tilpasset. "Så lavt som mulig, så høyt som nødvndig"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Automatisere metode for inntak og sittestilling som er individuelt tilpasset.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av inntaksteknikk og sittestilling. Kunne tilpasse seg forskjellige tilløp og forhold</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Sats</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Arbeide med tekniske detaljer og rytme. Bevisstgjøring av de fysiske krav som stilles til satsteknikken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Arbeide med tekniske detaljer og rytme. Fokus på kraftutvikling kombinert med teknikk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Automatisere bevegelsesmønster, samt optimalisere kraftutviklingen. Fokus på eksplosivitet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Tilpassning av teknikken til varierende forhold. Optimalisering av satsbevegelse. Fokus på kraftutvikling i gjennom hele satsen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972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Svev</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ski - og kroppsføring. Mestre utkjøring iht dommerreglementet - telemarknedslag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optimalisere ski - og kroppsføring. Flate ski er meget viktig "Så bred som mulig, så smal som nødvendig"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å tilpasse kroppsføring til varierende vindforhold. Mestre utkjøring iht dommerreglementet</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Mental trening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Hovedfokus på målsetting og rett målprosess. Lysten til å gjøre den jobben som skal til for å nå sine mål</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teknikker for avspenning, visualisering, indre dialog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å være mentalt beredt. Trening av konsentrasjonsskifte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dot"/>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Lag førkonkurranseplan, konkurransefokusplan, refokuseringsplan og evalueringsrutiner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3">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Veiledning</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Veiledning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Mer fokus på oppgavestyrt tilbakemelding for at utøver skal reflektere mer over egen utvikling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Stor fokus på oppgavestyrt tilbakemelding. Innvolvere utøver mer for å øke forståelsen og kunnskapen.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Spørrende tilbakemeldinger. Fokus på at utøver reflekterer og foreslår løsninger, bygget på utøverens egen kunnskap og erfaring</a:t>
                      </a:r>
                      <a:endParaRPr/>
                    </a:p>
                  </a:txBody>
                  <a:tcPr marT="5300" marB="0" marR="5300" marL="5300">
                    <a:lnL cap="flat" cmpd="sng" w="9525">
                      <a:solidFill>
                        <a:srgbClr val="000000"/>
                      </a:solidFill>
                      <a:prstDash val="dot"/>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Spørrende tilbakemeldinger. Fokus på at utøver reflekterer og foreslår løsninger, bygget på utøverens egen kunnskap og erfaring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Treningsplanlegging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Periodeplanlegging og start av tester som brukes på Ungdomsprosjektet.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Sesongplanlegging. Tester, testoppfølging og målsettinger.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Sesongplanlegging. Tester, testoppfølging og målsettinger. Inkludere utøver i planleggingen.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 og periode planlegging, Utvidet testing. Inkludere utøver i planleggingen.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72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Ernæring (Frisk utøver – kosthold, søvn, fysikk)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variert og sunt kosthold med økt bevissthet hos utøver - fortsatt god foreldrestyring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variert og sunt kosthold med økt bevissthet hos utøver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Næringsrikt, variert og sunt kosthold med fokus på riktig inntak av næring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Spesifikt kosthold med fokus på riktig inntak av næring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Rammebetingelser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Miljøskapende arbeid</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samspill og positiv forsterkning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Bevisstgjøring av samhandling og lagfølelse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Bevisstgjøring av samhandling og lagfølelse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Svært viktig med positive egenskaper som miljøskaper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753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Foreldredngasjement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Når man er tilstede - støttende og positiv i forhold til utøverens prestasjoner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Positiv tilskuer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Positiv tilskuer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7110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Hopputstyr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Utstyr som er tilpasset utøveren innen regelverk og etter gjeldende normer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Utstyr som er tilpasset utøveren innen regelverk og etter gjeldende normer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og innovasjon av utstyr tilpasset øverste internasjonale nivå</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og innovasjon av utstyr tilpasset øverste internasjonale nivå</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bl>
          </a:graphicData>
        </a:graphic>
      </p:graphicFrame>
      <p:sp>
        <p:nvSpPr>
          <p:cNvPr id="202" name="Google Shape;202;g140b03651e1_0_52"/>
          <p:cNvSpPr/>
          <p:nvPr/>
        </p:nvSpPr>
        <p:spPr>
          <a:xfrm>
            <a:off x="4787900" y="755650"/>
            <a:ext cx="576300" cy="142800"/>
          </a:xfrm>
          <a:prstGeom prst="rightArrow">
            <a:avLst>
              <a:gd fmla="val 50000" name="adj1"/>
              <a:gd fmla="val 50000" name="adj2"/>
            </a:avLst>
          </a:prstGeom>
          <a:gradFill>
            <a:gsLst>
              <a:gs pos="0">
                <a:srgbClr val="00CAFF"/>
              </a:gs>
              <a:gs pos="100000">
                <a:srgbClr val="75F3FF"/>
              </a:gs>
            </a:gsLst>
            <a:lin ang="16200038" scaled="0"/>
          </a:gradFill>
          <a:ln cap="flat" cmpd="sng" w="9525">
            <a:solidFill>
              <a:srgbClr val="00B4E2"/>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40b03651e1_0_5"/>
          <p:cNvSpPr txBox="1"/>
          <p:nvPr>
            <p:ph type="title"/>
          </p:nvPr>
        </p:nvSpPr>
        <p:spPr>
          <a:xfrm>
            <a:off x="1828800" y="620713"/>
            <a:ext cx="6858000" cy="79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Hopp 12 -19 </a:t>
            </a:r>
            <a:endParaRPr/>
          </a:p>
        </p:txBody>
      </p:sp>
      <p:graphicFrame>
        <p:nvGraphicFramePr>
          <p:cNvPr id="208" name="Google Shape;208;g140b03651e1_0_5"/>
          <p:cNvGraphicFramePr/>
          <p:nvPr/>
        </p:nvGraphicFramePr>
        <p:xfrm>
          <a:off x="468313" y="1557338"/>
          <a:ext cx="3000000" cy="3000000"/>
        </p:xfrm>
        <a:graphic>
          <a:graphicData uri="http://schemas.openxmlformats.org/drawingml/2006/table">
            <a:tbl>
              <a:tblPr>
                <a:noFill/>
                <a:tableStyleId>{58F15D9D-BB80-4164-B859-66D4D452F157}</a:tableStyleId>
              </a:tblPr>
              <a:tblGrid>
                <a:gridCol w="1364450"/>
                <a:gridCol w="1364450"/>
                <a:gridCol w="1364450"/>
                <a:gridCol w="1364450"/>
                <a:gridCol w="1364450"/>
                <a:gridCol w="1396200"/>
              </a:tblGrid>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utviklingsprosess(LUP)</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trene 12-16 år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konkurrere 16-23 år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Kategori</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Sensitive perioder for utvikling av egenskaper - gutter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Utholdenhet (13-16 år), Hurtighet 2 (13-16 år), Styrke(12-18 mnd etter vekstspurten ca 16 år) (Bevegelighet)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3">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 (LUP skihopp)</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Sensitive perioder for utvikling av egenskaper - jenter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Utholdenhet (10-13), Hurtighet 2 (11-13 år), Styrke (rett etter vekstspurt ca 13 år), (Bevegelighet)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24952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Allsidighet vs spesialisering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60 - 40 fordeling. Delta gjerne i 2 idretter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40 - 60 fordeling. Velg 1 idrett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25 - 75 fordeling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25 - 75 fordeling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Teknisk/motoriske ferdigheter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 idrettens posisjoner og bevegelser med stor variasjon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mer spesifikt idrettens posisjoner og bevegelsesmønster. Fokus på å skape forståelse hos utøver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at bevegelser og posisjoner skal innvolvere samme muskulatur og timing, samme type muskelaktivitet og samme behov for stabilitet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at bevegelser og posisjoner skal innvolvere samme muskulatur og timing, samme type muskelaktivitet og samme behov for stabilitet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6">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Basisferdigheter barmark</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Hurtighet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alle typer spensthopp. </a:t>
                      </a:r>
                      <a:r>
                        <a:rPr b="0" i="1" lang="no-NO" sz="800" u="none" cap="none" strike="noStrike">
                          <a:solidFill>
                            <a:srgbClr val="000000"/>
                          </a:solidFill>
                          <a:latin typeface="Calibri"/>
                          <a:ea typeface="Calibri"/>
                          <a:cs typeface="Calibri"/>
                          <a:sym typeface="Calibri"/>
                        </a:rPr>
                        <a:t>Sensitiv periode</a:t>
                      </a:r>
                      <a:endParaRPr b="0" i="0" sz="800" u="none" cap="none" strike="noStrike">
                        <a:solidFill>
                          <a:srgbClr val="000000"/>
                        </a:solidFill>
                        <a:latin typeface="Calibri"/>
                        <a:ea typeface="Calibri"/>
                        <a:cs typeface="Calibri"/>
                        <a:sym typeface="Calibri"/>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alle typer spensthopp, samt og kunne utføre en akselrerende satsbev</a:t>
                      </a:r>
                      <a:endParaRPr b="0" i="0" sz="800" u="none" cap="none" strike="noStrike">
                        <a:solidFill>
                          <a:srgbClr val="000000"/>
                        </a:solidFill>
                        <a:latin typeface="Calibri"/>
                        <a:ea typeface="Calibri"/>
                        <a:cs typeface="Calibri"/>
                        <a:sym typeface="Calibri"/>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hele satsbevegelsen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Samme som nivå 6a</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Styrke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Stort fokus på styrke for hele kroppen. </a:t>
                      </a:r>
                      <a:r>
                        <a:rPr b="0" i="1" lang="no-NO" sz="800" u="none" cap="none" strike="noStrike">
                          <a:solidFill>
                            <a:srgbClr val="000000"/>
                          </a:solidFill>
                          <a:latin typeface="Calibri"/>
                          <a:ea typeface="Calibri"/>
                          <a:cs typeface="Calibri"/>
                          <a:sym typeface="Calibri"/>
                        </a:rPr>
                        <a:t>Sensitiv periode.</a:t>
                      </a:r>
                      <a:r>
                        <a:rPr b="0" i="0" lang="no-NO" sz="800" u="none" cap="none" strike="noStrike">
                          <a:solidFill>
                            <a:srgbClr val="000000"/>
                          </a:solidFill>
                          <a:latin typeface="Calibri"/>
                          <a:ea typeface="Calibri"/>
                          <a:cs typeface="Calibri"/>
                          <a:sym typeface="Calibri"/>
                        </a:rPr>
                        <a:t> Introduser løfteteknikk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Grunnleggende spesifikke styrkeøvelser med belastning avhengig av pubertet og hormonstatus.</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Styrketrening med fullt utbygd vektprogram. Fokus på eksplosivitet.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Styrketrening med fullt utbygd vektprogram med maks belastning og reaktive øvelser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Viktig med bevegelighetstrening pga raskt voksende skjelett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Spesifikk bevegelighetstrening. Variasjon i metoder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forskjellen ved passiv og aktiv tøying på de mest relevante musklene. Fokus på kontroll/styrke i ytterstilling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bevegelighet og mobilitet for å øke bevegelsesfriheten. Fokus på kontroll/styrke i ytterstilling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Utholdenhet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1" lang="no-NO" sz="800" u="none" cap="none" strike="noStrike">
                          <a:solidFill>
                            <a:srgbClr val="000000"/>
                          </a:solidFill>
                          <a:latin typeface="Calibri"/>
                          <a:ea typeface="Calibri"/>
                          <a:cs typeface="Calibri"/>
                          <a:sym typeface="Calibri"/>
                        </a:rPr>
                        <a:t>Sensitiv periode for gutter</a:t>
                      </a:r>
                      <a:r>
                        <a:rPr b="0" i="0" lang="no-NO" sz="800" u="none" cap="none" strike="noStrike">
                          <a:solidFill>
                            <a:srgbClr val="000000"/>
                          </a:solidFill>
                          <a:latin typeface="Calibri"/>
                          <a:ea typeface="Calibri"/>
                          <a:cs typeface="Calibri"/>
                          <a:sym typeface="Calibri"/>
                        </a:rPr>
                        <a:t>.Avhenigig av utøverens fysiske modnoingsnivå og idrettens krav.</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Prioriter utholdenhetstrening i forhold til å: kunne gjennomføre den mengde trening som kreves, regulere eller stabilisere vekt, restitusjon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Spenst/Power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Spenst: Økning/Endring i treningsintensitet og varighet. Innslag av imitasjonshopp med fokus på teknikk. Sensitiv periode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Starte med spenst - og hoppøvelser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Fokus på å kombinere kraft, hurtighet og teknikk i alle spenstøvelser. Trening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Fokus på å kombinere kraft, hurtighet og teknikk i mer spesifikke øvelser. Trening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bl>
          </a:graphicData>
        </a:graphic>
      </p:graphicFrame>
      <p:sp>
        <p:nvSpPr>
          <p:cNvPr id="209" name="Google Shape;209;g140b03651e1_0_5"/>
          <p:cNvSpPr/>
          <p:nvPr/>
        </p:nvSpPr>
        <p:spPr>
          <a:xfrm>
            <a:off x="4724400" y="766763"/>
            <a:ext cx="533400" cy="142800"/>
          </a:xfrm>
          <a:prstGeom prst="rightArrow">
            <a:avLst>
              <a:gd fmla="val 50000" name="adj1"/>
              <a:gd fmla="val 50000" name="adj2"/>
            </a:avLst>
          </a:prstGeom>
          <a:gradFill>
            <a:gsLst>
              <a:gs pos="0">
                <a:srgbClr val="00CAFF"/>
              </a:gs>
              <a:gs pos="100000">
                <a:srgbClr val="75F3FF"/>
              </a:gs>
            </a:gsLst>
            <a:lin ang="16200038" scaled="0"/>
          </a:gradFill>
          <a:ln cap="flat" cmpd="sng" w="9525">
            <a:solidFill>
              <a:srgbClr val="00B4E2"/>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40b03651e1_0_11"/>
          <p:cNvSpPr txBox="1"/>
          <p:nvPr>
            <p:ph type="title"/>
          </p:nvPr>
        </p:nvSpPr>
        <p:spPr>
          <a:xfrm>
            <a:off x="1828800" y="620713"/>
            <a:ext cx="6858000" cy="79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Hopp 12 -19 </a:t>
            </a:r>
            <a:endParaRPr/>
          </a:p>
        </p:txBody>
      </p:sp>
      <p:graphicFrame>
        <p:nvGraphicFramePr>
          <p:cNvPr id="215" name="Google Shape;215;g140b03651e1_0_11"/>
          <p:cNvGraphicFramePr/>
          <p:nvPr/>
        </p:nvGraphicFramePr>
        <p:xfrm>
          <a:off x="395288" y="1417638"/>
          <a:ext cx="3000000" cy="3000000"/>
        </p:xfrm>
        <a:graphic>
          <a:graphicData uri="http://schemas.openxmlformats.org/drawingml/2006/table">
            <a:tbl>
              <a:tblPr>
                <a:noFill/>
                <a:tableStyleId>{58F15D9D-BB80-4164-B859-66D4D452F157}</a:tableStyleId>
              </a:tblPr>
              <a:tblGrid>
                <a:gridCol w="1374450"/>
                <a:gridCol w="1374450"/>
                <a:gridCol w="1355650"/>
                <a:gridCol w="1393275"/>
                <a:gridCol w="1380850"/>
                <a:gridCol w="1412825"/>
              </a:tblGrid>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utviklingsprosess(LUP)</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trene 12-16 år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konkurrere 16-23 år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Kategori</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3128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Skileik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3</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3</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Variert og morsom aktivitet med større innslag av oppgavestyring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Variert og morsom aktivitet med mer spesifik oppgavestyring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Ski - og hoppteknikk</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Tilløp</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Utvikle metode for inntak og sittestilling som er individullt tilpasset. "Så lavt som mulig, så høyt som nødvndig"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Automatisere metode for inntak og sittestilling som er individuelt tilpasset.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av inntaksteknikk og sittestilling. Kunne tilpasse seg forskjellige tilløp og forhold</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Sats</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Arbeide med tekniske detaljer og rytme. Bevisstgjøring av de fysiske krav som stilles til satsteknikken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Arbeide med tekniske detaljer og rytme. Fokus på kraftutvikling kombinert med teknikk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Automatisere bevegelsesmønster, samt optimalisere kraftutviklingen. Fokus på eksplosivitet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Tilpassning av teknikken til varierende forhold. Optimalisering av satsbevegelse. Fokus på kraftutvikling i gjennom hele satsen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972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Svev</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ski - og kroppsføring. Mestre utkjøring iht dommerreglementet - telemarknedslag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optimalisere ski - og kroppsføring. Flate ski er meget viktig "Så bred som mulig, så smal som nødvendig"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å tilpasse kroppsføring til varierende vindforhold. Mestre utkjøring iht dommerreglementet</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Mental trening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Hovedfokus på målsetting og rett målprosess. Lysten til å gjøre den jobben som skal til for å nå sine mål</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teknikker for avspenning, visualisering, indre dialog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å være mentalt beredt. Trening av konsentrasjonsskifte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dot"/>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Lag førkonkurranseplan, konkurransefokusplan, refokuseringsplan og evalueringsrutiner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3">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Veiledning</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Veiledning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Mer fokus på oppgavestyrt tilbakemelding for at utøver skal reflektere mer over egen utvikling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Stor fokus på oppgavestyrt tilbakemelding. Innvolvere utøver mer for å øke forståelsen og kunnskapen.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Spørrende tilbakemeldinger. Fokus på at utøver reflekterer og foreslår løsninger, bygget på utøverens egen kunnskap og erfaring</a:t>
                      </a:r>
                      <a:endParaRPr/>
                    </a:p>
                  </a:txBody>
                  <a:tcPr marT="5300" marB="0" marR="5300" marL="5300">
                    <a:lnL cap="flat" cmpd="sng" w="9525">
                      <a:solidFill>
                        <a:srgbClr val="000000"/>
                      </a:solidFill>
                      <a:prstDash val="dot"/>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Spørrende tilbakemeldinger. Fokus på at utøver reflekterer og foreslår løsninger, bygget på utøverens egen kunnskap og erfaring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Treningsplanlegging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Periodeplanlegging og start av tester som brukes på Ungdomsprosjektet.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Sesongplanlegging. Tester, testoppfølging og målsettinger.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Sesongplanlegging. Tester, testoppfølging og målsettinger. Inkludere utøver i planleggingen.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 og periode planlegging, Utvidet testing. Inkludere utøver i planleggingen.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72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Ernæring (Frisk utøver – kosthold, søvn, fysikk)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variert og sunt kosthold med økt bevissthet hos utøver - fortsatt god foreldrestyring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variert og sunt kosthold med økt bevissthet hos utøver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Næringsrikt, variert og sunt kosthold med fokus på riktig inntak av næring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Spesifikt kosthold med fokus på riktig inntak av næring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Rammebetingelser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Miljøskapende arbeid</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samspill og positiv forsterkning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Bevisstgjøring av samhandling og lagfølelse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Bevisstgjøring av samhandling og lagfølelse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Svært viktig med positive egenskaper som miljøskaper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753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Foreldredngasjement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Når man er tilstede - støttende og positiv i forhold til utøverens prestasjoner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Positiv tilskuer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Positiv tilskuer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7110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Hopputstyr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Utstyr som er tilpasset utøveren innen regelverk og etter gjeldende normer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Utstyr som er tilpasset utøveren innen regelverk og etter gjeldende normer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og innovasjon av utstyr tilpasset øverste internasjonale nivå</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og innovasjon av utstyr tilpasset øverste internasjonale nivå</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bl>
          </a:graphicData>
        </a:graphic>
      </p:graphicFrame>
      <p:sp>
        <p:nvSpPr>
          <p:cNvPr id="216" name="Google Shape;216;g140b03651e1_0_11"/>
          <p:cNvSpPr/>
          <p:nvPr/>
        </p:nvSpPr>
        <p:spPr>
          <a:xfrm>
            <a:off x="4787900" y="755650"/>
            <a:ext cx="576300" cy="142800"/>
          </a:xfrm>
          <a:prstGeom prst="rightArrow">
            <a:avLst>
              <a:gd fmla="val 50000" name="adj1"/>
              <a:gd fmla="val 50000" name="adj2"/>
            </a:avLst>
          </a:prstGeom>
          <a:gradFill>
            <a:gsLst>
              <a:gs pos="0">
                <a:srgbClr val="00CAFF"/>
              </a:gs>
              <a:gs pos="100000">
                <a:srgbClr val="75F3FF"/>
              </a:gs>
            </a:gsLst>
            <a:lin ang="16200038" scaled="0"/>
          </a:gradFill>
          <a:ln cap="flat" cmpd="sng" w="9525">
            <a:solidFill>
              <a:srgbClr val="00B4E2"/>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1692275" y="65246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Google Drive konto med alle presentasjoner/video</a:t>
            </a:r>
            <a:endParaRPr/>
          </a:p>
        </p:txBody>
      </p:sp>
      <p:sp>
        <p:nvSpPr>
          <p:cNvPr id="107" name="Google Shape;107;p2"/>
          <p:cNvSpPr txBox="1"/>
          <p:nvPr>
            <p:ph idx="1" type="body"/>
          </p:nvPr>
        </p:nvSpPr>
        <p:spPr>
          <a:xfrm>
            <a:off x="1828800" y="1600200"/>
            <a:ext cx="68580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folHlink"/>
              </a:buClr>
              <a:buSzPts val="1600"/>
              <a:buChar char="•"/>
            </a:pPr>
            <a:r>
              <a:rPr lang="no-NO" sz="1600"/>
              <a:t>Link til mappa: </a:t>
            </a:r>
            <a:endParaRPr/>
          </a:p>
          <a:p>
            <a:pPr indent="-285750" lvl="1" marL="742950" rtl="0" algn="l">
              <a:spcBef>
                <a:spcPts val="240"/>
              </a:spcBef>
              <a:spcAft>
                <a:spcPts val="0"/>
              </a:spcAft>
              <a:buClr>
                <a:schemeClr val="folHlink"/>
              </a:buClr>
              <a:buSzPts val="1200"/>
              <a:buChar char="•"/>
            </a:pPr>
            <a:r>
              <a:rPr lang="no-NO" sz="1200" u="sng">
                <a:solidFill>
                  <a:schemeClr val="hlink"/>
                </a:solidFill>
                <a:hlinkClick r:id="rId3"/>
              </a:rPr>
              <a:t>https://drive.google.com/drive/folders/17CfW3_wGiVWH5CrHYFjV3c4ibt6iHepf?usp=sharing</a:t>
            </a:r>
            <a:r>
              <a:rPr lang="no-NO" sz="1200"/>
              <a:t> </a:t>
            </a:r>
            <a:endParaRPr/>
          </a:p>
          <a:p>
            <a:pPr indent="-209550" lvl="1" marL="742950" rtl="0" algn="l">
              <a:spcBef>
                <a:spcPts val="240"/>
              </a:spcBef>
              <a:spcAft>
                <a:spcPts val="0"/>
              </a:spcAft>
              <a:buClr>
                <a:schemeClr val="folHlink"/>
              </a:buClr>
              <a:buSzPts val="1200"/>
              <a:buNone/>
            </a:pPr>
            <a:r>
              <a:t/>
            </a:r>
            <a:endParaRPr sz="1200"/>
          </a:p>
          <a:p>
            <a:pPr indent="-342900" lvl="0" marL="342900" rtl="0" algn="l">
              <a:spcBef>
                <a:spcPts val="320"/>
              </a:spcBef>
              <a:spcAft>
                <a:spcPts val="0"/>
              </a:spcAft>
              <a:buClr>
                <a:schemeClr val="folHlink"/>
              </a:buClr>
              <a:buSzPts val="1600"/>
              <a:buChar char="•"/>
            </a:pPr>
            <a:r>
              <a:rPr lang="no-NO" sz="1600"/>
              <a:t>Du kan også laste opp videoer av dine utøvere som vi kan diskutere på neste webinar.</a:t>
            </a:r>
            <a:endParaRPr/>
          </a:p>
          <a:p>
            <a:pPr indent="-342900" lvl="0" marL="342900" rtl="0" algn="l">
              <a:spcBef>
                <a:spcPts val="320"/>
              </a:spcBef>
              <a:spcAft>
                <a:spcPts val="0"/>
              </a:spcAft>
              <a:buClr>
                <a:schemeClr val="folHlink"/>
              </a:buClr>
              <a:buSzPts val="1600"/>
              <a:buChar char="•"/>
            </a:pPr>
            <a:r>
              <a:rPr lang="no-NO" sz="1600"/>
              <a:t>Betinger at du har en Google konto og logger deg inn.</a:t>
            </a:r>
            <a:endParaRPr/>
          </a:p>
          <a:p>
            <a:pPr indent="-342900" lvl="0" marL="342900" rtl="0" algn="l">
              <a:spcBef>
                <a:spcPts val="320"/>
              </a:spcBef>
              <a:spcAft>
                <a:spcPts val="0"/>
              </a:spcAft>
              <a:buClr>
                <a:schemeClr val="folHlink"/>
              </a:buClr>
              <a:buSzPts val="1600"/>
              <a:buChar char="•"/>
            </a:pPr>
            <a:r>
              <a:rPr lang="no-NO" sz="1600"/>
              <a:t>NB: Trenger bare å logge deg på dersom du skal laste opp noe.</a:t>
            </a:r>
            <a:endParaRPr/>
          </a:p>
          <a:p>
            <a:pPr indent="-342900" lvl="0" marL="342900" rtl="0" algn="l">
              <a:spcBef>
                <a:spcPts val="320"/>
              </a:spcBef>
              <a:spcAft>
                <a:spcPts val="0"/>
              </a:spcAft>
              <a:buClr>
                <a:schemeClr val="folHlink"/>
              </a:buClr>
              <a:buSzPts val="1600"/>
              <a:buChar char="•"/>
            </a:pPr>
            <a:r>
              <a:rPr lang="no-NO" sz="1600"/>
              <a:t>Skal du laste ned eller bare lese/se, så trenger du ikke å logge deg inn.</a:t>
            </a:r>
            <a:endParaRPr/>
          </a:p>
          <a:p>
            <a:pPr indent="-209550" lvl="1" marL="742950" rtl="0" algn="l">
              <a:spcBef>
                <a:spcPts val="240"/>
              </a:spcBef>
              <a:spcAft>
                <a:spcPts val="0"/>
              </a:spcAft>
              <a:buClr>
                <a:schemeClr val="folHlink"/>
              </a:buClr>
              <a:buSzPts val="1200"/>
              <a:buNone/>
            </a:pPr>
            <a:r>
              <a:t/>
            </a:r>
            <a:endParaRPr sz="1200"/>
          </a:p>
          <a:p>
            <a:pPr indent="-241300" lvl="0" marL="342900" rtl="0" algn="l">
              <a:spcBef>
                <a:spcPts val="320"/>
              </a:spcBef>
              <a:spcAft>
                <a:spcPts val="0"/>
              </a:spcAft>
              <a:buClr>
                <a:schemeClr val="folHlink"/>
              </a:buClr>
              <a:buSzPts val="1600"/>
              <a:buNone/>
            </a:pPr>
            <a:r>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ph type="title"/>
          </p:nvPr>
        </p:nvSpPr>
        <p:spPr>
          <a:xfrm>
            <a:off x="1828800"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Hopp 0 – 12 år</a:t>
            </a:r>
            <a:endParaRPr/>
          </a:p>
        </p:txBody>
      </p:sp>
      <p:graphicFrame>
        <p:nvGraphicFramePr>
          <p:cNvPr id="222" name="Google Shape;222;p12"/>
          <p:cNvGraphicFramePr/>
          <p:nvPr/>
        </p:nvGraphicFramePr>
        <p:xfrm>
          <a:off x="468313" y="1439863"/>
          <a:ext cx="3000000" cy="3000000"/>
        </p:xfrm>
        <a:graphic>
          <a:graphicData uri="http://schemas.openxmlformats.org/drawingml/2006/table">
            <a:tbl>
              <a:tblPr>
                <a:noFill/>
                <a:tableStyleId>{58F15D9D-BB80-4164-B859-66D4D452F157}</a:tableStyleId>
              </a:tblPr>
              <a:tblGrid>
                <a:gridCol w="1642350"/>
                <a:gridCol w="1635625"/>
                <a:gridCol w="1635625"/>
                <a:gridCol w="1635625"/>
                <a:gridCol w="1669275"/>
              </a:tblGrid>
              <a:tr h="2881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Langsiktig utviklingsprosess(LUP)</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Aktiv start 0-6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Grunnleggende ferdigheter 6-9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Lære å trene 9-12 år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Kategori</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4172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Skileik</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Svært viktig med variert og morsom aktivitet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Svært viktig med variert og morsom aktivitet.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Svært viktig med variert og morsom aktivitet med innslag av oppgavestyring.</a:t>
                      </a:r>
                      <a:r>
                        <a:rPr b="0" i="1" lang="no-NO" sz="900" u="none" cap="none" strike="noStrike">
                          <a:solidFill>
                            <a:srgbClr val="000000"/>
                          </a:solidFill>
                          <a:latin typeface="Calibri"/>
                          <a:ea typeface="Calibri"/>
                          <a:cs typeface="Calibri"/>
                          <a:sym typeface="Calibri"/>
                        </a:rPr>
                        <a:t> 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Ski - og hoppteknikk</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4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Tilløp</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generelle skiferdigheter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Variere med balansepunktet. Utforske forskjellige sittestillinger.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Prøve ut forskjellige metoder for inntak og sittestilling. Fokus på å balansere på hele foten.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5544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Sats</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skibalanse. "Bygge lekehopp"?</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Danne seg et bevegelsesbilde av satsen og "kopiere dette"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Prøver å løse satsbevegelsen. Variasjon, konsentrasjon og refleksjon er viktig.</a:t>
                      </a:r>
                      <a:r>
                        <a:rPr b="0" i="1" lang="no-NO" sz="900" u="none" cap="none" strike="noStrike">
                          <a:solidFill>
                            <a:srgbClr val="000000"/>
                          </a:solidFill>
                          <a:latin typeface="Calibri"/>
                          <a:ea typeface="Calibri"/>
                          <a:cs typeface="Calibri"/>
                          <a:sym typeface="Calibri"/>
                        </a:rPr>
                        <a:t> 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2800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Svev</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Balansert, øve på nedslag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Balansert, øve på nedslag.</a:t>
                      </a:r>
                      <a:r>
                        <a:rPr b="0" i="1" lang="no-NO" sz="900" u="none" cap="none" strike="noStrike">
                          <a:solidFill>
                            <a:srgbClr val="000000"/>
                          </a:solidFill>
                          <a:latin typeface="Calibri"/>
                          <a:ea typeface="Calibri"/>
                          <a:cs typeface="Calibri"/>
                          <a:sym typeface="Calibri"/>
                        </a:rPr>
                        <a:t> 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å lære V-stil. </a:t>
                      </a:r>
                      <a:r>
                        <a:rPr b="0" i="1" lang="no-NO" sz="900" u="none" cap="none" strike="noStrike">
                          <a:solidFill>
                            <a:srgbClr val="000000"/>
                          </a:solidFill>
                          <a:latin typeface="Calibri"/>
                          <a:ea typeface="Calibri"/>
                          <a:cs typeface="Calibri"/>
                          <a:sym typeface="Calibri"/>
                        </a:rPr>
                        <a:t>Sensitiv periode</a:t>
                      </a:r>
                      <a:endParaRPr b="0" i="0" sz="900" u="none" cap="none" strike="noStrike">
                        <a:solidFill>
                          <a:srgbClr val="000000"/>
                        </a:solidFill>
                        <a:latin typeface="Calibri"/>
                        <a:ea typeface="Calibri"/>
                        <a:cs typeface="Calibri"/>
                        <a:sym typeface="Calibri"/>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5544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Mental trening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Ha tro på seg selv "Jeg kan"</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Tørre å drømme store drømmer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Introduksjon til mentale basisteknikker. Avspenning - Visualisering - Indre dialog - Målsetting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3">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Veiledning</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691575">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Veiledning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Positive og individuelle tilbakemedlinger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Positive og individuelle tilbakemeldinger med fokus på enkle og klare oppgaver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forsterkning av det som er bra. Korrigerende tilbakemeldinger på det som kan gjøres bedre. Det positive kommer alltid først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567775">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Treningsplanlegging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Myldreøkter med mange motorisk utfordringer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Myldreøkter med mange motoriske utfordringer og enkle tester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Øktplanlegging med mange motoriske utfordringer og enkel testing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2800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Ernæring (Frisk utøver – kosthold, søvn, fysikk)</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variert og sunt kosthold med god foreldrestyring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variert og sunt kosthold med god foreldrestyring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variert og sunt kosthold med god foreldrestyring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900" u="none" cap="none" strike="noStrike">
                          <a:solidFill>
                            <a:srgbClr val="000000"/>
                          </a:solidFill>
                          <a:latin typeface="Calibri"/>
                          <a:ea typeface="Calibri"/>
                          <a:cs typeface="Calibri"/>
                          <a:sym typeface="Calibri"/>
                        </a:rPr>
                        <a:t>Rammebetingelser</a:t>
                      </a:r>
                      <a:endParaRPr/>
                    </a:p>
                  </a:txBody>
                  <a:tcPr marT="5625" marB="0" marR="5625" marL="5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800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Miljøskapende arbeid</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samspill og positiv forsterkning.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samspill og positiv forsterkning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Fokus på samspill og positiv forsterkning</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172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Foreldredngasjement</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17200">
                <a:tc>
                  <a:txBody>
                    <a:bodyPr/>
                    <a:lstStyle/>
                    <a:p>
                      <a:pPr indent="0" lvl="0" marL="0" marR="0" rtl="0" algn="l">
                        <a:spcBef>
                          <a:spcPts val="0"/>
                        </a:spcBef>
                        <a:spcAft>
                          <a:spcPts val="0"/>
                        </a:spcAft>
                        <a:buNone/>
                      </a:pPr>
                      <a:r>
                        <a:rPr b="1" i="0" lang="no-NO" sz="900" u="none" cap="none" strike="noStrike">
                          <a:solidFill>
                            <a:srgbClr val="000000"/>
                          </a:solidFill>
                          <a:latin typeface="Calibri"/>
                          <a:ea typeface="Calibri"/>
                          <a:cs typeface="Calibri"/>
                          <a:sym typeface="Calibri"/>
                        </a:rPr>
                        <a:t>Hopputstyr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Ikke viktig med spesialutstyr, men fokus på utstyr som utøveren mestrer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Mindre viktig, men fokus på utstyr som utøveren mestrer</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900" u="none" cap="none" strike="noStrike">
                          <a:solidFill>
                            <a:srgbClr val="000000"/>
                          </a:solidFill>
                          <a:latin typeface="Calibri"/>
                          <a:ea typeface="Calibri"/>
                          <a:cs typeface="Calibri"/>
                          <a:sym typeface="Calibri"/>
                        </a:rPr>
                        <a:t>Viktig med utstyr som er tilpasset utøveren og ferdighetsnivå </a:t>
                      </a:r>
                      <a:endParaRPr/>
                    </a:p>
                  </a:txBody>
                  <a:tcPr marT="5625" marB="0" marR="5625" marL="5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40b03651e1_0_17"/>
          <p:cNvSpPr txBox="1"/>
          <p:nvPr>
            <p:ph type="title"/>
          </p:nvPr>
        </p:nvSpPr>
        <p:spPr>
          <a:xfrm>
            <a:off x="1828800" y="620713"/>
            <a:ext cx="6858000" cy="79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Hopp 12 -19 </a:t>
            </a:r>
            <a:endParaRPr/>
          </a:p>
        </p:txBody>
      </p:sp>
      <p:graphicFrame>
        <p:nvGraphicFramePr>
          <p:cNvPr id="228" name="Google Shape;228;g140b03651e1_0_17"/>
          <p:cNvGraphicFramePr/>
          <p:nvPr/>
        </p:nvGraphicFramePr>
        <p:xfrm>
          <a:off x="468313" y="1557338"/>
          <a:ext cx="3000000" cy="3000000"/>
        </p:xfrm>
        <a:graphic>
          <a:graphicData uri="http://schemas.openxmlformats.org/drawingml/2006/table">
            <a:tbl>
              <a:tblPr>
                <a:noFill/>
                <a:tableStyleId>{58F15D9D-BB80-4164-B859-66D4D452F157}</a:tableStyleId>
              </a:tblPr>
              <a:tblGrid>
                <a:gridCol w="1364450"/>
                <a:gridCol w="1364450"/>
                <a:gridCol w="1364450"/>
                <a:gridCol w="1364450"/>
                <a:gridCol w="1364450"/>
                <a:gridCol w="1396200"/>
              </a:tblGrid>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utviklingsprosess(LUP)</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trene 12-16 år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konkurrere 16-23 år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Kategori</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Sensitive perioder for utvikling av egenskaper - gutter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Utholdenhet (13-16 år), Hurtighet 2 (13-16 år), Styrke(12-18 mnd etter vekstspurten ca 16 år) (Bevegelighet)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3">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 (LUP skihopp)</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Sensitive perioder for utvikling av egenskaper - jenter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Utholdenhet (10-13), Hurtighet 2 (11-13 år), Styrke (rett etter vekstspurt ca 13 år), (Bevegelighet)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24952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Allsidighet vs spesialisering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60 - 40 fordeling. Delta gjerne i 2 idretter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40 - 60 fordeling. Velg 1 idrett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25 - 75 fordeling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25 - 75 fordeling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Teknisk/motoriske ferdigheter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 idrettens posisjoner og bevegelser med stor variasjon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mer spesifikt idrettens posisjoner og bevegelsesmønster. Fokus på å skape forståelse hos utøver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at bevegelser og posisjoner skal innvolvere samme muskulatur og timing, samme type muskelaktivitet og samme behov for stabilitet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at bevegelser og posisjoner skal innvolvere samme muskulatur og timing, samme type muskelaktivitet og samme behov for stabilitet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6">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Basisferdigheter barmark</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Hurtighet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alle typer spensthopp. </a:t>
                      </a:r>
                      <a:r>
                        <a:rPr b="0" i="1" lang="no-NO" sz="800" u="none" cap="none" strike="noStrike">
                          <a:solidFill>
                            <a:srgbClr val="000000"/>
                          </a:solidFill>
                          <a:latin typeface="Calibri"/>
                          <a:ea typeface="Calibri"/>
                          <a:cs typeface="Calibri"/>
                          <a:sym typeface="Calibri"/>
                        </a:rPr>
                        <a:t>Sensitiv periode</a:t>
                      </a:r>
                      <a:endParaRPr b="0" i="0" sz="800" u="none" cap="none" strike="noStrike">
                        <a:solidFill>
                          <a:srgbClr val="000000"/>
                        </a:solidFill>
                        <a:latin typeface="Calibri"/>
                        <a:ea typeface="Calibri"/>
                        <a:cs typeface="Calibri"/>
                        <a:sym typeface="Calibri"/>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alle typer spensthopp, samt og kunne utføre en akselrerende satsbev</a:t>
                      </a:r>
                      <a:endParaRPr b="0" i="0" sz="800" u="none" cap="none" strike="noStrike">
                        <a:solidFill>
                          <a:srgbClr val="000000"/>
                        </a:solidFill>
                        <a:latin typeface="Calibri"/>
                        <a:ea typeface="Calibri"/>
                        <a:cs typeface="Calibri"/>
                        <a:sym typeface="Calibri"/>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hele satsbevegelsen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Samme som nivå 6a</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Styrke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Stort fokus på styrke for hele kroppen. </a:t>
                      </a:r>
                      <a:r>
                        <a:rPr b="0" i="1" lang="no-NO" sz="800" u="none" cap="none" strike="noStrike">
                          <a:solidFill>
                            <a:srgbClr val="000000"/>
                          </a:solidFill>
                          <a:latin typeface="Calibri"/>
                          <a:ea typeface="Calibri"/>
                          <a:cs typeface="Calibri"/>
                          <a:sym typeface="Calibri"/>
                        </a:rPr>
                        <a:t>Sensitiv periode.</a:t>
                      </a:r>
                      <a:r>
                        <a:rPr b="0" i="0" lang="no-NO" sz="800" u="none" cap="none" strike="noStrike">
                          <a:solidFill>
                            <a:srgbClr val="000000"/>
                          </a:solidFill>
                          <a:latin typeface="Calibri"/>
                          <a:ea typeface="Calibri"/>
                          <a:cs typeface="Calibri"/>
                          <a:sym typeface="Calibri"/>
                        </a:rPr>
                        <a:t> Introduser løfteteknikk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Grunnleggende spesifikke styrkeøvelser med belastning avhengig av pubertet og hormonstatus.</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Styrketrening med fullt utbygd vektprogram. Fokus på eksplosivitet.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Styrketrening med fullt utbygd vektprogram med maks belastning og reaktive øvelser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Viktig med bevegelighetstrening pga raskt voksende skjelett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Spesifikk bevegelighetstrening. Variasjon i metoder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forskjellen ved passiv og aktiv tøying på de mest relevante musklene. Fokus på kontroll/styrke i ytterstilling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bevegelighet og mobilitet for å øke bevegelsesfriheten. Fokus på kontroll/styrke i ytterstilling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Utholdenhet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1" lang="no-NO" sz="800" u="none" cap="none" strike="noStrike">
                          <a:solidFill>
                            <a:srgbClr val="000000"/>
                          </a:solidFill>
                          <a:latin typeface="Calibri"/>
                          <a:ea typeface="Calibri"/>
                          <a:cs typeface="Calibri"/>
                          <a:sym typeface="Calibri"/>
                        </a:rPr>
                        <a:t>Sensitiv periode for gutter</a:t>
                      </a:r>
                      <a:r>
                        <a:rPr b="0" i="0" lang="no-NO" sz="800" u="none" cap="none" strike="noStrike">
                          <a:solidFill>
                            <a:srgbClr val="000000"/>
                          </a:solidFill>
                          <a:latin typeface="Calibri"/>
                          <a:ea typeface="Calibri"/>
                          <a:cs typeface="Calibri"/>
                          <a:sym typeface="Calibri"/>
                        </a:rPr>
                        <a:t>.Avhenigig av utøverens fysiske modnoingsnivå og idrettens krav.</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Prioriter utholdenhetstrening i forhold til å: kunne gjennomføre den mengde trening som kreves, regulere eller stabilisere vekt, restitusjon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Spenst/Power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Spenst: Økning/Endring i treningsintensitet og varighet. Innslag av imitasjonshopp med fokus på teknikk. Sensitiv periode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Starte med spenst - og hoppøvelser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Fokus på å kombinere kraft, hurtighet og teknikk i alle spenstøvelser. Trening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Fokus på å kombinere kraft, hurtighet og teknikk i mer spesifikke øvelser. Trening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bl>
          </a:graphicData>
        </a:graphic>
      </p:graphicFrame>
      <p:sp>
        <p:nvSpPr>
          <p:cNvPr id="229" name="Google Shape;229;g140b03651e1_0_17"/>
          <p:cNvSpPr/>
          <p:nvPr/>
        </p:nvSpPr>
        <p:spPr>
          <a:xfrm>
            <a:off x="4724400" y="766763"/>
            <a:ext cx="533400" cy="142800"/>
          </a:xfrm>
          <a:prstGeom prst="rightArrow">
            <a:avLst>
              <a:gd fmla="val 50000" name="adj1"/>
              <a:gd fmla="val 50000" name="adj2"/>
            </a:avLst>
          </a:prstGeom>
          <a:gradFill>
            <a:gsLst>
              <a:gs pos="0">
                <a:srgbClr val="00CAFF"/>
              </a:gs>
              <a:gs pos="100000">
                <a:srgbClr val="75F3FF"/>
              </a:gs>
            </a:gsLst>
            <a:lin ang="16200038" scaled="0"/>
          </a:gradFill>
          <a:ln cap="flat" cmpd="sng" w="9525">
            <a:solidFill>
              <a:srgbClr val="00B4E2"/>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40b03651e1_0_23"/>
          <p:cNvSpPr txBox="1"/>
          <p:nvPr>
            <p:ph type="title"/>
          </p:nvPr>
        </p:nvSpPr>
        <p:spPr>
          <a:xfrm>
            <a:off x="1828800" y="620713"/>
            <a:ext cx="6858000" cy="79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Hopp 12 -19 </a:t>
            </a:r>
            <a:endParaRPr/>
          </a:p>
        </p:txBody>
      </p:sp>
      <p:graphicFrame>
        <p:nvGraphicFramePr>
          <p:cNvPr id="235" name="Google Shape;235;g140b03651e1_0_23"/>
          <p:cNvGraphicFramePr/>
          <p:nvPr/>
        </p:nvGraphicFramePr>
        <p:xfrm>
          <a:off x="395288" y="1417638"/>
          <a:ext cx="3000000" cy="3000000"/>
        </p:xfrm>
        <a:graphic>
          <a:graphicData uri="http://schemas.openxmlformats.org/drawingml/2006/table">
            <a:tbl>
              <a:tblPr>
                <a:noFill/>
                <a:tableStyleId>{58F15D9D-BB80-4164-B859-66D4D452F157}</a:tableStyleId>
              </a:tblPr>
              <a:tblGrid>
                <a:gridCol w="1374450"/>
                <a:gridCol w="1374450"/>
                <a:gridCol w="1355650"/>
                <a:gridCol w="1393275"/>
                <a:gridCol w="1380850"/>
                <a:gridCol w="1412825"/>
              </a:tblGrid>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utviklingsprosess(LUP)</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trene 12-16 år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konkurrere 16-23 år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Kategori</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3128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Skileik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3</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3</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Variert og morsom aktivitet med større innslag av oppgavestyring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Variert og morsom aktivitet med mer spesifik oppgavestyring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Ski - og hoppteknikk</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Tilløp</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Utvikle metode for inntak og sittestilling som er individullt tilpasset. "Så lavt som mulig, så høyt som nødvndig"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Automatisere metode for inntak og sittestilling som er individuelt tilpasset.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av inntaksteknikk og sittestilling. Kunne tilpasse seg forskjellige tilløp og forhold</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Sats</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Arbeide med tekniske detaljer og rytme. Bevisstgjøring av de fysiske krav som stilles til satsteknikken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Arbeide med tekniske detaljer og rytme. Fokus på kraftutvikling kombinert med teknikk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Automatisere bevegelsesmønster, samt optimalisere kraftutviklingen. Fokus på eksplosivitet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Tilpassning av teknikken til varierende forhold. Optimalisering av satsbevegelse. Fokus på kraftutvikling i gjennom hele satsen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972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Svev</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ski - og kroppsføring. Mestre utkjøring iht dommerreglementet - telemarknedslag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optimalisere ski - og kroppsføring. Flate ski er meget viktig "Så bred som mulig, så smal som nødvendig"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å tilpasse kroppsføring til varierende vindforhold. Mestre utkjøring iht dommerreglementet</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Mental trening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Hovedfokus på målsetting og rett målprosess. Lysten til å gjøre den jobben som skal til for å nå sine mål</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teknikker for avspenning, visualisering, indre dialog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å være mentalt beredt. Trening av konsentrasjonsskifte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dot"/>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Lag førkonkurranseplan, konkurransefokusplan, refokuseringsplan og evalueringsrutiner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3">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Veiledning</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Veiledning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Mer fokus på oppgavestyrt tilbakemelding for at utøver skal reflektere mer over egen utvikling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Stor fokus på oppgavestyrt tilbakemelding. Innvolvere utøver mer for å øke forståelsen og kunnskapen.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Spørrende tilbakemeldinger. Fokus på at utøver reflekterer og foreslår løsninger, bygget på utøverens egen kunnskap og erfaring</a:t>
                      </a:r>
                      <a:endParaRPr/>
                    </a:p>
                  </a:txBody>
                  <a:tcPr marT="5300" marB="0" marR="5300" marL="5300">
                    <a:lnL cap="flat" cmpd="sng" w="9525">
                      <a:solidFill>
                        <a:srgbClr val="000000"/>
                      </a:solidFill>
                      <a:prstDash val="dot"/>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Spørrende tilbakemeldinger. Fokus på at utøver reflekterer og foreslår løsninger, bygget på utøverens egen kunnskap og erfaring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Treningsplanlegging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Periodeplanlegging og start av tester som brukes på Ungdomsprosjektet.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Sesongplanlegging. Tester, testoppfølging og målsettinger.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Sesongplanlegging. Tester, testoppfølging og målsettinger. Inkludere utøver i planleggingen.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 og periode planlegging, Utvidet testing. Inkludere utøver i planleggingen.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72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Ernæring (Frisk utøver – kosthold, søvn, fysikk)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variert og sunt kosthold med økt bevissthet hos utøver - fortsatt god foreldrestyring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variert og sunt kosthold med økt bevissthet hos utøver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Næringsrikt, variert og sunt kosthold med fokus på riktig inntak av næring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Spesifikt kosthold med fokus på riktig inntak av næring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Rammebetingelser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Miljøskapende arbeid</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samspill og positiv forsterkning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Bevisstgjøring av samhandling og lagfølelse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Bevisstgjøring av samhandling og lagfølelse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Svært viktig med positive egenskaper som miljøskaper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753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Foreldredngasjement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Når man er tilstede - støttende og positiv i forhold til utøverens prestasjoner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Positiv tilskuer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Positiv tilskuer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7110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Hopputstyr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Utstyr som er tilpasset utøveren innen regelverk og etter gjeldende normer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Utstyr som er tilpasset utøveren innen regelverk og etter gjeldende normer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og innovasjon av utstyr tilpasset øverste internasjonale nivå</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og innovasjon av utstyr tilpasset øverste internasjonale nivå</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bl>
          </a:graphicData>
        </a:graphic>
      </p:graphicFrame>
      <p:sp>
        <p:nvSpPr>
          <p:cNvPr id="236" name="Google Shape;236;g140b03651e1_0_23"/>
          <p:cNvSpPr/>
          <p:nvPr/>
        </p:nvSpPr>
        <p:spPr>
          <a:xfrm>
            <a:off x="4787900" y="755650"/>
            <a:ext cx="576300" cy="142800"/>
          </a:xfrm>
          <a:prstGeom prst="rightArrow">
            <a:avLst>
              <a:gd fmla="val 50000" name="adj1"/>
              <a:gd fmla="val 50000" name="adj2"/>
            </a:avLst>
          </a:prstGeom>
          <a:gradFill>
            <a:gsLst>
              <a:gs pos="0">
                <a:srgbClr val="00CAFF"/>
              </a:gs>
              <a:gs pos="100000">
                <a:srgbClr val="75F3FF"/>
              </a:gs>
            </a:gsLst>
            <a:lin ang="16200038" scaled="0"/>
          </a:gradFill>
          <a:ln cap="flat" cmpd="sng" w="9525">
            <a:solidFill>
              <a:srgbClr val="00B4E2"/>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type="title"/>
          </p:nvPr>
        </p:nvSpPr>
        <p:spPr>
          <a:xfrm>
            <a:off x="1828800"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Hopp 12 -19 </a:t>
            </a:r>
            <a:endParaRPr/>
          </a:p>
        </p:txBody>
      </p:sp>
      <p:graphicFrame>
        <p:nvGraphicFramePr>
          <p:cNvPr id="242" name="Google Shape;242;p13"/>
          <p:cNvGraphicFramePr/>
          <p:nvPr/>
        </p:nvGraphicFramePr>
        <p:xfrm>
          <a:off x="468313" y="1557338"/>
          <a:ext cx="3000000" cy="3000000"/>
        </p:xfrm>
        <a:graphic>
          <a:graphicData uri="http://schemas.openxmlformats.org/drawingml/2006/table">
            <a:tbl>
              <a:tblPr>
                <a:noFill/>
                <a:tableStyleId>{58F15D9D-BB80-4164-B859-66D4D452F157}</a:tableStyleId>
              </a:tblPr>
              <a:tblGrid>
                <a:gridCol w="1364450"/>
                <a:gridCol w="1364450"/>
                <a:gridCol w="1364450"/>
                <a:gridCol w="1364450"/>
                <a:gridCol w="1364450"/>
                <a:gridCol w="1396200"/>
              </a:tblGrid>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utviklingsprosess(LUP)</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trene 12-16 år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konkurrere 16-23 år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Kategori</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Sensitive perioder for utvikling av egenskaper - gutter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Utholdenhet (13-16 år), Hurtighet 2 (13-16 år), Styrke(12-18 mnd etter vekstspurten ca 16 år) (Bevegelighet)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3">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 (LUP skihopp)</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Sensitive perioder for utvikling av egenskaper - jenter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Utholdenhet (10-13), Hurtighet 2 (11-13 år), Styrke (rett etter vekstspurt ca 13 år), (Bevegelighet)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24952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Allsidighet vs spesialisering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60 - 40 fordeling. Delta gjerne i 2 idretter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40 - 60 fordeling. Velg 1 idrett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25 - 75 fordeling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25 - 75 fordeling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Teknisk/motoriske ferdigheter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 idrettens posisjoner og bevegelser med stor variasjon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mer spesifikt idrettens posisjoner og bevegelsesmønster. Fokus på å skape forståelse hos utøver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at bevegelser og posisjoner skal innvolvere samme muskulatur og timing, samme type muskelaktivitet og samme behov for stabilitet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at bevegelser og posisjoner skal innvolvere samme muskulatur og timing, samme type muskelaktivitet og samme behov for stabilitet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6">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Basisferdigheter barmark</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Hurtighet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alle typer spensthopp. </a:t>
                      </a:r>
                      <a:r>
                        <a:rPr b="0" i="1" lang="no-NO" sz="800" u="none" cap="none" strike="noStrike">
                          <a:solidFill>
                            <a:srgbClr val="000000"/>
                          </a:solidFill>
                          <a:latin typeface="Calibri"/>
                          <a:ea typeface="Calibri"/>
                          <a:cs typeface="Calibri"/>
                          <a:sym typeface="Calibri"/>
                        </a:rPr>
                        <a:t>Sensitiv periode</a:t>
                      </a:r>
                      <a:endParaRPr b="0" i="0" sz="800" u="none" cap="none" strike="noStrike">
                        <a:solidFill>
                          <a:srgbClr val="000000"/>
                        </a:solidFill>
                        <a:latin typeface="Calibri"/>
                        <a:ea typeface="Calibri"/>
                        <a:cs typeface="Calibri"/>
                        <a:sym typeface="Calibri"/>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alle typer spensthopp, samt og kunne utføre en akselrerende satsbev</a:t>
                      </a:r>
                      <a:endParaRPr b="0" i="0" sz="800" u="none" cap="none" strike="noStrike">
                        <a:solidFill>
                          <a:srgbClr val="000000"/>
                        </a:solidFill>
                        <a:latin typeface="Calibri"/>
                        <a:ea typeface="Calibri"/>
                        <a:cs typeface="Calibri"/>
                        <a:sym typeface="Calibri"/>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skape mest mulig vertikal hastighet i hele satsbevegelsen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Samme som nivå 6a</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Styrke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Stort fokus på styrke for hele kroppen. </a:t>
                      </a:r>
                      <a:r>
                        <a:rPr b="0" i="1" lang="no-NO" sz="800" u="none" cap="none" strike="noStrike">
                          <a:solidFill>
                            <a:srgbClr val="000000"/>
                          </a:solidFill>
                          <a:latin typeface="Calibri"/>
                          <a:ea typeface="Calibri"/>
                          <a:cs typeface="Calibri"/>
                          <a:sym typeface="Calibri"/>
                        </a:rPr>
                        <a:t>Sensitiv periode.</a:t>
                      </a:r>
                      <a:r>
                        <a:rPr b="0" i="0" lang="no-NO" sz="800" u="none" cap="none" strike="noStrike">
                          <a:solidFill>
                            <a:srgbClr val="000000"/>
                          </a:solidFill>
                          <a:latin typeface="Calibri"/>
                          <a:ea typeface="Calibri"/>
                          <a:cs typeface="Calibri"/>
                          <a:sym typeface="Calibri"/>
                        </a:rPr>
                        <a:t> Introduser løfteteknikk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Grunnleggende spesifikke styrkeøvelser med belastning avhengig av pubertet og hormonstatus.</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Styrketrening med fullt utbygd vektprogram. Fokus på eksplosivitet.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Styrketrening med fullt utbygd vektprogram med maks belastning og reaktive øvelser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Bevegelighet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Viktig med bevegelighetstrening pga raskt voksende skjelett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Spesifikk bevegelighetstrening. Variasjon i metoder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forskjellen ved passiv og aktiv tøying på de mest relevante musklene. Fokus på kontroll/styrke i ytterstilling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bevegelighet og mobilitet for å øke bevegelsesfriheten. Fokus på kontroll/styrke i ytterstilling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Utholdenhet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1" lang="no-NO" sz="800" u="none" cap="none" strike="noStrike">
                          <a:solidFill>
                            <a:srgbClr val="000000"/>
                          </a:solidFill>
                          <a:latin typeface="Calibri"/>
                          <a:ea typeface="Calibri"/>
                          <a:cs typeface="Calibri"/>
                          <a:sym typeface="Calibri"/>
                        </a:rPr>
                        <a:t>Sensitiv periode for gutter</a:t>
                      </a:r>
                      <a:r>
                        <a:rPr b="0" i="0" lang="no-NO" sz="800" u="none" cap="none" strike="noStrike">
                          <a:solidFill>
                            <a:srgbClr val="000000"/>
                          </a:solidFill>
                          <a:latin typeface="Calibri"/>
                          <a:ea typeface="Calibri"/>
                          <a:cs typeface="Calibri"/>
                          <a:sym typeface="Calibri"/>
                        </a:rPr>
                        <a:t>.Avhenigig av utøverens fysiske modnoingsnivå og idrettens krav.</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Prioriter utholdenhetstrening i forhold til å: kunne gjennomføre den mengde trening som kreves, regulere eller stabilisere vekt, restitusjon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Spenst/Power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Spenst: Økning/Endring i treningsintensitet og varighet. Innslag av imitasjonshopp med fokus på teknikk. Sensitiv periode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Starte med spenst - og hoppøvelser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Fokus på å kombinere kraft, hurtighet og teknikk i alle spenstøvelser. Trening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Power: Fokus på å kombinere kraft, hurtighet og teknikk i mer spesifikke øvelser. Trening med ytre belastning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bl>
          </a:graphicData>
        </a:graphic>
      </p:graphicFrame>
      <p:sp>
        <p:nvSpPr>
          <p:cNvPr id="243" name="Google Shape;243;p13"/>
          <p:cNvSpPr/>
          <p:nvPr/>
        </p:nvSpPr>
        <p:spPr>
          <a:xfrm>
            <a:off x="4724400" y="766763"/>
            <a:ext cx="533400" cy="142875"/>
          </a:xfrm>
          <a:prstGeom prst="rightArrow">
            <a:avLst>
              <a:gd fmla="val 50000" name="adj1"/>
              <a:gd fmla="val 50000" name="adj2"/>
            </a:avLst>
          </a:prstGeom>
          <a:gradFill>
            <a:gsLst>
              <a:gs pos="0">
                <a:srgbClr val="00CAFF"/>
              </a:gs>
              <a:gs pos="100000">
                <a:srgbClr val="75F3FF"/>
              </a:gs>
            </a:gsLst>
            <a:lin ang="16200000" scaled="0"/>
          </a:gradFill>
          <a:ln cap="flat" cmpd="sng" w="9525">
            <a:solidFill>
              <a:srgbClr val="00B4E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ph type="title"/>
          </p:nvPr>
        </p:nvSpPr>
        <p:spPr>
          <a:xfrm>
            <a:off x="1828800"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Hopp 12 -19 </a:t>
            </a:r>
            <a:endParaRPr/>
          </a:p>
        </p:txBody>
      </p:sp>
      <p:graphicFrame>
        <p:nvGraphicFramePr>
          <p:cNvPr id="249" name="Google Shape;249;p14"/>
          <p:cNvGraphicFramePr/>
          <p:nvPr/>
        </p:nvGraphicFramePr>
        <p:xfrm>
          <a:off x="395288" y="1417638"/>
          <a:ext cx="3000000" cy="3000000"/>
        </p:xfrm>
        <a:graphic>
          <a:graphicData uri="http://schemas.openxmlformats.org/drawingml/2006/table">
            <a:tbl>
              <a:tblPr>
                <a:noFill/>
                <a:tableStyleId>{58F15D9D-BB80-4164-B859-66D4D452F157}</a:tableStyleId>
              </a:tblPr>
              <a:tblGrid>
                <a:gridCol w="1374450"/>
                <a:gridCol w="1374450"/>
                <a:gridCol w="1355650"/>
                <a:gridCol w="1393275"/>
                <a:gridCol w="1380850"/>
                <a:gridCol w="1412825"/>
              </a:tblGrid>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Langsiktig utviklingsprosess(LUP)</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trene 12-16 år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konkurrere 16-23 år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 for å vinne 19 år -</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Kategori</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3128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Skileik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3</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3</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Variert og morsom aktivitet med større innslag av oppgavestyring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Variert og morsom aktivitet med mer spesifik oppgavestyring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Ski - og hoppteknikk</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Tilløp</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Utvikle metode for inntak og sittestilling som er individullt tilpasset. "Så lavt som mulig, så høyt som nødvndig"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Automatisere metode for inntak og sittestilling som er individuelt tilpasset. </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av inntaksteknikk og sittestilling. Kunne tilpasse seg forskjellige tilløp og forhold</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Sats</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Arbeide med tekniske detaljer og rytme. Bevisstgjøring av de fysiske krav som stilles til satsteknikken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Arbeide med tekniske detaljer og rytme. Fokus på kraftutvikling kombinert med teknikk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Automatisere bevegelsesmønster, samt optimalisere kraftutviklingen. Fokus på eksplosivitet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Tilpassning av teknikken til varierende forhold. Optimalisering av satsbevegelse. Fokus på kraftutvikling i gjennom hele satsen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972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Svev</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ski - og kroppsføring. Mestre utkjøring iht dommerreglementet - telemarknedslag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å optimalisere ski - og kroppsføring. Flate ski er meget viktig "Så bred som mulig, så smal som nødvendig"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Som nivå 5</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å tilpasse kroppsføring til varierende vindforhold. Mestre utkjøring iht dommerreglementet</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4930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Mental trening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Hovedfokus på målsetting og rett målprosess. Lysten til å gjøre den jobben som skal til for å nå sine mål</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teknikker for avspenning, visualisering, indre dialog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Trene på å være mentalt beredt. Trening av konsentrasjonsskifte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dot"/>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Lag førkonkurranseplan, konkurransefokusplan, refokuseringsplan og evalueringsrutiner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3">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Veiledning</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Veiledning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Mer fokus på oppgavestyrt tilbakemelding for at utøver skal reflektere mer over egen utvikling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Stor fokus på oppgavestyrt tilbakemelding. Innvolvere utøver mer for å øke forståelsen og kunnskapen.</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Spørrende tilbakemeldinger. Fokus på at utøver reflekterer og foreslår løsninger, bygget på utøverens egen kunnskap og erfaring</a:t>
                      </a:r>
                      <a:endParaRPr/>
                    </a:p>
                  </a:txBody>
                  <a:tcPr marT="5300" marB="0" marR="5300" marL="5300">
                    <a:lnL cap="flat" cmpd="sng" w="9525">
                      <a:solidFill>
                        <a:srgbClr val="000000"/>
                      </a:solidFill>
                      <a:prstDash val="dot"/>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Spørrende tilbakemeldinger. Fokus på at utøver reflekterer og foreslår løsninger, bygget på utøverens egen kunnskap og erfaring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6149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Treningsplanlegging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Periodeplanlegging og start av tester som brukes på Ungdomsprosjektet.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Sesongplanlegging. Tester, testoppfølging og målsettinger.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Sesongplanlegging. Tester, testoppfølging og målsettinger. Inkludere utøver i planleggingen.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Sesong- og periode planlegging, Utvidet testing. Inkludere utøver i planleggingen. Dokumentasjon gjennom OLT sin treningsdagbok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vMerge="1"/>
              </a:tr>
              <a:tr h="4972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Ernæring (Frisk utøver – kosthold, søvn, fysikk)</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variert og sunt kosthold med økt bevissthet hos utøver - fortsatt god foreldrestyring</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variert og sunt kosthold med økt bevissthet hos utøver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Næringsrikt, variert og sunt kosthold med fokus på riktig inntak av næring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Spesifikt kosthold med fokus på riktig inntak av næring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b="1" i="0" lang="no-NO" sz="800" u="none" cap="none" strike="noStrike">
                          <a:solidFill>
                            <a:srgbClr val="000000"/>
                          </a:solidFill>
                          <a:latin typeface="Calibri"/>
                          <a:ea typeface="Calibri"/>
                          <a:cs typeface="Calibri"/>
                          <a:sym typeface="Calibri"/>
                        </a:rPr>
                        <a:t>Rammebetingelser</a:t>
                      </a:r>
                      <a:endParaRPr/>
                    </a:p>
                  </a:txBody>
                  <a:tcPr marT="5300" marB="0" marR="5300" marL="5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49175">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Miljøskapende arbeid</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Fokus på samspill og positiv forsterkning</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Bevisstgjøring av samhandling og lagfølelse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Bevisstgjøring av samhandling og lagfølelse</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Svært viktig med positive egenskaper som miljøskaper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7535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Foreldredngasjement</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Bidra til fellesskapet gjennom å være tilstede på trening, preppe bakker, oppmuntre barna</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Når man er tilstede - støttende og positiv i forhold til utøverens prestasjoner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Positiv tilskuer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Positiv tilskuer</a:t>
                      </a:r>
                      <a:endParaRPr/>
                    </a:p>
                  </a:txBody>
                  <a:tcPr marT="9525" marB="0"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71100">
                <a:tc>
                  <a:txBody>
                    <a:bodyPr/>
                    <a:lstStyle/>
                    <a:p>
                      <a:pPr indent="0" lvl="0" marL="0" marR="0" rtl="0" algn="l">
                        <a:spcBef>
                          <a:spcPts val="0"/>
                        </a:spcBef>
                        <a:spcAft>
                          <a:spcPts val="0"/>
                        </a:spcAft>
                        <a:buNone/>
                      </a:pPr>
                      <a:r>
                        <a:rPr b="1" i="0" lang="no-NO" sz="800" u="none" cap="none" strike="noStrike">
                          <a:solidFill>
                            <a:srgbClr val="000000"/>
                          </a:solidFill>
                          <a:latin typeface="Calibri"/>
                          <a:ea typeface="Calibri"/>
                          <a:cs typeface="Calibri"/>
                          <a:sym typeface="Calibri"/>
                        </a:rPr>
                        <a:t>Hopputstyr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Utstyr som er tilpasset utøveren innen regelverk og etter gjeldende normer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Utstyr som er tilpasset utøveren innen regelverk og etter gjeldende normer</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og innovasjon av utstyr tilpasset øverste internasjonale nivå</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no-NO" sz="800" u="none" cap="none" strike="noStrike">
                          <a:solidFill>
                            <a:srgbClr val="000000"/>
                          </a:solidFill>
                          <a:latin typeface="Calibri"/>
                          <a:ea typeface="Calibri"/>
                          <a:cs typeface="Calibri"/>
                          <a:sym typeface="Calibri"/>
                        </a:rPr>
                        <a:t>Optimalisering og innovasjon av utstyr tilpasset øverste internasjonale nivå</a:t>
                      </a:r>
                      <a:endParaRPr/>
                    </a:p>
                  </a:txBody>
                  <a:tcPr marT="5300" marB="0" marR="5300" marL="5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bl>
          </a:graphicData>
        </a:graphic>
      </p:graphicFrame>
      <p:sp>
        <p:nvSpPr>
          <p:cNvPr id="250" name="Google Shape;250;p14"/>
          <p:cNvSpPr/>
          <p:nvPr/>
        </p:nvSpPr>
        <p:spPr>
          <a:xfrm>
            <a:off x="4787900" y="755650"/>
            <a:ext cx="576263" cy="142875"/>
          </a:xfrm>
          <a:prstGeom prst="rightArrow">
            <a:avLst>
              <a:gd fmla="val 50000" name="adj1"/>
              <a:gd fmla="val 50000" name="adj2"/>
            </a:avLst>
          </a:prstGeom>
          <a:gradFill>
            <a:gsLst>
              <a:gs pos="0">
                <a:srgbClr val="00CAFF"/>
              </a:gs>
              <a:gs pos="100000">
                <a:srgbClr val="75F3FF"/>
              </a:gs>
            </a:gsLst>
            <a:lin ang="16200000" scaled="0"/>
          </a:gradFill>
          <a:ln cap="flat" cmpd="sng" w="9525">
            <a:solidFill>
              <a:srgbClr val="00B4E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ph type="title"/>
          </p:nvPr>
        </p:nvSpPr>
        <p:spPr>
          <a:xfrm>
            <a:off x="1835697" y="620713"/>
            <a:ext cx="5822404" cy="64804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Idrettens grunnstige – 220 kr for instruktørhefte</a:t>
            </a:r>
            <a:endParaRPr/>
          </a:p>
        </p:txBody>
      </p:sp>
      <p:sp>
        <p:nvSpPr>
          <p:cNvPr id="256" name="Google Shape;256;p15"/>
          <p:cNvSpPr txBox="1"/>
          <p:nvPr>
            <p:ph idx="1" type="body"/>
          </p:nvPr>
        </p:nvSpPr>
        <p:spPr>
          <a:xfrm>
            <a:off x="1752600" y="1920875"/>
            <a:ext cx="5905500" cy="43878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folHlink"/>
              </a:buClr>
              <a:buSzPts val="1050"/>
              <a:buFont typeface="Arial"/>
              <a:buNone/>
            </a:pPr>
            <a:r>
              <a:t/>
            </a:r>
            <a:endParaRPr sz="1050"/>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t/>
            </a:r>
            <a:endParaRPr sz="1200"/>
          </a:p>
        </p:txBody>
      </p:sp>
      <p:pic>
        <p:nvPicPr>
          <p:cNvPr id="257" name="Google Shape;257;p15"/>
          <p:cNvPicPr preferRelativeResize="0"/>
          <p:nvPr/>
        </p:nvPicPr>
        <p:blipFill rotWithShape="1">
          <a:blip r:embed="rId3">
            <a:alphaModFix/>
          </a:blip>
          <a:srcRect b="0" l="0" r="0" t="0"/>
          <a:stretch/>
        </p:blipFill>
        <p:spPr>
          <a:xfrm>
            <a:off x="3321220" y="2521039"/>
            <a:ext cx="2501560" cy="3617640"/>
          </a:xfrm>
          <a:prstGeom prst="rect">
            <a:avLst/>
          </a:prstGeom>
          <a:noFill/>
          <a:ln>
            <a:noFill/>
          </a:ln>
        </p:spPr>
      </p:pic>
      <p:sp>
        <p:nvSpPr>
          <p:cNvPr id="258" name="Google Shape;258;p15"/>
          <p:cNvSpPr txBox="1"/>
          <p:nvPr/>
        </p:nvSpPr>
        <p:spPr>
          <a:xfrm>
            <a:off x="2411760" y="1320710"/>
            <a:ext cx="3960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no-NO" sz="1800" u="sng" cap="none" strike="noStrike">
                <a:solidFill>
                  <a:schemeClr val="dk1"/>
                </a:solidFill>
                <a:latin typeface="Arial"/>
                <a:ea typeface="Arial"/>
                <a:cs typeface="Arial"/>
                <a:sym typeface="Arial"/>
                <a:hlinkClick r:id="rId4">
                  <a:extLst>
                    <a:ext uri="{A12FA001-AC4F-418D-AE19-62706E023703}">
                      <ahyp:hlinkClr val="tx"/>
                    </a:ext>
                  </a:extLst>
                </a:hlinkClick>
              </a:rPr>
              <a:t>Idrettens grunnstige kan kjøpes her</a:t>
            </a:r>
            <a:endParaRPr sz="18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type="title"/>
          </p:nvPr>
        </p:nvSpPr>
        <p:spPr>
          <a:xfrm>
            <a:off x="1838325" y="620713"/>
            <a:ext cx="5819775" cy="13001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solidFill>
                  <a:srgbClr val="00B6E3"/>
                </a:solidFill>
              </a:rPr>
              <a:t>Arbeidskrav og utviklingstrapp Hopp Herrer</a:t>
            </a:r>
            <a:endParaRPr sz="2000"/>
          </a:p>
        </p:txBody>
      </p:sp>
      <p:graphicFrame>
        <p:nvGraphicFramePr>
          <p:cNvPr id="264" name="Google Shape;264;p16"/>
          <p:cNvGraphicFramePr/>
          <p:nvPr/>
        </p:nvGraphicFramePr>
        <p:xfrm>
          <a:off x="1601788" y="2025650"/>
          <a:ext cx="3000000" cy="3000000"/>
        </p:xfrm>
        <a:graphic>
          <a:graphicData uri="http://schemas.openxmlformats.org/drawingml/2006/table">
            <a:tbl>
              <a:tblPr>
                <a:noFill/>
                <a:tableStyleId>{58F15D9D-BB80-4164-B859-66D4D452F157}</a:tableStyleId>
              </a:tblPr>
              <a:tblGrid>
                <a:gridCol w="453425"/>
                <a:gridCol w="544125"/>
                <a:gridCol w="559900"/>
                <a:gridCol w="372600"/>
                <a:gridCol w="595375"/>
                <a:gridCol w="396275"/>
                <a:gridCol w="358800"/>
                <a:gridCol w="358800"/>
                <a:gridCol w="358800"/>
                <a:gridCol w="319375"/>
                <a:gridCol w="473150"/>
                <a:gridCol w="319375"/>
                <a:gridCol w="473150"/>
                <a:gridCol w="473150"/>
              </a:tblGrid>
              <a:tr h="305325">
                <a:tc>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Skihopp Herrer Egenskaper</a:t>
                      </a:r>
                      <a:endParaRPr/>
                    </a:p>
                  </a:txBody>
                  <a:tcPr marT="1800" marB="0" marR="1800" marL="18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a:txBody>
                    <a:bodyPr/>
                    <a:lstStyle/>
                    <a:p>
                      <a:pPr indent="0" lvl="0" marL="0" marR="0" rtl="0" algn="ctr">
                        <a:spcBef>
                          <a:spcPts val="0"/>
                        </a:spcBef>
                        <a:spcAft>
                          <a:spcPts val="0"/>
                        </a:spcAft>
                        <a:buNone/>
                      </a:pPr>
                      <a:r>
                        <a:rPr b="1" i="0" lang="no-NO" sz="400" u="none" cap="none" strike="noStrike">
                          <a:solidFill>
                            <a:srgbClr val="000000"/>
                          </a:solidFill>
                          <a:latin typeface="Calibri"/>
                          <a:ea typeface="Calibri"/>
                          <a:cs typeface="Calibri"/>
                          <a:sym typeface="Calibri"/>
                        </a:rPr>
                        <a:t>Tester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gridSpan="4">
                  <a:txBody>
                    <a:bodyPr/>
                    <a:lstStyle/>
                    <a:p>
                      <a:pPr indent="0" lvl="0" marL="0" marR="0" rtl="0" algn="ctr">
                        <a:spcBef>
                          <a:spcPts val="0"/>
                        </a:spcBef>
                        <a:spcAft>
                          <a:spcPts val="0"/>
                        </a:spcAft>
                        <a:buNone/>
                      </a:pPr>
                      <a:r>
                        <a:rPr b="1" i="0" lang="no-NO" sz="400" u="none" cap="none" strike="noStrike">
                          <a:solidFill>
                            <a:srgbClr val="000000"/>
                          </a:solidFill>
                          <a:latin typeface="Calibri"/>
                          <a:ea typeface="Calibri"/>
                          <a:cs typeface="Calibri"/>
                          <a:sym typeface="Calibri"/>
                        </a:rPr>
                        <a:t>Lære å Trene 9 - 12 år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hMerge="1"/>
                <a:tc hMerge="1"/>
                <a:tc hMerge="1"/>
                <a:tc gridSpan="4">
                  <a:txBody>
                    <a:bodyPr/>
                    <a:lstStyle/>
                    <a:p>
                      <a:pPr indent="0" lvl="0" marL="0" marR="0" rtl="0" algn="ctr">
                        <a:spcBef>
                          <a:spcPts val="0"/>
                        </a:spcBef>
                        <a:spcAft>
                          <a:spcPts val="0"/>
                        </a:spcAft>
                        <a:buNone/>
                      </a:pPr>
                      <a:r>
                        <a:rPr b="1" i="0" lang="no-NO" sz="400" u="none" cap="none" strike="noStrike">
                          <a:solidFill>
                            <a:srgbClr val="000000"/>
                          </a:solidFill>
                          <a:latin typeface="Calibri"/>
                          <a:ea typeface="Calibri"/>
                          <a:cs typeface="Calibri"/>
                          <a:sym typeface="Calibri"/>
                        </a:rPr>
                        <a:t>Trene for å Trene 12 - 16 år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hMerge="1"/>
                <a:tc hMerge="1"/>
                <a:tc hMerge="1"/>
                <a:tc gridSpan="3">
                  <a:txBody>
                    <a:bodyPr/>
                    <a:lstStyle/>
                    <a:p>
                      <a:pPr indent="0" lvl="0" marL="0" marR="0" rtl="0" algn="ctr">
                        <a:spcBef>
                          <a:spcPts val="0"/>
                        </a:spcBef>
                        <a:spcAft>
                          <a:spcPts val="0"/>
                        </a:spcAft>
                        <a:buNone/>
                      </a:pPr>
                      <a:r>
                        <a:rPr b="1" i="0" lang="no-NO" sz="400" u="none" cap="none" strike="noStrike">
                          <a:solidFill>
                            <a:srgbClr val="000000"/>
                          </a:solidFill>
                          <a:latin typeface="Calibri"/>
                          <a:ea typeface="Calibri"/>
                          <a:cs typeface="Calibri"/>
                          <a:sym typeface="Calibri"/>
                        </a:rPr>
                        <a:t>Trene for å Konkurrere 16 - 23</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hMerge="1"/>
                <a:tc hMerge="1"/>
                <a:tc>
                  <a:txBody>
                    <a:bodyPr/>
                    <a:lstStyle/>
                    <a:p>
                      <a:pPr indent="0" lvl="0" marL="0" marR="0" rtl="0" algn="ctr">
                        <a:spcBef>
                          <a:spcPts val="0"/>
                        </a:spcBef>
                        <a:spcAft>
                          <a:spcPts val="0"/>
                        </a:spcAft>
                        <a:buNone/>
                      </a:pPr>
                      <a:r>
                        <a:rPr b="1" i="0" lang="no-NO" sz="400" u="none" cap="none" strike="noStrike">
                          <a:solidFill>
                            <a:srgbClr val="000000"/>
                          </a:solidFill>
                          <a:latin typeface="Calibri"/>
                          <a:ea typeface="Calibri"/>
                          <a:cs typeface="Calibri"/>
                          <a:sym typeface="Calibri"/>
                        </a:rPr>
                        <a:t>Trene for å Vinne</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r>
              <a:tr h="93700">
                <a:tc>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Alder/Fase</a:t>
                      </a:r>
                      <a:endParaRPr/>
                    </a:p>
                  </a:txBody>
                  <a:tcPr marT="1800" marB="0" marR="1800" marL="18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9 - 10 år</a:t>
                      </a:r>
                      <a:endParaRPr/>
                    </a:p>
                  </a:txBody>
                  <a:tcPr marT="1800" marB="0" marR="1800" marL="18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hMerge="1"/>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11 - 12 år</a:t>
                      </a:r>
                      <a:endParaRPr/>
                    </a:p>
                  </a:txBody>
                  <a:tcPr marT="1800" marB="0" marR="1800" marL="18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hMerge="1"/>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13 år</a:t>
                      </a:r>
                      <a:endParaRPr/>
                    </a:p>
                  </a:txBody>
                  <a:tcPr marT="1800" marB="0" marR="1800" marL="18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14 år</a:t>
                      </a:r>
                      <a:endParaRPr/>
                    </a:p>
                  </a:txBody>
                  <a:tcPr marT="1800" marB="0" marR="1800" marL="18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15 år</a:t>
                      </a:r>
                      <a:endParaRPr/>
                    </a:p>
                  </a:txBody>
                  <a:tcPr marT="1800" marB="0" marR="1800" marL="18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16 år</a:t>
                      </a:r>
                      <a:endParaRPr/>
                    </a:p>
                  </a:txBody>
                  <a:tcPr marT="1800" marB="0" marR="1800" marL="18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17 år</a:t>
                      </a:r>
                      <a:endParaRPr/>
                    </a:p>
                  </a:txBody>
                  <a:tcPr marT="1800" marB="0" marR="1800" marL="18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18 år</a:t>
                      </a:r>
                      <a:endParaRPr/>
                    </a:p>
                  </a:txBody>
                  <a:tcPr marT="1800" marB="0" marR="1800" marL="18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19 - 23 år</a:t>
                      </a:r>
                      <a:endParaRPr/>
                    </a:p>
                  </a:txBody>
                  <a:tcPr marT="1800" marB="0" marR="1800" marL="18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19 år -</a:t>
                      </a:r>
                      <a:endParaRPr/>
                    </a:p>
                  </a:txBody>
                  <a:tcPr marT="1800" marB="0" marR="1800" marL="180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r>
              <a:tr h="132500">
                <a:tc rowSpan="2">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Skihoppteknikk</a:t>
                      </a:r>
                      <a:endParaRPr/>
                    </a:p>
                  </a:txBody>
                  <a:tcPr marT="1800" marB="0" marR="1800" marL="18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Rullebrett SJ og CMJ</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Brettet står i ro</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Brettet står i ro</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Brettet står i ro</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Brettet står i ro</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Brettet står i ro</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184550">
                <a:tc vMerge="1"/>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Teknisk test Kraftplattform</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2,5 m/s</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2,6 m/s</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2,6 m/s</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2,7 m/s</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2,7 m/s</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146900">
                <a:tc rowSpan="3">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Power/ Spenst</a:t>
                      </a:r>
                      <a:endParaRPr/>
                    </a:p>
                  </a:txBody>
                  <a:tcPr marT="1800" marB="0" marR="1800" marL="18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Kraftplate /  SJ og CMJ</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30/35 Watt</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30,5/36 Watt</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30,5/36 Watt</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32/38 Watt</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32 / 38 Watt pr/kg</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129625">
                <a:tc vMerge="1"/>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Abalakow</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30+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35+</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45+</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50+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50+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55+</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55+</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60+</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135375">
                <a:tc vMerge="1"/>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 1 Øv 1-10 Spenst</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 2 Trinn 1- 10 Hopp</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155550">
                <a:tc rowSpan="2">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Styrke</a:t>
                      </a:r>
                      <a:endParaRPr/>
                    </a:p>
                  </a:txBody>
                  <a:tcPr marT="1800" marB="0" marR="1800" marL="18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Knebøy relativ styrke</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Løfte - Teknikk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Løfte - Teknikk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Løfte - Teknikk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1,7</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1,8</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1,8</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r>
              <a:tr h="184550">
                <a:tc vMerge="1"/>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 1 Øv 1-10 Fiksering</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hMerge="1"/>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 2 Trinn 1,3,5,7,9 Styrke</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hMerge="1"/>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r>
              <a:tr h="158425">
                <a:tc rowSpan="2">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Bevegelighet</a:t>
                      </a:r>
                      <a:endParaRPr/>
                    </a:p>
                  </a:txBody>
                  <a:tcPr marT="1800" marB="0" marR="1800" marL="18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gridSpan="4">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 2 Trinn 2,4,6,8,10 Bevegelighet</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hMerge="1"/>
                <a:tc hMerge="1"/>
                <a:tc hMerge="1"/>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r>
              <a:tr h="164175">
                <a:tc vMerge="1"/>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"Stand and reach"</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22+</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25+</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25+</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25+</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25+</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25+</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25+</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r>
              <a:tr h="230450">
                <a:tc>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Teknikk / Motorikk</a:t>
                      </a:r>
                      <a:endParaRPr/>
                    </a:p>
                  </a:txBody>
                  <a:tcPr marT="1800" marB="0" marR="1800" marL="18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CBAD"/>
                    </a:solidFill>
                  </a:tcPr>
                </a:tc>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 2 Øv 1-10 Koordinasjon</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CBAD"/>
                    </a:solidFill>
                  </a:tcPr>
                </a:tc>
                <a:tc hMerge="1"/>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 1 Trinn 1-10 Trampett</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CBAD"/>
                    </a:solidFill>
                  </a:tcPr>
                </a:tc>
                <a:tc hMerge="1"/>
                <a:tc gridSpan="4">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 2 Trinn 1-10 Trampett</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CBAD"/>
                    </a:solidFill>
                  </a:tcPr>
                </a:tc>
                <a:tc hMerge="1"/>
                <a:tc hMerge="1"/>
                <a:tc hMerge="1"/>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CBAD"/>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CBAD"/>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CBAD"/>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CBAD"/>
                    </a:solidFill>
                  </a:tcPr>
                </a:tc>
              </a:tr>
              <a:tr h="259250">
                <a:tc>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Hurtighet</a:t>
                      </a:r>
                      <a:endParaRPr/>
                    </a:p>
                  </a:txBody>
                  <a:tcPr marT="1800" marB="0" marR="1800" marL="18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Harres-test</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12 sek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11,5 sek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11 sek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11 sek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10,5 sek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10 sek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10 sek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10 sek</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084"/>
                    </a:solidFill>
                  </a:tcPr>
                </a:tc>
              </a:tr>
              <a:tr h="218925">
                <a:tc>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Utholdenhet</a:t>
                      </a:r>
                      <a:endParaRPr/>
                    </a:p>
                  </a:txBody>
                  <a:tcPr marT="1800" marB="0" marR="1800" marL="18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3000 meter løp</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15:30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14:30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13:30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13:00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13:00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12:30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12:30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12:30</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184550">
                <a:tc rowSpan="2">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Basisferdigheter</a:t>
                      </a:r>
                      <a:endParaRPr/>
                    </a:p>
                  </a:txBody>
                  <a:tcPr marT="1800" marB="0" marR="1800" marL="18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FMS- Functional Movement Screening</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14+</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15+</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16+</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17+</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18+</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19+</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20+</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20+</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r>
              <a:tr h="184550">
                <a:tc vMerge="1"/>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 1 Trinn 1-10 Balanse</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hMerge="1"/>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Idrettens Grunnstige 2 Trinn 1-10 Akrobatikk</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hMerge="1"/>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 </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r>
              <a:tr h="184550">
                <a:tc rowSpan="2">
                  <a:txBody>
                    <a:bodyPr/>
                    <a:lstStyle/>
                    <a:p>
                      <a:pPr indent="0" lvl="0" marL="0" marR="0" rtl="0" algn="l">
                        <a:spcBef>
                          <a:spcPts val="0"/>
                        </a:spcBef>
                        <a:spcAft>
                          <a:spcPts val="0"/>
                        </a:spcAft>
                        <a:buNone/>
                      </a:pPr>
                      <a:r>
                        <a:rPr b="1" i="0" lang="no-NO" sz="400" u="none" cap="none" strike="noStrike">
                          <a:solidFill>
                            <a:srgbClr val="000000"/>
                          </a:solidFill>
                          <a:latin typeface="Calibri"/>
                          <a:ea typeface="Calibri"/>
                          <a:cs typeface="Calibri"/>
                          <a:sym typeface="Calibri"/>
                        </a:rPr>
                        <a:t>Utstyr</a:t>
                      </a:r>
                      <a:endParaRPr/>
                    </a:p>
                  </a:txBody>
                  <a:tcPr marT="1800" marB="0" marR="1800" marL="18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Faser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Aktiv Start 0-6 år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FUNdamentals 6-9 år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Lære å trene 9-12 år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hMerge="1"/>
                <a:tc gridSpan="4">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Trene for å Trene 12 - 16 år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hMerge="1"/>
                <a:tc hMerge="1"/>
                <a:tc hMerge="1"/>
                <a:tc gridSpan="3">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Trene for å Konkurrere </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hMerge="1"/>
                <a:tc hMerge="1"/>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Trene for å Vinne</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r>
              <a:tr h="457025">
                <a:tc vMerge="1"/>
                <a:tc>
                  <a:txBody>
                    <a:bodyPr/>
                    <a:lstStyle/>
                    <a:p>
                      <a:pPr indent="0" lvl="0" marL="0" marR="0" rtl="0" algn="l">
                        <a:spcBef>
                          <a:spcPts val="0"/>
                        </a:spcBef>
                        <a:spcAft>
                          <a:spcPts val="0"/>
                        </a:spcAft>
                        <a:buNone/>
                      </a:pPr>
                      <a:r>
                        <a:rPr b="0" i="0" lang="no-NO" sz="400" u="none" cap="none" strike="noStrike">
                          <a:solidFill>
                            <a:srgbClr val="000000"/>
                          </a:solidFill>
                          <a:latin typeface="Calibri"/>
                          <a:ea typeface="Calibri"/>
                          <a:cs typeface="Calibri"/>
                          <a:sym typeface="Calibri"/>
                        </a:rPr>
                        <a:t>Utstyr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9D08E"/>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Ikke viktig med spesialutstyr, men fokus på utstyr som utøveren mestrer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9D08E"/>
                    </a:solidFill>
                  </a:tcPr>
                </a:tc>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Mindre viktig, men fokus på utstyr som utøveren mestrer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9D08E"/>
                    </a:solidFill>
                  </a:tcPr>
                </a:tc>
                <a:tc gridSpan="2">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Viktig med utstyr som er tilpasset utøveren og ferdighetsnivå</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9D08E"/>
                    </a:solidFill>
                  </a:tcPr>
                </a:tc>
                <a:tc hMerge="1"/>
                <a:tc gridSpan="4">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Utstyr som er tilpasset utøveren innefor regelverk og gjeldende normer</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9D08E"/>
                    </a:solidFill>
                  </a:tcPr>
                </a:tc>
                <a:tc hMerge="1"/>
                <a:tc hMerge="1"/>
                <a:tc hMerge="1"/>
                <a:tc gridSpan="3">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Optimalisering og innovasjon av utstyr tilpasset øverste internationale nivå</a:t>
                      </a:r>
                      <a:endParaRPr/>
                    </a:p>
                  </a:txBody>
                  <a:tcPr marT="1800" marB="0" marR="1800" marL="1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9D08E"/>
                    </a:solidFill>
                  </a:tcPr>
                </a:tc>
                <a:tc hMerge="1"/>
                <a:tc hMerge="1"/>
                <a:tc>
                  <a:txBody>
                    <a:bodyPr/>
                    <a:lstStyle/>
                    <a:p>
                      <a:pPr indent="0" lvl="0" marL="0" marR="0" rtl="0" algn="ctr">
                        <a:spcBef>
                          <a:spcPts val="0"/>
                        </a:spcBef>
                        <a:spcAft>
                          <a:spcPts val="0"/>
                        </a:spcAft>
                        <a:buNone/>
                      </a:pPr>
                      <a:r>
                        <a:rPr b="0" i="0" lang="no-NO" sz="400" u="none" cap="none" strike="noStrike">
                          <a:solidFill>
                            <a:srgbClr val="000000"/>
                          </a:solidFill>
                          <a:latin typeface="Calibri"/>
                          <a:ea typeface="Calibri"/>
                          <a:cs typeface="Calibri"/>
                          <a:sym typeface="Calibri"/>
                        </a:rPr>
                        <a:t>Optimalisering og innovasjon av utstyr tilpasset øverste internationale nivå</a:t>
                      </a:r>
                      <a:endParaRPr/>
                    </a:p>
                  </a:txBody>
                  <a:tcPr marT="1800" marB="0" marR="1800" marL="18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9D08E"/>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
          <p:cNvSpPr txBox="1"/>
          <p:nvPr>
            <p:ph type="title"/>
          </p:nvPr>
        </p:nvSpPr>
        <p:spPr>
          <a:xfrm>
            <a:off x="1828800" y="620713"/>
            <a:ext cx="5829300" cy="12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sz="2000">
                <a:solidFill>
                  <a:srgbClr val="00B6E3"/>
                </a:solidFill>
              </a:rPr>
              <a:t>Arbeidskrav og utviklingstrapp Hopp Herrer</a:t>
            </a:r>
            <a:endParaRPr sz="2000"/>
          </a:p>
        </p:txBody>
      </p:sp>
      <p:sp>
        <p:nvSpPr>
          <p:cNvPr id="345" name="Google Shape;345;p3"/>
          <p:cNvSpPr txBox="1"/>
          <p:nvPr>
            <p:ph idx="1" type="body"/>
          </p:nvPr>
        </p:nvSpPr>
        <p:spPr>
          <a:xfrm>
            <a:off x="2858225" y="1628850"/>
            <a:ext cx="6858000" cy="4017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folHlink"/>
              </a:buClr>
              <a:buSzPts val="1200"/>
              <a:buFont typeface="Arial"/>
              <a:buNone/>
            </a:pPr>
            <a:r>
              <a:rPr b="1" lang="no-NO" sz="1200"/>
              <a:t>Forklaring arbeidskravsanalyse</a:t>
            </a:r>
            <a:endParaRPr/>
          </a:p>
          <a:p>
            <a:pPr indent="0" lvl="0" marL="0" rtl="0" algn="l">
              <a:lnSpc>
                <a:spcPct val="100000"/>
              </a:lnSpc>
              <a:spcBef>
                <a:spcPts val="240"/>
              </a:spcBef>
              <a:spcAft>
                <a:spcPts val="0"/>
              </a:spcAft>
              <a:buClr>
                <a:schemeClr val="folHlink"/>
              </a:buClr>
              <a:buSzPts val="1200"/>
              <a:buFont typeface="Arial"/>
              <a:buNone/>
            </a:pPr>
            <a:r>
              <a:t/>
            </a:r>
            <a:endParaRPr b="1" sz="1200"/>
          </a:p>
          <a:p>
            <a:pPr indent="0" lvl="0" marL="0" rtl="0" algn="l">
              <a:lnSpc>
                <a:spcPct val="100000"/>
              </a:lnSpc>
              <a:spcBef>
                <a:spcPts val="240"/>
              </a:spcBef>
              <a:spcAft>
                <a:spcPts val="0"/>
              </a:spcAft>
              <a:buClr>
                <a:schemeClr val="folHlink"/>
              </a:buClr>
              <a:buSzPts val="1200"/>
              <a:buFont typeface="Arial"/>
              <a:buNone/>
            </a:pPr>
            <a:r>
              <a:rPr b="1" lang="no-NO" sz="1200"/>
              <a:t>Skihoppteknikk kraftplattform:</a:t>
            </a:r>
            <a:endParaRPr/>
          </a:p>
          <a:p>
            <a:pPr indent="0" lvl="0" marL="0" rtl="0" algn="l">
              <a:lnSpc>
                <a:spcPct val="100000"/>
              </a:lnSpc>
              <a:spcBef>
                <a:spcPts val="240"/>
              </a:spcBef>
              <a:spcAft>
                <a:spcPts val="0"/>
              </a:spcAft>
              <a:buClr>
                <a:schemeClr val="folHlink"/>
              </a:buClr>
              <a:buSzPts val="1200"/>
              <a:buFont typeface="Arial"/>
              <a:buNone/>
            </a:pPr>
            <a:r>
              <a:rPr lang="no-NO" sz="1200"/>
              <a:t>På kraftplattform måler man faktorer som kraftutvikling, vertikal hastighet, rotasjonsmengde m.m.i skihoppbevegelsen (Imitasjonshopp) En test som fortrinnsvis kjøres på utøvere som tilhørere elitelag i team og utøvere på landslag som befinner seg i Trene for å konkurrere og Trene for å vinne. Formålet med å teste skihoppteknikk er å teste kraftutvikling mot underlaget i skihoppbevegelsen. Viktige faktorer for å oppnå dette er samtidig åpning av kne – og hofteledd, slik at det er balanse i bevegelsen. Gjennom dette påvirker man underlaget lenge. Gir en indikasjon på evnen til å skape stort løft og riktig rotasjonsmengde i skihoppet.</a:t>
            </a:r>
            <a:endParaRPr/>
          </a:p>
          <a:p>
            <a:pPr indent="0" lvl="0" marL="0" rtl="0" algn="l">
              <a:lnSpc>
                <a:spcPct val="100000"/>
              </a:lnSpc>
              <a:spcBef>
                <a:spcPts val="240"/>
              </a:spcBef>
              <a:spcAft>
                <a:spcPts val="0"/>
              </a:spcAft>
              <a:buClr>
                <a:schemeClr val="folHlink"/>
              </a:buClr>
              <a:buSzPts val="1200"/>
              <a:buFont typeface="Arial"/>
              <a:buNone/>
            </a:pPr>
            <a:r>
              <a:t/>
            </a:r>
            <a:endParaRPr sz="1200"/>
          </a:p>
          <a:p>
            <a:pPr indent="0" lvl="0" marL="0" rtl="0" algn="l">
              <a:lnSpc>
                <a:spcPct val="100000"/>
              </a:lnSpc>
              <a:spcBef>
                <a:spcPts val="240"/>
              </a:spcBef>
              <a:spcAft>
                <a:spcPts val="0"/>
              </a:spcAft>
              <a:buClr>
                <a:schemeClr val="folHlink"/>
              </a:buClr>
              <a:buSzPts val="1200"/>
              <a:buFont typeface="Arial"/>
              <a:buNone/>
            </a:pPr>
            <a:r>
              <a:rPr b="1" lang="no-NO" sz="1200"/>
              <a:t>Skihoppteknikk rullebrett:</a:t>
            </a:r>
            <a:endParaRPr/>
          </a:p>
          <a:p>
            <a:pPr indent="0" lvl="0" marL="0" rtl="0" algn="l">
              <a:lnSpc>
                <a:spcPct val="100000"/>
              </a:lnSpc>
              <a:spcBef>
                <a:spcPts val="240"/>
              </a:spcBef>
              <a:spcAft>
                <a:spcPts val="0"/>
              </a:spcAft>
              <a:buClr>
                <a:schemeClr val="folHlink"/>
              </a:buClr>
              <a:buSzPts val="1200"/>
              <a:buFont typeface="Arial"/>
              <a:buNone/>
            </a:pPr>
            <a:r>
              <a:rPr lang="no-NO" sz="1200"/>
              <a:t>På rullebrett anbefaler vi Vertikalhopp (SJ) fra lav, statisk posisjon og Elastisk vertikalhopp (CMJ) fra oppreist posisjon. Målet med testen er at </a:t>
            </a:r>
            <a:endParaRPr/>
          </a:p>
          <a:p>
            <a:pPr indent="0" lvl="0" marL="0" rtl="0" algn="l">
              <a:lnSpc>
                <a:spcPct val="100000"/>
              </a:lnSpc>
              <a:spcBef>
                <a:spcPts val="240"/>
              </a:spcBef>
              <a:spcAft>
                <a:spcPts val="0"/>
              </a:spcAft>
              <a:buClr>
                <a:schemeClr val="folHlink"/>
              </a:buClr>
              <a:buSzPts val="1200"/>
              <a:buFont typeface="Arial"/>
              <a:buNone/>
            </a:pPr>
            <a:r>
              <a:rPr lang="no-NO" sz="1200"/>
              <a:t>det er en samtidig åpning av kneledd og hofteledd. </a:t>
            </a:r>
            <a:endParaRPr/>
          </a:p>
          <a:p>
            <a:pPr indent="0" lvl="0" marL="0" rtl="0" algn="l">
              <a:lnSpc>
                <a:spcPct val="100000"/>
              </a:lnSpc>
              <a:spcBef>
                <a:spcPts val="240"/>
              </a:spcBef>
              <a:spcAft>
                <a:spcPts val="0"/>
              </a:spcAft>
              <a:buClr>
                <a:schemeClr val="folHlink"/>
              </a:buClr>
              <a:buSzPts val="1200"/>
              <a:buFont typeface="Arial"/>
              <a:buNone/>
            </a:pPr>
            <a:r>
              <a:rPr lang="no-NO" sz="1200"/>
              <a:t>En god indikasjon på dette er at brettet står i ro under og etter hoppet.</a:t>
            </a:r>
            <a:endParaRPr/>
          </a:p>
          <a:p>
            <a:pPr indent="0" lvl="0" marL="0" rtl="0" algn="l">
              <a:lnSpc>
                <a:spcPct val="100000"/>
              </a:lnSpc>
              <a:spcBef>
                <a:spcPts val="240"/>
              </a:spcBef>
              <a:spcAft>
                <a:spcPts val="0"/>
              </a:spcAft>
              <a:buClr>
                <a:schemeClr val="folHlink"/>
              </a:buClr>
              <a:buSzPts val="1200"/>
              <a:buFont typeface="Arial"/>
              <a:buNone/>
            </a:pPr>
            <a:r>
              <a:rPr lang="no-NO" sz="1200"/>
              <a:t>Testen egner seg bra for utøvere som befinner seg i fasene</a:t>
            </a:r>
            <a:endParaRPr/>
          </a:p>
          <a:p>
            <a:pPr indent="0" lvl="0" marL="0" rtl="0" algn="l">
              <a:lnSpc>
                <a:spcPct val="100000"/>
              </a:lnSpc>
              <a:spcBef>
                <a:spcPts val="240"/>
              </a:spcBef>
              <a:spcAft>
                <a:spcPts val="0"/>
              </a:spcAft>
              <a:buClr>
                <a:schemeClr val="folHlink"/>
              </a:buClr>
              <a:buSzPts val="1200"/>
              <a:buFont typeface="Arial"/>
              <a:buNone/>
            </a:pPr>
            <a:r>
              <a:rPr lang="no-NO" sz="1200"/>
              <a:t>Lære å trene og Trene for å trene. Gir en indikasjon på evnen til å </a:t>
            </a:r>
            <a:endParaRPr/>
          </a:p>
          <a:p>
            <a:pPr indent="0" lvl="0" marL="0" rtl="0" algn="l">
              <a:lnSpc>
                <a:spcPct val="100000"/>
              </a:lnSpc>
              <a:spcBef>
                <a:spcPts val="240"/>
              </a:spcBef>
              <a:spcAft>
                <a:spcPts val="0"/>
              </a:spcAft>
              <a:buClr>
                <a:schemeClr val="folHlink"/>
              </a:buClr>
              <a:buSzPts val="1200"/>
              <a:buFont typeface="Arial"/>
              <a:buNone/>
            </a:pPr>
            <a:r>
              <a:rPr lang="no-NO" sz="1200"/>
              <a:t>oppnå størst mulig kraftutvikling og best mulig balanse i skihoppet. </a:t>
            </a:r>
            <a:endParaRPr/>
          </a:p>
          <a:p>
            <a:pPr indent="0" lvl="0" marL="0" rtl="0" algn="l">
              <a:lnSpc>
                <a:spcPct val="100000"/>
              </a:lnSpc>
              <a:spcBef>
                <a:spcPts val="240"/>
              </a:spcBef>
              <a:spcAft>
                <a:spcPts val="0"/>
              </a:spcAft>
              <a:buClr>
                <a:schemeClr val="folHlink"/>
              </a:buClr>
              <a:buSzPts val="1200"/>
              <a:buFont typeface="Arial"/>
              <a:buNone/>
            </a:pPr>
            <a:r>
              <a:t/>
            </a:r>
            <a:endParaRPr sz="1200"/>
          </a:p>
          <a:p>
            <a:pPr indent="0" lvl="0" marL="0" rtl="0" algn="l">
              <a:lnSpc>
                <a:spcPct val="100000"/>
              </a:lnSpc>
              <a:spcBef>
                <a:spcPts val="210"/>
              </a:spcBef>
              <a:spcAft>
                <a:spcPts val="0"/>
              </a:spcAft>
              <a:buClr>
                <a:schemeClr val="folHlink"/>
              </a:buClr>
              <a:buSzPts val="1050"/>
              <a:buFont typeface="Arial"/>
              <a:buNone/>
            </a:pPr>
            <a:r>
              <a:t/>
            </a:r>
            <a:endParaRPr sz="1050"/>
          </a:p>
          <a:p>
            <a:pPr indent="0" lvl="0" marL="0" rtl="0" algn="l">
              <a:lnSpc>
                <a:spcPct val="100000"/>
              </a:lnSpc>
              <a:spcBef>
                <a:spcPts val="210"/>
              </a:spcBef>
              <a:spcAft>
                <a:spcPts val="0"/>
              </a:spcAft>
              <a:buClr>
                <a:schemeClr val="folHlink"/>
              </a:buClr>
              <a:buSzPts val="1050"/>
              <a:buFont typeface="Arial"/>
              <a:buNone/>
            </a:pPr>
            <a:r>
              <a:t/>
            </a:r>
            <a:endParaRPr sz="1050"/>
          </a:p>
          <a:p>
            <a:pPr indent="0" lvl="0" marL="0" rtl="0" algn="l">
              <a:lnSpc>
                <a:spcPct val="100000"/>
              </a:lnSpc>
              <a:spcBef>
                <a:spcPts val="210"/>
              </a:spcBef>
              <a:spcAft>
                <a:spcPts val="0"/>
              </a:spcAft>
              <a:buClr>
                <a:schemeClr val="folHlink"/>
              </a:buClr>
              <a:buSzPts val="1050"/>
              <a:buFont typeface="Arial"/>
              <a:buNone/>
            </a:pPr>
            <a:r>
              <a:t/>
            </a:r>
            <a:endParaRPr sz="1050"/>
          </a:p>
        </p:txBody>
      </p:sp>
      <p:pic>
        <p:nvPicPr>
          <p:cNvPr id="346" name="Google Shape;346;p3"/>
          <p:cNvPicPr preferRelativeResize="0"/>
          <p:nvPr/>
        </p:nvPicPr>
        <p:blipFill rotWithShape="1">
          <a:blip r:embed="rId3">
            <a:alphaModFix/>
          </a:blip>
          <a:srcRect b="0" l="0" r="0" t="0"/>
          <a:stretch/>
        </p:blipFill>
        <p:spPr>
          <a:xfrm>
            <a:off x="6875463" y="4219575"/>
            <a:ext cx="1811337" cy="14271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8"/>
          <p:cNvSpPr txBox="1"/>
          <p:nvPr>
            <p:ph type="title"/>
          </p:nvPr>
        </p:nvSpPr>
        <p:spPr>
          <a:xfrm>
            <a:off x="1852613" y="628650"/>
            <a:ext cx="5805487" cy="127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solidFill>
                  <a:srgbClr val="00B6E3"/>
                </a:solidFill>
              </a:rPr>
              <a:t>Arbeidskrav og utviklingstrapp Hopp Herrer</a:t>
            </a:r>
            <a:endParaRPr sz="2000"/>
          </a:p>
        </p:txBody>
      </p:sp>
      <p:sp>
        <p:nvSpPr>
          <p:cNvPr id="277" name="Google Shape;277;p18"/>
          <p:cNvSpPr txBox="1"/>
          <p:nvPr>
            <p:ph idx="1" type="body"/>
          </p:nvPr>
        </p:nvSpPr>
        <p:spPr>
          <a:xfrm>
            <a:off x="1852613" y="1557338"/>
            <a:ext cx="5805487" cy="43195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folHlink"/>
              </a:buClr>
              <a:buSzPts val="1200"/>
              <a:buFont typeface="Arial"/>
              <a:buNone/>
            </a:pPr>
            <a:r>
              <a:rPr b="1" lang="no-NO" sz="1200"/>
              <a:t>Forklaring arbeidskravsanalyse</a:t>
            </a:r>
            <a:endParaRPr/>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rPr b="1" lang="no-NO" sz="1200"/>
              <a:t>Power/Spenst kraftplattform</a:t>
            </a:r>
            <a:endParaRPr/>
          </a:p>
          <a:p>
            <a:pPr indent="0" lvl="0" marL="0" rtl="0" algn="l">
              <a:spcBef>
                <a:spcPts val="240"/>
              </a:spcBef>
              <a:spcAft>
                <a:spcPts val="0"/>
              </a:spcAft>
              <a:buClr>
                <a:schemeClr val="folHlink"/>
              </a:buClr>
              <a:buSzPts val="1200"/>
              <a:buFont typeface="Arial"/>
              <a:buNone/>
            </a:pPr>
            <a:r>
              <a:rPr lang="no-NO" sz="1200"/>
              <a:t>På kraftplattform måles blant annet hopphøyde, vertikal hastighet og kraftutvikling. . En test som anbefales å kjøre på utøvere som tilhørere elitelag i team og utøvere på landslag som befinner seg i Trene for å konkurrere og Trene for å vinne. Gir en indikasjon på evnen til å skape løft i hoppbakken</a:t>
            </a:r>
            <a:endParaRPr/>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rPr b="1" lang="no-NO" sz="1200"/>
              <a:t>Power/Spenst Abalakow</a:t>
            </a:r>
            <a:endParaRPr b="1" sz="1200"/>
          </a:p>
          <a:p>
            <a:pPr indent="0" lvl="0" marL="0" rtl="0" algn="l">
              <a:spcBef>
                <a:spcPts val="240"/>
              </a:spcBef>
              <a:spcAft>
                <a:spcPts val="0"/>
              </a:spcAft>
              <a:buClr>
                <a:schemeClr val="folHlink"/>
              </a:buClr>
              <a:buSzPts val="1200"/>
              <a:buFont typeface="Arial"/>
              <a:buNone/>
            </a:pPr>
            <a:r>
              <a:rPr lang="no-NO" sz="1200"/>
              <a:t>En test som måler hvor høyt man klarer å forflytte tyngdepunktet i et vertikalhopp (SJ) fra lav, statisk posisjon og Elastisk vertikalhopp (CMJ-svikthopp) fra oppreist posisjon ved hjelp av et belte rundt livet og et målebånd festet til en plate (se bilde). </a:t>
            </a:r>
            <a:endParaRPr/>
          </a:p>
          <a:p>
            <a:pPr indent="0" lvl="0" marL="0" rtl="0" algn="l">
              <a:spcBef>
                <a:spcPts val="240"/>
              </a:spcBef>
              <a:spcAft>
                <a:spcPts val="0"/>
              </a:spcAft>
              <a:buClr>
                <a:schemeClr val="folHlink"/>
              </a:buClr>
              <a:buSzPts val="1200"/>
              <a:buFont typeface="Arial"/>
              <a:buNone/>
            </a:pPr>
            <a:r>
              <a:rPr lang="no-NO" sz="1200"/>
              <a:t>Vi har med denne testen fordi den er godt </a:t>
            </a:r>
            <a:endParaRPr/>
          </a:p>
          <a:p>
            <a:pPr indent="0" lvl="0" marL="0" rtl="0" algn="l">
              <a:spcBef>
                <a:spcPts val="240"/>
              </a:spcBef>
              <a:spcAft>
                <a:spcPts val="0"/>
              </a:spcAft>
              <a:buClr>
                <a:schemeClr val="folHlink"/>
              </a:buClr>
              <a:buSzPts val="1200"/>
              <a:buFont typeface="Arial"/>
              <a:buNone/>
            </a:pPr>
            <a:r>
              <a:rPr lang="no-NO" sz="1200"/>
              <a:t>sammenliknbar med trykkplatetesten vi benytter </a:t>
            </a:r>
            <a:endParaRPr/>
          </a:p>
          <a:p>
            <a:pPr indent="0" lvl="0" marL="0" rtl="0" algn="l">
              <a:spcBef>
                <a:spcPts val="240"/>
              </a:spcBef>
              <a:spcAft>
                <a:spcPts val="0"/>
              </a:spcAft>
              <a:buClr>
                <a:schemeClr val="folHlink"/>
              </a:buClr>
              <a:buSzPts val="1200"/>
              <a:buFont typeface="Arial"/>
              <a:buNone/>
            </a:pPr>
            <a:r>
              <a:rPr lang="no-NO" sz="1200"/>
              <a:t>på våre landslagsløpere. For at Abalakow-testen</a:t>
            </a:r>
            <a:endParaRPr/>
          </a:p>
          <a:p>
            <a:pPr indent="0" lvl="0" marL="0" rtl="0" algn="l">
              <a:spcBef>
                <a:spcPts val="240"/>
              </a:spcBef>
              <a:spcAft>
                <a:spcPts val="0"/>
              </a:spcAft>
              <a:buClr>
                <a:schemeClr val="folHlink"/>
              </a:buClr>
              <a:buSzPts val="1200"/>
              <a:buFont typeface="Arial"/>
              <a:buNone/>
            </a:pPr>
            <a:r>
              <a:rPr lang="no-NO" sz="1200"/>
              <a:t>skal kunne sammenliknes med trykkplate-testen, </a:t>
            </a:r>
            <a:endParaRPr/>
          </a:p>
          <a:p>
            <a:pPr indent="0" lvl="0" marL="0" rtl="0" algn="l">
              <a:spcBef>
                <a:spcPts val="240"/>
              </a:spcBef>
              <a:spcAft>
                <a:spcPts val="0"/>
              </a:spcAft>
              <a:buClr>
                <a:schemeClr val="folHlink"/>
              </a:buClr>
              <a:buSzPts val="1200"/>
              <a:buFont typeface="Arial"/>
              <a:buNone/>
            </a:pPr>
            <a:r>
              <a:rPr lang="no-NO" sz="1200"/>
              <a:t>må utgangspunktet måles når utøverne står på tå.</a:t>
            </a:r>
            <a:endParaRPr/>
          </a:p>
          <a:p>
            <a:pPr indent="0" lvl="0" marL="0" rtl="0" algn="l">
              <a:spcBef>
                <a:spcPts val="240"/>
              </a:spcBef>
              <a:spcAft>
                <a:spcPts val="0"/>
              </a:spcAft>
              <a:buClr>
                <a:schemeClr val="folHlink"/>
              </a:buClr>
              <a:buSzPts val="1200"/>
              <a:buFont typeface="Arial"/>
              <a:buNone/>
            </a:pPr>
            <a:r>
              <a:rPr lang="no-NO" sz="1200"/>
              <a:t>Testen egner seg bra for utøvere som befinner seg i fasene</a:t>
            </a:r>
            <a:endParaRPr/>
          </a:p>
          <a:p>
            <a:pPr indent="0" lvl="0" marL="0" rtl="0" algn="l">
              <a:spcBef>
                <a:spcPts val="240"/>
              </a:spcBef>
              <a:spcAft>
                <a:spcPts val="0"/>
              </a:spcAft>
              <a:buClr>
                <a:schemeClr val="folHlink"/>
              </a:buClr>
              <a:buSzPts val="1200"/>
              <a:buFont typeface="Arial"/>
              <a:buNone/>
            </a:pPr>
            <a:r>
              <a:rPr lang="no-NO" sz="1200"/>
              <a:t>Lære å trene og Trene for å trene. Gir en indikasjon på</a:t>
            </a:r>
            <a:endParaRPr/>
          </a:p>
          <a:p>
            <a:pPr indent="0" lvl="0" marL="0" rtl="0" algn="l">
              <a:spcBef>
                <a:spcPts val="240"/>
              </a:spcBef>
              <a:spcAft>
                <a:spcPts val="0"/>
              </a:spcAft>
              <a:buClr>
                <a:schemeClr val="folHlink"/>
              </a:buClr>
              <a:buSzPts val="1200"/>
              <a:buFont typeface="Arial"/>
              <a:buNone/>
            </a:pPr>
            <a:r>
              <a:rPr lang="no-NO" sz="1200"/>
              <a:t>evnen til å skape løft i hoppbakken.</a:t>
            </a:r>
            <a:endParaRPr/>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t/>
            </a:r>
            <a:endParaRPr sz="1200"/>
          </a:p>
          <a:p>
            <a:pPr indent="-190500" lvl="0" marL="342900" rtl="0" algn="l">
              <a:spcBef>
                <a:spcPts val="480"/>
              </a:spcBef>
              <a:spcAft>
                <a:spcPts val="0"/>
              </a:spcAft>
              <a:buClr>
                <a:schemeClr val="folHlink"/>
              </a:buClr>
              <a:buSzPts val="2400"/>
              <a:buNone/>
            </a:pPr>
            <a:r>
              <a:t/>
            </a:r>
            <a:endParaRPr/>
          </a:p>
        </p:txBody>
      </p:sp>
      <p:pic>
        <p:nvPicPr>
          <p:cNvPr descr="spenstbrett.jpg" id="278" name="Google Shape;278;p18"/>
          <p:cNvPicPr preferRelativeResize="0"/>
          <p:nvPr/>
        </p:nvPicPr>
        <p:blipFill rotWithShape="1">
          <a:blip r:embed="rId3">
            <a:alphaModFix/>
          </a:blip>
          <a:srcRect b="0" l="0" r="0" t="0"/>
          <a:stretch/>
        </p:blipFill>
        <p:spPr>
          <a:xfrm>
            <a:off x="6119813" y="4346575"/>
            <a:ext cx="1538287" cy="12430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9"/>
          <p:cNvSpPr txBox="1"/>
          <p:nvPr>
            <p:ph type="title"/>
          </p:nvPr>
        </p:nvSpPr>
        <p:spPr>
          <a:xfrm>
            <a:off x="1852613" y="620713"/>
            <a:ext cx="5805487" cy="12223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solidFill>
                  <a:srgbClr val="00B6E3"/>
                </a:solidFill>
              </a:rPr>
              <a:t>Arbeidskrav og utviklingstrapp Hopp Herrer</a:t>
            </a:r>
            <a:endParaRPr sz="2000"/>
          </a:p>
        </p:txBody>
      </p:sp>
      <p:sp>
        <p:nvSpPr>
          <p:cNvPr id="284" name="Google Shape;284;p19"/>
          <p:cNvSpPr txBox="1"/>
          <p:nvPr>
            <p:ph idx="1" type="body"/>
          </p:nvPr>
        </p:nvSpPr>
        <p:spPr>
          <a:xfrm>
            <a:off x="1752600" y="1920875"/>
            <a:ext cx="5905500" cy="43878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5878A"/>
              </a:buClr>
              <a:buSzPts val="1200"/>
              <a:buFont typeface="Arial"/>
              <a:buNone/>
            </a:pPr>
            <a:r>
              <a:rPr b="1" lang="no-NO" sz="1200">
                <a:solidFill>
                  <a:srgbClr val="85878A"/>
                </a:solidFill>
              </a:rPr>
              <a:t>Forklaring arbeidskravsanalyse</a:t>
            </a:r>
            <a:endParaRPr/>
          </a:p>
          <a:p>
            <a:pPr indent="0" lvl="0" marL="0" rtl="0" algn="l">
              <a:spcBef>
                <a:spcPts val="240"/>
              </a:spcBef>
              <a:spcAft>
                <a:spcPts val="0"/>
              </a:spcAft>
              <a:buClr>
                <a:schemeClr val="folHlink"/>
              </a:buClr>
              <a:buSzPts val="1200"/>
              <a:buFont typeface="Arial"/>
              <a:buNone/>
            </a:pPr>
            <a:r>
              <a:rPr b="1" lang="no-NO" sz="1200"/>
              <a:t>Idrettens Grunnstige 1 - Spenst</a:t>
            </a:r>
            <a:endParaRPr/>
          </a:p>
          <a:p>
            <a:pPr indent="0" lvl="0" marL="0" rtl="0" algn="l">
              <a:spcBef>
                <a:spcPts val="240"/>
              </a:spcBef>
              <a:spcAft>
                <a:spcPts val="0"/>
              </a:spcAft>
              <a:buClr>
                <a:schemeClr val="folHlink"/>
              </a:buClr>
              <a:buSzPts val="1200"/>
              <a:buFont typeface="Arial"/>
              <a:buNone/>
            </a:pPr>
            <a:r>
              <a:rPr lang="no-NO" sz="1200"/>
              <a:t>Idrettens grunnstige 1 inneholder 10 øvelsesgrupper. Hver av gruppene er delt inn i 10 trinn etter økende vanskelighetsgrad. Dette skal sikre god variasjon og gir mulighet til å differensiere på en enkel måte. Gjennom øvelsene får barna utvikle spenst, koordinasjon, muskelstyrke, hurtighet, bevegelighet, rytme og romorienteringssansen, både individuelt og i samarbeid med andre. Vi har valgt å teste øvelse 1-10 på spenst. Testen som egner seg for de som befinner seg i de 2 første årene av Lære å trene-fasen (9-10 år) Gir et bilde på utøverens rytme, eksplosivitet og balanse i forskjellige typer hopp.</a:t>
            </a:r>
            <a:endParaRPr/>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rPr b="1" lang="no-NO" sz="1200"/>
              <a:t>Idrettens Grunnstige 2 - Hopp</a:t>
            </a:r>
            <a:endParaRPr/>
          </a:p>
          <a:p>
            <a:pPr indent="0" lvl="0" marL="0" rtl="0" algn="l">
              <a:spcBef>
                <a:spcPts val="240"/>
              </a:spcBef>
              <a:spcAft>
                <a:spcPts val="0"/>
              </a:spcAft>
              <a:buClr>
                <a:schemeClr val="folHlink"/>
              </a:buClr>
              <a:buSzPts val="1200"/>
              <a:buFont typeface="Arial"/>
              <a:buNone/>
            </a:pPr>
            <a:r>
              <a:rPr lang="no-NO" sz="1200"/>
              <a:t>Idrettens grunnstige 2 inneholder i likhet med IG1 10 øvelsesgrupper med 10 trinn i hver gruppe, til sammen 100 godkjenningselementer. Kapittelinndelingen er noe ulik fra idrettens grunnstige 1 og nivået er høyere. I idrettens grunnstige 2 har alle øvelsene 3 forøvelser. Både forøvelser og godkjenningselementer er tegnet og beskrevet med tekst bak hvert kapittel. Her har vi valgt å teste øvelsene 1-10 i kategorien Hopp. Testen som egner seg for de som befinner seg i de 2 siste årene av Lære å trene-fasen (11-12 år) Gir et bilde på utøverens rytme, eksplosivitet og balanse i forskjellige typer hopp på et litt høyere nivå enn kategorien Spenst i Idrettens Grunnstige 1.</a:t>
            </a:r>
            <a:endParaRPr/>
          </a:p>
          <a:p>
            <a:pPr indent="0" lvl="0" marL="0" rtl="0" algn="l">
              <a:spcBef>
                <a:spcPts val="240"/>
              </a:spcBef>
              <a:spcAft>
                <a:spcPts val="0"/>
              </a:spcAft>
              <a:buClr>
                <a:schemeClr val="folHlink"/>
              </a:buClr>
              <a:buSzPts val="1200"/>
              <a:buFont typeface="Arial"/>
              <a:buNone/>
            </a:pPr>
            <a:r>
              <a:rPr lang="no-NO" sz="1200"/>
              <a:t>Informasjon om Idrettens Grunnstige 1 og 2 finner man på: </a:t>
            </a:r>
            <a:r>
              <a:rPr lang="no-NO" sz="1200" u="sng">
                <a:solidFill>
                  <a:schemeClr val="hlink"/>
                </a:solidFill>
                <a:hlinkClick r:id="rId3"/>
              </a:rPr>
              <a:t>www.gymogturn.no</a:t>
            </a:r>
            <a:endParaRPr sz="1200"/>
          </a:p>
          <a:p>
            <a:pPr indent="0" lvl="0" marL="0" rtl="0" algn="l">
              <a:spcBef>
                <a:spcPts val="210"/>
              </a:spcBef>
              <a:spcAft>
                <a:spcPts val="0"/>
              </a:spcAft>
              <a:buClr>
                <a:schemeClr val="folHlink"/>
              </a:buClr>
              <a:buSzPts val="1050"/>
              <a:buFont typeface="Arial"/>
              <a:buNone/>
            </a:pPr>
            <a:r>
              <a:t/>
            </a:r>
            <a:endParaRPr sz="1050"/>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1828800"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SUM – Skiforbundets Utviklingsmodell</a:t>
            </a:r>
            <a:endParaRPr/>
          </a:p>
        </p:txBody>
      </p:sp>
      <p:pic>
        <p:nvPicPr>
          <p:cNvPr id="113" name="Google Shape;113;p3"/>
          <p:cNvPicPr preferRelativeResize="0"/>
          <p:nvPr>
            <p:ph idx="1" type="body"/>
          </p:nvPr>
        </p:nvPicPr>
        <p:blipFill rotWithShape="1">
          <a:blip r:embed="rId3">
            <a:alphaModFix/>
          </a:blip>
          <a:srcRect b="0" l="0" r="0" t="0"/>
          <a:stretch/>
        </p:blipFill>
        <p:spPr>
          <a:xfrm>
            <a:off x="539750" y="1773238"/>
            <a:ext cx="4679950" cy="3816350"/>
          </a:xfrm>
          <a:prstGeom prst="rect">
            <a:avLst/>
          </a:prstGeom>
          <a:noFill/>
          <a:ln>
            <a:noFill/>
          </a:ln>
        </p:spPr>
      </p:pic>
      <p:sp>
        <p:nvSpPr>
          <p:cNvPr id="114" name="Google Shape;114;p3"/>
          <p:cNvSpPr txBox="1"/>
          <p:nvPr/>
        </p:nvSpPr>
        <p:spPr>
          <a:xfrm>
            <a:off x="5219700" y="1773238"/>
            <a:ext cx="3467100" cy="3416300"/>
          </a:xfrm>
          <a:prstGeom prst="rect">
            <a:avLst/>
          </a:prstGeom>
          <a:noFill/>
          <a:ln>
            <a:noFill/>
          </a:ln>
        </p:spPr>
        <p:txBody>
          <a:bodyPr anchorCtr="0" anchor="t" bIns="45700" lIns="91425" spcFirstLastPara="1" rIns="91425" wrap="square" tIns="45700">
            <a:spAutoFit/>
          </a:bodyPr>
          <a:lstStyle/>
          <a:p>
            <a:pPr indent="-214313" lvl="0" marL="214313" marR="0" rtl="0" algn="l">
              <a:spcBef>
                <a:spcPts val="0"/>
              </a:spcBef>
              <a:spcAft>
                <a:spcPts val="0"/>
              </a:spcAft>
              <a:buClr>
                <a:srgbClr val="7F7F7F"/>
              </a:buClr>
              <a:buSzPts val="1800"/>
              <a:buFont typeface="Arial"/>
              <a:buChar char="•"/>
            </a:pPr>
            <a:r>
              <a:rPr b="0" i="0" lang="no-NO" sz="1800" u="none" cap="none" strike="noStrike">
                <a:solidFill>
                  <a:srgbClr val="7F7F7F"/>
                </a:solidFill>
                <a:latin typeface="Calibri"/>
                <a:ea typeface="Calibri"/>
                <a:cs typeface="Calibri"/>
                <a:sym typeface="Calibri"/>
              </a:rPr>
              <a:t>Modell basert på Canada sin </a:t>
            </a:r>
            <a:r>
              <a:rPr b="0" i="1" lang="no-NO" sz="1800" u="none" cap="none" strike="noStrike">
                <a:solidFill>
                  <a:srgbClr val="7F7F7F"/>
                </a:solidFill>
                <a:latin typeface="Calibri"/>
                <a:ea typeface="Calibri"/>
                <a:cs typeface="Calibri"/>
                <a:sym typeface="Calibri"/>
              </a:rPr>
              <a:t>Long Term Athlete Development Model </a:t>
            </a:r>
            <a:r>
              <a:rPr b="0" i="0" lang="no-NO" sz="1800" u="none" cap="none" strike="noStrike">
                <a:solidFill>
                  <a:srgbClr val="7F7F7F"/>
                </a:solidFill>
                <a:latin typeface="Calibri"/>
                <a:ea typeface="Calibri"/>
                <a:cs typeface="Calibri"/>
                <a:sym typeface="Calibri"/>
              </a:rPr>
              <a:t>(LTAD)</a:t>
            </a:r>
            <a:endParaRPr/>
          </a:p>
          <a:p>
            <a:pPr indent="0" lvl="0" marL="0" marR="0" rtl="0" algn="l">
              <a:spcBef>
                <a:spcPts val="0"/>
              </a:spcBef>
              <a:spcAft>
                <a:spcPts val="0"/>
              </a:spcAft>
              <a:buNone/>
            </a:pPr>
            <a:r>
              <a:t/>
            </a:r>
            <a:endParaRPr b="0" i="0" sz="1800" u="none" cap="none" strike="noStrike">
              <a:solidFill>
                <a:srgbClr val="7F7F7F"/>
              </a:solidFill>
              <a:latin typeface="Calibri"/>
              <a:ea typeface="Calibri"/>
              <a:cs typeface="Calibri"/>
              <a:sym typeface="Calibri"/>
            </a:endParaRPr>
          </a:p>
          <a:p>
            <a:pPr indent="-214313" lvl="0" marL="214313" marR="0" rtl="0" algn="l">
              <a:spcBef>
                <a:spcPts val="0"/>
              </a:spcBef>
              <a:spcAft>
                <a:spcPts val="0"/>
              </a:spcAft>
              <a:buClr>
                <a:srgbClr val="7F7F7F"/>
              </a:buClr>
              <a:buSzPts val="1800"/>
              <a:buFont typeface="Arial"/>
              <a:buChar char="•"/>
            </a:pPr>
            <a:r>
              <a:rPr b="0" i="0" lang="no-NO" sz="1800" u="none" cap="none" strike="noStrike">
                <a:solidFill>
                  <a:srgbClr val="7F7F7F"/>
                </a:solidFill>
                <a:latin typeface="Calibri"/>
                <a:ea typeface="Calibri"/>
                <a:cs typeface="Calibri"/>
                <a:sym typeface="Calibri"/>
              </a:rPr>
              <a:t>Internasjonal forskningsbasert modell</a:t>
            </a:r>
            <a:endParaRPr/>
          </a:p>
          <a:p>
            <a:pPr indent="0" lvl="0" marL="0" marR="0" rtl="0" algn="l">
              <a:spcBef>
                <a:spcPts val="0"/>
              </a:spcBef>
              <a:spcAft>
                <a:spcPts val="0"/>
              </a:spcAft>
              <a:buNone/>
            </a:pPr>
            <a:r>
              <a:t/>
            </a:r>
            <a:endParaRPr b="0" i="0" sz="1800" u="none" cap="none" strike="noStrike">
              <a:solidFill>
                <a:srgbClr val="7F7F7F"/>
              </a:solidFill>
              <a:latin typeface="Calibri"/>
              <a:ea typeface="Calibri"/>
              <a:cs typeface="Calibri"/>
              <a:sym typeface="Calibri"/>
            </a:endParaRPr>
          </a:p>
          <a:p>
            <a:pPr indent="-214313" lvl="0" marL="214313" marR="0" rtl="0" algn="l">
              <a:spcBef>
                <a:spcPts val="0"/>
              </a:spcBef>
              <a:spcAft>
                <a:spcPts val="0"/>
              </a:spcAft>
              <a:buClr>
                <a:srgbClr val="7F7F7F"/>
              </a:buClr>
              <a:buSzPts val="1800"/>
              <a:buFont typeface="Arial"/>
              <a:buChar char="•"/>
            </a:pPr>
            <a:r>
              <a:rPr b="0" i="0" lang="no-NO" sz="1800" u="none" cap="none" strike="noStrike">
                <a:solidFill>
                  <a:srgbClr val="7F7F7F"/>
                </a:solidFill>
                <a:latin typeface="Calibri"/>
                <a:ea typeface="Calibri"/>
                <a:cs typeface="Calibri"/>
                <a:sym typeface="Calibri"/>
              </a:rPr>
              <a:t>Utviklingstrapp</a:t>
            </a:r>
            <a:endParaRPr/>
          </a:p>
          <a:p>
            <a:pPr indent="0" lvl="0" marL="0" marR="0" rtl="0" algn="l">
              <a:spcBef>
                <a:spcPts val="0"/>
              </a:spcBef>
              <a:spcAft>
                <a:spcPts val="0"/>
              </a:spcAft>
              <a:buNone/>
            </a:pPr>
            <a:r>
              <a:t/>
            </a:r>
            <a:endParaRPr b="0" i="0" sz="1800" u="none" cap="none" strike="noStrike">
              <a:solidFill>
                <a:srgbClr val="7F7F7F"/>
              </a:solidFill>
              <a:latin typeface="Calibri"/>
              <a:ea typeface="Calibri"/>
              <a:cs typeface="Calibri"/>
              <a:sym typeface="Calibri"/>
            </a:endParaRPr>
          </a:p>
          <a:p>
            <a:pPr indent="-214313" lvl="0" marL="214313" marR="0" rtl="0" algn="l">
              <a:spcBef>
                <a:spcPts val="0"/>
              </a:spcBef>
              <a:spcAft>
                <a:spcPts val="0"/>
              </a:spcAft>
              <a:buClr>
                <a:srgbClr val="7F7F7F"/>
              </a:buClr>
              <a:buSzPts val="1800"/>
              <a:buFont typeface="Arial"/>
              <a:buChar char="•"/>
            </a:pPr>
            <a:r>
              <a:rPr b="0" i="0" lang="no-NO" sz="1800" u="none" cap="none" strike="noStrike">
                <a:solidFill>
                  <a:srgbClr val="7F7F7F"/>
                </a:solidFill>
                <a:latin typeface="Calibri"/>
                <a:ea typeface="Calibri"/>
                <a:cs typeface="Calibri"/>
                <a:sym typeface="Calibri"/>
              </a:rPr>
              <a:t>Tilpasset norske forhold</a:t>
            </a:r>
            <a:endParaRPr/>
          </a:p>
          <a:p>
            <a:pPr indent="-100013" lvl="0" marL="214313" marR="0" rtl="0" algn="l">
              <a:spcBef>
                <a:spcPts val="0"/>
              </a:spcBef>
              <a:spcAft>
                <a:spcPts val="0"/>
              </a:spcAft>
              <a:buClr>
                <a:schemeClr val="dk1"/>
              </a:buClr>
              <a:buSzPts val="1800"/>
              <a:buFont typeface="Arial"/>
              <a:buNone/>
            </a:pPr>
            <a:r>
              <a:t/>
            </a:r>
            <a:endParaRPr b="0" i="0" sz="1800" u="none" cap="none" strike="noStrike">
              <a:solidFill>
                <a:srgbClr val="7F7F7F"/>
              </a:solidFill>
              <a:latin typeface="Calibri"/>
              <a:ea typeface="Calibri"/>
              <a:cs typeface="Calibri"/>
              <a:sym typeface="Calibri"/>
            </a:endParaRPr>
          </a:p>
          <a:p>
            <a:pPr indent="-214313" lvl="0" marL="214313" marR="0" rtl="0" algn="l">
              <a:spcBef>
                <a:spcPts val="0"/>
              </a:spcBef>
              <a:spcAft>
                <a:spcPts val="0"/>
              </a:spcAft>
              <a:buClr>
                <a:srgbClr val="7F7F7F"/>
              </a:buClr>
              <a:buSzPts val="1800"/>
              <a:buFont typeface="Arial"/>
              <a:buChar char="•"/>
            </a:pPr>
            <a:r>
              <a:rPr b="0" i="0" lang="no-NO" sz="1800" u="none" cap="none" strike="noStrike">
                <a:solidFill>
                  <a:srgbClr val="7F7F7F"/>
                </a:solidFill>
                <a:latin typeface="Calibri"/>
                <a:ea typeface="Calibri"/>
                <a:cs typeface="Calibri"/>
                <a:sym typeface="Calibri"/>
              </a:rPr>
              <a:t>Basis for Trenerløypa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txBox="1"/>
          <p:nvPr>
            <p:ph type="title"/>
          </p:nvPr>
        </p:nvSpPr>
        <p:spPr>
          <a:xfrm>
            <a:off x="1852613" y="649288"/>
            <a:ext cx="5805487" cy="12715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solidFill>
                  <a:srgbClr val="00B6E3"/>
                </a:solidFill>
              </a:rPr>
              <a:t>Arbeidskrav og utviklingstrapp Hopp Herrer</a:t>
            </a:r>
            <a:endParaRPr sz="2000"/>
          </a:p>
        </p:txBody>
      </p:sp>
      <p:sp>
        <p:nvSpPr>
          <p:cNvPr id="290" name="Google Shape;290;p20"/>
          <p:cNvSpPr txBox="1"/>
          <p:nvPr>
            <p:ph idx="1" type="body"/>
          </p:nvPr>
        </p:nvSpPr>
        <p:spPr>
          <a:xfrm>
            <a:off x="1852613" y="1484313"/>
            <a:ext cx="5805487" cy="48974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5878A"/>
              </a:buClr>
              <a:buSzPts val="1050"/>
              <a:buFont typeface="Arial"/>
              <a:buNone/>
            </a:pPr>
            <a:r>
              <a:rPr b="1" lang="no-NO" sz="1050">
                <a:solidFill>
                  <a:srgbClr val="85878A"/>
                </a:solidFill>
              </a:rPr>
              <a:t>Forklaring arbeidskravsanalyse</a:t>
            </a:r>
            <a:endParaRPr/>
          </a:p>
          <a:p>
            <a:pPr indent="0" lvl="0" marL="0" rtl="0" algn="l">
              <a:spcBef>
                <a:spcPts val="210"/>
              </a:spcBef>
              <a:spcAft>
                <a:spcPts val="0"/>
              </a:spcAft>
              <a:buClr>
                <a:srgbClr val="85878A"/>
              </a:buClr>
              <a:buSzPts val="1050"/>
              <a:buFont typeface="Arial"/>
              <a:buNone/>
            </a:pPr>
            <a:r>
              <a:rPr b="1" lang="no-NO" sz="1050">
                <a:solidFill>
                  <a:srgbClr val="85878A"/>
                </a:solidFill>
              </a:rPr>
              <a:t>Styrke knebøy</a:t>
            </a:r>
            <a:endParaRPr/>
          </a:p>
          <a:p>
            <a:pPr indent="0" lvl="0" marL="0" rtl="0" algn="l">
              <a:spcBef>
                <a:spcPts val="210"/>
              </a:spcBef>
              <a:spcAft>
                <a:spcPts val="0"/>
              </a:spcAft>
              <a:buClr>
                <a:srgbClr val="85878A"/>
              </a:buClr>
              <a:buSzPts val="1050"/>
              <a:buFont typeface="Arial"/>
              <a:buNone/>
            </a:pPr>
            <a:r>
              <a:rPr lang="no-NO" sz="1050">
                <a:solidFill>
                  <a:srgbClr val="85878A"/>
                </a:solidFill>
              </a:rPr>
              <a:t>Knebøy egner seg for utøvere som befinner seg i fasene Trene for å konkurrere og Trene for å vinne forutsatt at forutsetningene for denne type test er tilstede. I fasen Trene for å trene ønsker vi at det skal være fokus på løfteteknikk. Måler evnen til å utvikle max. Styrke, noe som er et viktig grunnlag for utviklingen av Power.</a:t>
            </a:r>
            <a:endParaRPr/>
          </a:p>
          <a:p>
            <a:pPr indent="0" lvl="0" marL="0" rtl="0" algn="l">
              <a:spcBef>
                <a:spcPts val="210"/>
              </a:spcBef>
              <a:spcAft>
                <a:spcPts val="0"/>
              </a:spcAft>
              <a:buClr>
                <a:schemeClr val="folHlink"/>
              </a:buClr>
              <a:buSzPts val="1050"/>
              <a:buFont typeface="Arial"/>
              <a:buNone/>
            </a:pPr>
            <a:r>
              <a:t/>
            </a:r>
            <a:endParaRPr sz="1050">
              <a:solidFill>
                <a:srgbClr val="85878A"/>
              </a:solidFill>
            </a:endParaRPr>
          </a:p>
          <a:p>
            <a:pPr indent="0" lvl="0" marL="0" rtl="0" algn="l">
              <a:spcBef>
                <a:spcPts val="210"/>
              </a:spcBef>
              <a:spcAft>
                <a:spcPts val="0"/>
              </a:spcAft>
              <a:buClr>
                <a:srgbClr val="85878A"/>
              </a:buClr>
              <a:buSzPts val="1050"/>
              <a:buFont typeface="Arial"/>
              <a:buNone/>
            </a:pPr>
            <a:r>
              <a:rPr b="1" lang="no-NO" sz="1050">
                <a:solidFill>
                  <a:srgbClr val="85878A"/>
                </a:solidFill>
              </a:rPr>
              <a:t>Idrettens Grunnstige 1 – Core styrke</a:t>
            </a:r>
            <a:endParaRPr/>
          </a:p>
          <a:p>
            <a:pPr indent="0" lvl="0" marL="0" rtl="0" algn="l">
              <a:spcBef>
                <a:spcPts val="210"/>
              </a:spcBef>
              <a:spcAft>
                <a:spcPts val="0"/>
              </a:spcAft>
              <a:buClr>
                <a:schemeClr val="folHlink"/>
              </a:buClr>
              <a:buSzPts val="1050"/>
              <a:buFont typeface="Arial"/>
              <a:buNone/>
            </a:pPr>
            <a:r>
              <a:rPr lang="no-NO" sz="1050"/>
              <a:t>Inneholder 10 øvelsesgrupper. Hver av gruppene er delt inn i 10 trinn etter økende vanskelighetsgrad. Dette skal sikre god variasjon og gir mulighet til å differensiere på en enkel måte. Gjennom øvelsene får barna utvikle spenst, koordinasjon, muskelstyrke, hurtighet, bevegelighet, rytme og romorienteringssansen, både individuelt og i samarbeid med andre. Vi har valgt å teste øvelse 1-10 på fiksering. Testen som egner seg for de som befinner seg i de 2 første årene av Lære å trene-fasen (9-10 år) Måler faktorer som er viktig i utviklingen av tekniske ferdigheter i bakken.</a:t>
            </a:r>
            <a:endParaRPr/>
          </a:p>
          <a:p>
            <a:pPr indent="0" lvl="0" marL="0" rtl="0" algn="l">
              <a:spcBef>
                <a:spcPts val="210"/>
              </a:spcBef>
              <a:spcAft>
                <a:spcPts val="0"/>
              </a:spcAft>
              <a:buClr>
                <a:schemeClr val="folHlink"/>
              </a:buClr>
              <a:buSzPts val="1050"/>
              <a:buFont typeface="Arial"/>
              <a:buNone/>
            </a:pPr>
            <a:r>
              <a:t/>
            </a:r>
            <a:endParaRPr sz="1050"/>
          </a:p>
          <a:p>
            <a:pPr indent="0" lvl="0" marL="0" rtl="0" algn="l">
              <a:spcBef>
                <a:spcPts val="210"/>
              </a:spcBef>
              <a:spcAft>
                <a:spcPts val="0"/>
              </a:spcAft>
              <a:buClr>
                <a:schemeClr val="folHlink"/>
              </a:buClr>
              <a:buSzPts val="1050"/>
              <a:buFont typeface="Arial"/>
              <a:buNone/>
            </a:pPr>
            <a:r>
              <a:rPr b="1" lang="no-NO" sz="1050"/>
              <a:t>Idrettens Grunnstige 2 - Styrke</a:t>
            </a:r>
            <a:endParaRPr/>
          </a:p>
          <a:p>
            <a:pPr indent="0" lvl="0" marL="0" rtl="0" algn="l">
              <a:spcBef>
                <a:spcPts val="210"/>
              </a:spcBef>
              <a:spcAft>
                <a:spcPts val="0"/>
              </a:spcAft>
              <a:buClr>
                <a:schemeClr val="folHlink"/>
              </a:buClr>
              <a:buSzPts val="1050"/>
              <a:buFont typeface="Arial"/>
              <a:buNone/>
            </a:pPr>
            <a:r>
              <a:rPr lang="no-NO" sz="1050"/>
              <a:t>Inneholder i likhet med IG1 10 øvelsesgrupper med 10 trinn i hver gruppe, til sammen 100 godkjenningselementer. Kapittelinndelingen er noe ulik fra idrettens grunnstige 1 og nivået er høyere. I idrettens grunnstige 2 har alle øvelsene 3 forøvelser. Både forøvelser og godkjenningselementer er tegnet og beskrevet med tekst bak hvert kapittel. Her har vi valgt å teste øvelsene 1,3, 5, 7, 9 i kategorien Styrke. Testen som egner seg for de som befinner seg i de 2 siste årene av Lære å trene-fasen (11-12 år) Måler faktorer som er viktig i utviklingen av tekniske ferdigheter i bakken.</a:t>
            </a:r>
            <a:endParaRPr/>
          </a:p>
          <a:p>
            <a:pPr indent="0" lvl="0" marL="0" rtl="0" algn="l">
              <a:spcBef>
                <a:spcPts val="210"/>
              </a:spcBef>
              <a:spcAft>
                <a:spcPts val="0"/>
              </a:spcAft>
              <a:buClr>
                <a:schemeClr val="folHlink"/>
              </a:buClr>
              <a:buSzPts val="1050"/>
              <a:buFont typeface="Arial"/>
              <a:buNone/>
            </a:pPr>
            <a:r>
              <a:rPr lang="no-NO" sz="1050"/>
              <a:t>Informasjon om Idrettens Grunnstige 1 og 2 finner man på: </a:t>
            </a:r>
            <a:r>
              <a:rPr lang="no-NO" sz="1050" u="sng">
                <a:solidFill>
                  <a:schemeClr val="hlink"/>
                </a:solidFill>
                <a:hlinkClick r:id="rId3"/>
              </a:rPr>
              <a:t>www.gymogturn.no</a:t>
            </a:r>
            <a:endParaRPr sz="1050"/>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chemeClr val="folHlink"/>
              </a:buClr>
              <a:buSzPts val="1200"/>
              <a:buFont typeface="Arial"/>
              <a:buNone/>
            </a:pPr>
            <a:r>
              <a:t/>
            </a:r>
            <a:endParaRPr b="1" sz="1200">
              <a:solidFill>
                <a:srgbClr val="85878A"/>
              </a:solidFill>
            </a:endParaRPr>
          </a:p>
          <a:p>
            <a:pPr indent="0" lvl="0" marL="0" rtl="0" algn="l">
              <a:spcBef>
                <a:spcPts val="480"/>
              </a:spcBef>
              <a:spcAft>
                <a:spcPts val="0"/>
              </a:spcAft>
              <a:buClr>
                <a:schemeClr val="folHlink"/>
              </a:buClr>
              <a:buSzPts val="2400"/>
              <a:buFont typeface="Arial"/>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1"/>
          <p:cNvSpPr txBox="1"/>
          <p:nvPr>
            <p:ph type="title"/>
          </p:nvPr>
        </p:nvSpPr>
        <p:spPr>
          <a:xfrm>
            <a:off x="1844675" y="660400"/>
            <a:ext cx="5813425" cy="12604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solidFill>
                  <a:srgbClr val="00B6E3"/>
                </a:solidFill>
              </a:rPr>
              <a:t>Arbeidskrav og utviklingstrapp Hopp Herrer</a:t>
            </a:r>
            <a:endParaRPr sz="2000"/>
          </a:p>
        </p:txBody>
      </p:sp>
      <p:sp>
        <p:nvSpPr>
          <p:cNvPr id="296" name="Google Shape;296;p21"/>
          <p:cNvSpPr txBox="1"/>
          <p:nvPr>
            <p:ph idx="1" type="body"/>
          </p:nvPr>
        </p:nvSpPr>
        <p:spPr>
          <a:xfrm>
            <a:off x="1844675" y="1557338"/>
            <a:ext cx="5813425" cy="43195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5878A"/>
              </a:buClr>
              <a:buSzPts val="1200"/>
              <a:buFont typeface="Arial"/>
              <a:buNone/>
            </a:pPr>
            <a:r>
              <a:rPr b="1" lang="no-NO" sz="1200">
                <a:solidFill>
                  <a:srgbClr val="85878A"/>
                </a:solidFill>
              </a:rPr>
              <a:t>Forklaring arbeidskravsanalyse</a:t>
            </a:r>
            <a:endParaRPr/>
          </a:p>
          <a:p>
            <a:pPr indent="0" lvl="0" marL="0" rtl="0" algn="l">
              <a:spcBef>
                <a:spcPts val="240"/>
              </a:spcBef>
              <a:spcAft>
                <a:spcPts val="0"/>
              </a:spcAft>
              <a:buClr>
                <a:srgbClr val="85878A"/>
              </a:buClr>
              <a:buSzPts val="1200"/>
              <a:buFont typeface="Arial"/>
              <a:buNone/>
            </a:pPr>
            <a:r>
              <a:rPr b="1" lang="no-NO" sz="1200">
                <a:solidFill>
                  <a:srgbClr val="85878A"/>
                </a:solidFill>
              </a:rPr>
              <a:t>Idrettens Grunnstige 2 - Bevegelighet:</a:t>
            </a:r>
            <a:endParaRPr/>
          </a:p>
          <a:p>
            <a:pPr indent="0" lvl="0" marL="0" rtl="0" algn="l">
              <a:spcBef>
                <a:spcPts val="240"/>
              </a:spcBef>
              <a:spcAft>
                <a:spcPts val="0"/>
              </a:spcAft>
              <a:buClr>
                <a:schemeClr val="folHlink"/>
              </a:buClr>
              <a:buSzPts val="1200"/>
              <a:buFont typeface="Arial"/>
              <a:buNone/>
            </a:pPr>
            <a:r>
              <a:rPr lang="no-NO" sz="1200"/>
              <a:t>Idrettens grunnstige 2 inneholder i likhet med IG1 10 øvelsesgrupper med 10 trinn i hver gruppe, til sammen 100 godkjenningselementer. Kapittelinndelingen er noe ulik fra idrettens grunnstige 1 og nivået er høyere. I idrettens grunnstige 2 har alle øvelsene 3 forøvelser. Både forøvelser og godkjenningselementer er tegnet og beskrevet med tekst bak hvert kapittel. Her har vi valgt å teste øvelsene 2, 4, 6, 8, 10 i kategorien Bevegelighet. Testen som egner seg for de som befinner seg i  Lære å trene-fasen (9-12 år). Måler egenskaper som er viktig i skihoppet, spesielt i tilløpsstillingen.</a:t>
            </a:r>
            <a:endParaRPr/>
          </a:p>
          <a:p>
            <a:pPr indent="0" lvl="0" marL="0" rtl="0" algn="l">
              <a:spcBef>
                <a:spcPts val="240"/>
              </a:spcBef>
              <a:spcAft>
                <a:spcPts val="0"/>
              </a:spcAft>
              <a:buClr>
                <a:schemeClr val="folHlink"/>
              </a:buClr>
              <a:buSzPts val="1200"/>
              <a:buFont typeface="Arial"/>
              <a:buNone/>
            </a:pPr>
            <a:r>
              <a:rPr lang="no-NO" sz="1200"/>
              <a:t>Informasjon om Idrettens Grunnstige 1 og 2 finner man på: </a:t>
            </a:r>
            <a:r>
              <a:rPr lang="no-NO" sz="1200" u="sng">
                <a:solidFill>
                  <a:schemeClr val="hlink"/>
                </a:solidFill>
                <a:hlinkClick r:id="rId3"/>
              </a:rPr>
              <a:t>www.gymogturn.no</a:t>
            </a:r>
            <a:endParaRPr sz="1200"/>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rPr b="1" lang="no-NO" sz="1200"/>
              <a:t>Bevegelighet «Stand and Reach» </a:t>
            </a:r>
            <a:endParaRPr/>
          </a:p>
          <a:p>
            <a:pPr indent="0" lvl="0" marL="0" rtl="0" algn="l">
              <a:spcBef>
                <a:spcPts val="240"/>
              </a:spcBef>
              <a:spcAft>
                <a:spcPts val="0"/>
              </a:spcAft>
              <a:buClr>
                <a:schemeClr val="folHlink"/>
              </a:buClr>
              <a:buSzPts val="1200"/>
              <a:buFont typeface="Arial"/>
              <a:buNone/>
            </a:pPr>
            <a:r>
              <a:rPr lang="no-NO" sz="1200"/>
              <a:t>En bevegelighetstest som egner seg bra for utøvere som befinner seg i fasen fra og med Trene for å trene til og med Trene for å vinne. Testen utføres ved at man står på en benk med tåspissene jevnt med kanten på benken med en knyttneves avstand mellom føttene. Knærne skal være strake, bøy i hofta med strake armer og strekk deg så langt nedenfor kanten av benken du kan med hendene. Avstanden fra kanten av benken og ned til fingertuppene måles, og målet er at avstanden skal være så stor som mulig. Måler egenskaper som er viktig i skihoppet, spesielt i tilløpsstillingen.</a:t>
            </a:r>
            <a:endParaRPr/>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10"/>
              </a:spcBef>
              <a:spcAft>
                <a:spcPts val="0"/>
              </a:spcAft>
              <a:buClr>
                <a:schemeClr val="folHlink"/>
              </a:buClr>
              <a:buSzPts val="1050"/>
              <a:buFont typeface="Arial"/>
              <a:buNone/>
            </a:pPr>
            <a:r>
              <a:t/>
            </a:r>
            <a:endParaRPr sz="1050">
              <a:solidFill>
                <a:srgbClr val="85878A"/>
              </a:solidFill>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480"/>
              </a:spcBef>
              <a:spcAft>
                <a:spcPts val="0"/>
              </a:spcAft>
              <a:buClr>
                <a:schemeClr val="folHlink"/>
              </a:buClr>
              <a:buSzPts val="2400"/>
              <a:buFont typeface="Arial"/>
              <a:buNone/>
            </a:pPr>
            <a:r>
              <a:rPr lang="no-NO"/>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2"/>
          <p:cNvSpPr txBox="1"/>
          <p:nvPr>
            <p:ph type="title"/>
          </p:nvPr>
        </p:nvSpPr>
        <p:spPr>
          <a:xfrm>
            <a:off x="1828800" y="620713"/>
            <a:ext cx="5829300" cy="13001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solidFill>
                  <a:srgbClr val="00B6E3"/>
                </a:solidFill>
              </a:rPr>
              <a:t>Arbeidskrav og utviklingstrapp Hopp Herrer</a:t>
            </a:r>
            <a:endParaRPr sz="2000"/>
          </a:p>
        </p:txBody>
      </p:sp>
      <p:sp>
        <p:nvSpPr>
          <p:cNvPr id="302" name="Google Shape;302;p22"/>
          <p:cNvSpPr txBox="1"/>
          <p:nvPr>
            <p:ph idx="1" type="body"/>
          </p:nvPr>
        </p:nvSpPr>
        <p:spPr>
          <a:xfrm>
            <a:off x="1828800" y="1600200"/>
            <a:ext cx="68580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5878A"/>
              </a:buClr>
              <a:buSzPts val="1200"/>
              <a:buFont typeface="Arial"/>
              <a:buNone/>
            </a:pPr>
            <a:r>
              <a:rPr b="1" lang="no-NO" sz="1200">
                <a:solidFill>
                  <a:srgbClr val="85878A"/>
                </a:solidFill>
              </a:rPr>
              <a:t>Forklaring arbeidskravsanalyse</a:t>
            </a:r>
            <a:endParaRPr/>
          </a:p>
          <a:p>
            <a:pPr indent="0" lvl="0" marL="0" rtl="0" algn="l">
              <a:spcBef>
                <a:spcPts val="240"/>
              </a:spcBef>
              <a:spcAft>
                <a:spcPts val="0"/>
              </a:spcAft>
              <a:buClr>
                <a:srgbClr val="85878A"/>
              </a:buClr>
              <a:buSzPts val="1200"/>
              <a:buFont typeface="Arial"/>
              <a:buNone/>
            </a:pPr>
            <a:r>
              <a:rPr b="1" lang="no-NO" sz="1200">
                <a:solidFill>
                  <a:srgbClr val="85878A"/>
                </a:solidFill>
              </a:rPr>
              <a:t>Teknikk/Motorikk</a:t>
            </a:r>
            <a:endParaRPr/>
          </a:p>
          <a:p>
            <a:pPr indent="0" lvl="0" marL="0" rtl="0" algn="l">
              <a:spcBef>
                <a:spcPts val="240"/>
              </a:spcBef>
              <a:spcAft>
                <a:spcPts val="0"/>
              </a:spcAft>
              <a:buClr>
                <a:srgbClr val="85878A"/>
              </a:buClr>
              <a:buSzPts val="1200"/>
              <a:buFont typeface="Arial"/>
              <a:buNone/>
            </a:pPr>
            <a:r>
              <a:rPr lang="no-NO" sz="1200">
                <a:solidFill>
                  <a:srgbClr val="85878A"/>
                </a:solidFill>
              </a:rPr>
              <a:t>Motorikk er det som skaper grunnlaget for utviklingen av spesifikk teknikk, og er derfor en viktig faktor i en teknisk idrett som skihopping er.</a:t>
            </a:r>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rgbClr val="85878A"/>
              </a:buClr>
              <a:buSzPts val="1200"/>
              <a:buFont typeface="Arial"/>
              <a:buNone/>
            </a:pPr>
            <a:r>
              <a:rPr b="1" lang="no-NO" sz="1200">
                <a:solidFill>
                  <a:srgbClr val="85878A"/>
                </a:solidFill>
              </a:rPr>
              <a:t>Idrettens Grunnstige - Teknikk/Motorikk:</a:t>
            </a:r>
            <a:endParaRPr sz="1200">
              <a:solidFill>
                <a:srgbClr val="85878A"/>
              </a:solidFill>
            </a:endParaRPr>
          </a:p>
          <a:p>
            <a:pPr indent="0" lvl="0" marL="0" rtl="0" algn="l">
              <a:spcBef>
                <a:spcPts val="240"/>
              </a:spcBef>
              <a:spcAft>
                <a:spcPts val="0"/>
              </a:spcAft>
              <a:buClr>
                <a:schemeClr val="folHlink"/>
              </a:buClr>
              <a:buSzPts val="1200"/>
              <a:buFont typeface="Arial"/>
              <a:buNone/>
            </a:pPr>
            <a:r>
              <a:rPr lang="no-NO" sz="1200"/>
              <a:t>På dette området bruker vi Idrettens Grunnstige 2, trinn 1-10 på Koordinasjon for de 2 første årene i Lære å trene-fasen (9-10 år)</a:t>
            </a:r>
            <a:endParaRPr/>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rPr lang="no-NO" sz="1200"/>
              <a:t>For de 2 siste årene i samme fase (11-12 år) bruker vi Idrettens Grunnstige 1, trinn 1-10 på Trampett. </a:t>
            </a:r>
            <a:endParaRPr/>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rPr lang="no-NO" sz="1200"/>
              <a:t>I fasen Trene for å trene (12-16 år) bruker vi Idrettens Grunnstige 2, trinn 1-10 på Trampett. </a:t>
            </a:r>
            <a:endParaRPr/>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rPr lang="no-NO" sz="1200"/>
              <a:t>Informasjon om Idrettens Grunnstige 1 og 2 finner man på: </a:t>
            </a:r>
            <a:r>
              <a:rPr lang="no-NO" sz="1200" u="sng">
                <a:solidFill>
                  <a:schemeClr val="hlink"/>
                </a:solidFill>
                <a:hlinkClick r:id="rId3"/>
              </a:rPr>
              <a:t>www.gymogturn.no</a:t>
            </a:r>
            <a:endParaRPr sz="1200"/>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70"/>
              </a:spcBef>
              <a:spcAft>
                <a:spcPts val="0"/>
              </a:spcAft>
              <a:buClr>
                <a:schemeClr val="folHlink"/>
              </a:buClr>
              <a:buSzPts val="1350"/>
              <a:buFont typeface="Arial"/>
              <a:buNone/>
            </a:pPr>
            <a:r>
              <a:t/>
            </a:r>
            <a:endParaRPr sz="135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3"/>
          <p:cNvSpPr txBox="1"/>
          <p:nvPr>
            <p:ph type="title"/>
          </p:nvPr>
        </p:nvSpPr>
        <p:spPr>
          <a:xfrm>
            <a:off x="1839913" y="620713"/>
            <a:ext cx="5818187" cy="13001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solidFill>
                  <a:srgbClr val="00B6E3"/>
                </a:solidFill>
              </a:rPr>
              <a:t>Arbeidskrav og utviklingstrapp Hopp Herrer</a:t>
            </a:r>
            <a:endParaRPr sz="2000"/>
          </a:p>
        </p:txBody>
      </p:sp>
      <p:sp>
        <p:nvSpPr>
          <p:cNvPr id="308" name="Google Shape;308;p23"/>
          <p:cNvSpPr txBox="1"/>
          <p:nvPr>
            <p:ph idx="1" type="body"/>
          </p:nvPr>
        </p:nvSpPr>
        <p:spPr>
          <a:xfrm>
            <a:off x="1839913" y="1852613"/>
            <a:ext cx="5818187" cy="3571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5878A"/>
              </a:buClr>
              <a:buSzPts val="1400"/>
              <a:buFont typeface="Arial"/>
              <a:buNone/>
            </a:pPr>
            <a:r>
              <a:rPr b="1" lang="no-NO" sz="1400">
                <a:solidFill>
                  <a:srgbClr val="85878A"/>
                </a:solidFill>
              </a:rPr>
              <a:t>Forklaring arbeidskravsanalyse</a:t>
            </a:r>
            <a:endParaRPr/>
          </a:p>
          <a:p>
            <a:pPr indent="0" lvl="0" marL="0" rtl="0" algn="l">
              <a:spcBef>
                <a:spcPts val="280"/>
              </a:spcBef>
              <a:spcAft>
                <a:spcPts val="0"/>
              </a:spcAft>
              <a:buClr>
                <a:schemeClr val="folHlink"/>
              </a:buClr>
              <a:buSzPts val="1400"/>
              <a:buFont typeface="Arial"/>
              <a:buNone/>
            </a:pPr>
            <a:r>
              <a:t/>
            </a:r>
            <a:endParaRPr sz="1400"/>
          </a:p>
          <a:p>
            <a:pPr indent="0" lvl="0" marL="0" rtl="0" algn="l">
              <a:spcBef>
                <a:spcPts val="280"/>
              </a:spcBef>
              <a:spcAft>
                <a:spcPts val="0"/>
              </a:spcAft>
              <a:buClr>
                <a:schemeClr val="folHlink"/>
              </a:buClr>
              <a:buSzPts val="1400"/>
              <a:buFont typeface="Arial"/>
              <a:buNone/>
            </a:pPr>
            <a:r>
              <a:rPr b="1" lang="no-NO" sz="1400"/>
              <a:t>Hurtighet:</a:t>
            </a:r>
            <a:endParaRPr/>
          </a:p>
          <a:p>
            <a:pPr indent="0" lvl="0" marL="0" rtl="0" algn="l">
              <a:spcBef>
                <a:spcPts val="280"/>
              </a:spcBef>
              <a:spcAft>
                <a:spcPts val="0"/>
              </a:spcAft>
              <a:buClr>
                <a:schemeClr val="folHlink"/>
              </a:buClr>
              <a:buSzPts val="1400"/>
              <a:buFont typeface="Arial"/>
              <a:buNone/>
            </a:pPr>
            <a:r>
              <a:rPr lang="no-NO" sz="1400"/>
              <a:t>Harres test tar for seg evnen til å utføre raske retningsforandringer, kroppsbeherskelse, samt flere av de koordinative egenskapene. Testen er en hinderløype, satt sammen av enkle momenter. Forlengs rulle, akselerasjonssteder, vendinger, hopp er sentrale teknikker. De koordinative egenskapene er viktig for utviklingen av skihoppteknikk.</a:t>
            </a:r>
            <a:endParaRPr/>
          </a:p>
          <a:p>
            <a:pPr indent="0" lvl="0" marL="0" rtl="0" algn="l">
              <a:spcBef>
                <a:spcPts val="280"/>
              </a:spcBef>
              <a:spcAft>
                <a:spcPts val="0"/>
              </a:spcAft>
              <a:buClr>
                <a:schemeClr val="folHlink"/>
              </a:buClr>
              <a:buSzPts val="1400"/>
              <a:buFont typeface="Arial"/>
              <a:buNone/>
            </a:pPr>
            <a:r>
              <a:t/>
            </a:r>
            <a:endParaRPr sz="1400"/>
          </a:p>
          <a:p>
            <a:pPr indent="0" lvl="0" marL="0" rtl="0" algn="l">
              <a:spcBef>
                <a:spcPts val="280"/>
              </a:spcBef>
              <a:spcAft>
                <a:spcPts val="0"/>
              </a:spcAft>
              <a:buClr>
                <a:schemeClr val="folHlink"/>
              </a:buClr>
              <a:buSzPts val="1400"/>
              <a:buFont typeface="Arial"/>
              <a:buNone/>
            </a:pPr>
            <a:r>
              <a:rPr lang="no-NO" sz="1400"/>
              <a:t>Se forklaring på neste side</a:t>
            </a:r>
            <a:endParaRPr/>
          </a:p>
        </p:txBody>
      </p:sp>
      <p:pic>
        <p:nvPicPr>
          <p:cNvPr id="309" name="Google Shape;309;p23"/>
          <p:cNvPicPr preferRelativeResize="0"/>
          <p:nvPr/>
        </p:nvPicPr>
        <p:blipFill rotWithShape="1">
          <a:blip r:embed="rId3">
            <a:alphaModFix/>
          </a:blip>
          <a:srcRect b="0" l="0" r="0" t="0"/>
          <a:stretch/>
        </p:blipFill>
        <p:spPr>
          <a:xfrm>
            <a:off x="5057775" y="3482975"/>
            <a:ext cx="2600325" cy="21383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4"/>
          <p:cNvSpPr txBox="1"/>
          <p:nvPr>
            <p:ph type="title"/>
          </p:nvPr>
        </p:nvSpPr>
        <p:spPr>
          <a:xfrm>
            <a:off x="1828800" y="620713"/>
            <a:ext cx="5829300" cy="13001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solidFill>
                  <a:srgbClr val="00B6E3"/>
                </a:solidFill>
              </a:rPr>
              <a:t>Arbeidskrav og utviklingstrapp Hopp Herrer</a:t>
            </a:r>
            <a:endParaRPr sz="2000"/>
          </a:p>
        </p:txBody>
      </p:sp>
      <p:sp>
        <p:nvSpPr>
          <p:cNvPr id="315" name="Google Shape;315;p24"/>
          <p:cNvSpPr txBox="1"/>
          <p:nvPr>
            <p:ph idx="1" type="body"/>
          </p:nvPr>
        </p:nvSpPr>
        <p:spPr>
          <a:xfrm>
            <a:off x="1828800" y="1600200"/>
            <a:ext cx="68580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5878A"/>
              </a:buClr>
              <a:buSzPts val="1400"/>
              <a:buFont typeface="Arial"/>
              <a:buNone/>
            </a:pPr>
            <a:r>
              <a:rPr b="1" lang="no-NO" sz="1400">
                <a:solidFill>
                  <a:srgbClr val="85878A"/>
                </a:solidFill>
              </a:rPr>
              <a:t>Forts. Forklaring arbeidskravsanalyse</a:t>
            </a:r>
            <a:endParaRPr/>
          </a:p>
          <a:p>
            <a:pPr indent="0" lvl="0" marL="0" rtl="0" algn="l">
              <a:spcBef>
                <a:spcPts val="280"/>
              </a:spcBef>
              <a:spcAft>
                <a:spcPts val="0"/>
              </a:spcAft>
              <a:buClr>
                <a:schemeClr val="folHlink"/>
              </a:buClr>
              <a:buSzPts val="1400"/>
              <a:buFont typeface="Arial"/>
              <a:buNone/>
            </a:pPr>
            <a:r>
              <a:t/>
            </a:r>
            <a:endParaRPr b="1" sz="1400">
              <a:solidFill>
                <a:srgbClr val="85878A"/>
              </a:solidFill>
            </a:endParaRPr>
          </a:p>
          <a:p>
            <a:pPr indent="0" lvl="0" marL="0" rtl="0" algn="l">
              <a:spcBef>
                <a:spcPts val="280"/>
              </a:spcBef>
              <a:spcAft>
                <a:spcPts val="0"/>
              </a:spcAft>
              <a:buClr>
                <a:srgbClr val="85878A"/>
              </a:buClr>
              <a:buSzPts val="1400"/>
              <a:buFont typeface="Arial"/>
              <a:buNone/>
            </a:pPr>
            <a:r>
              <a:rPr b="1" lang="no-NO" sz="1400">
                <a:solidFill>
                  <a:srgbClr val="85878A"/>
                </a:solidFill>
              </a:rPr>
              <a:t>Hurtighet</a:t>
            </a:r>
            <a:endParaRPr/>
          </a:p>
          <a:p>
            <a:pPr indent="0" lvl="0" marL="0" rtl="0" algn="l">
              <a:spcBef>
                <a:spcPts val="280"/>
              </a:spcBef>
              <a:spcAft>
                <a:spcPts val="0"/>
              </a:spcAft>
              <a:buClr>
                <a:srgbClr val="85878A"/>
              </a:buClr>
              <a:buSzPts val="1400"/>
              <a:buFont typeface="Arial"/>
              <a:buNone/>
            </a:pPr>
            <a:r>
              <a:rPr lang="no-NO" sz="1400">
                <a:solidFill>
                  <a:srgbClr val="85878A"/>
                </a:solidFill>
              </a:rPr>
              <a:t>Testen begynner med en forlengs rulle og løp inn til kjeglen i midten. Hver gang man kommer til kjeglen i midten, tar man til høyre rundt den. Da skal man hoppe over et hinder (hekk) etter kjeglen og krype under den tilbake. Deretter løper du tilbake til høyre rundt kjeglen. Da kommer du til et helt likt hinder og du gjør det samme som forrige. Du går til høyre rundt kjeglen og gjentar det samme på det tredje og siste hinderet før du går til høyre rundt kjeglen for siste gang. Da du passerer matten du begynte på har du fullført testen. Det er vanlig å ligge på mellom 10-16 sekunder. </a:t>
            </a:r>
            <a:endParaRPr sz="1400">
              <a:solidFill>
                <a:srgbClr val="85878A"/>
              </a:solidFill>
            </a:endParaRPr>
          </a:p>
          <a:p>
            <a:pPr indent="-190500" lvl="0" marL="342900" rtl="0" algn="l">
              <a:spcBef>
                <a:spcPts val="480"/>
              </a:spcBef>
              <a:spcAft>
                <a:spcPts val="0"/>
              </a:spcAft>
              <a:buClr>
                <a:schemeClr val="folHlink"/>
              </a:buClr>
              <a:buSzPts val="2400"/>
              <a:buNone/>
            </a:pPr>
            <a:r>
              <a:t/>
            </a:r>
            <a:endParaRPr/>
          </a:p>
        </p:txBody>
      </p:sp>
      <p:pic>
        <p:nvPicPr>
          <p:cNvPr id="316" name="Google Shape;316;p24"/>
          <p:cNvPicPr preferRelativeResize="0"/>
          <p:nvPr/>
        </p:nvPicPr>
        <p:blipFill rotWithShape="1">
          <a:blip r:embed="rId3">
            <a:alphaModFix/>
          </a:blip>
          <a:srcRect b="0" l="0" r="0" t="0"/>
          <a:stretch/>
        </p:blipFill>
        <p:spPr>
          <a:xfrm>
            <a:off x="6411913" y="4005263"/>
            <a:ext cx="2492375" cy="15906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5"/>
          <p:cNvSpPr txBox="1"/>
          <p:nvPr>
            <p:ph type="title"/>
          </p:nvPr>
        </p:nvSpPr>
        <p:spPr>
          <a:xfrm>
            <a:off x="1828800" y="620713"/>
            <a:ext cx="5829300" cy="13001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solidFill>
                  <a:srgbClr val="00B6E3"/>
                </a:solidFill>
              </a:rPr>
              <a:t>Arbeidskrav og utviklingstrapp Hopp Herrer</a:t>
            </a:r>
            <a:endParaRPr sz="2000"/>
          </a:p>
        </p:txBody>
      </p:sp>
      <p:sp>
        <p:nvSpPr>
          <p:cNvPr id="322" name="Google Shape;322;p25"/>
          <p:cNvSpPr txBox="1"/>
          <p:nvPr>
            <p:ph idx="1" type="body"/>
          </p:nvPr>
        </p:nvSpPr>
        <p:spPr>
          <a:xfrm>
            <a:off x="1828800" y="1644650"/>
            <a:ext cx="68580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5878A"/>
              </a:buClr>
              <a:buSzPts val="1200"/>
              <a:buFont typeface="Arial"/>
              <a:buNone/>
            </a:pPr>
            <a:r>
              <a:rPr b="1" lang="no-NO" sz="1200">
                <a:solidFill>
                  <a:srgbClr val="85878A"/>
                </a:solidFill>
              </a:rPr>
              <a:t>Forklaring arbeidskravsanalyse</a:t>
            </a:r>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rgbClr val="85878A"/>
              </a:buClr>
              <a:buSzPts val="1200"/>
              <a:buFont typeface="Arial"/>
              <a:buNone/>
            </a:pPr>
            <a:r>
              <a:rPr b="1" lang="no-NO" sz="1200">
                <a:solidFill>
                  <a:srgbClr val="85878A"/>
                </a:solidFill>
              </a:rPr>
              <a:t>Utholdenhet:</a:t>
            </a:r>
            <a:endParaRPr/>
          </a:p>
          <a:p>
            <a:pPr indent="0" lvl="0" marL="0" rtl="0" algn="l">
              <a:spcBef>
                <a:spcPts val="240"/>
              </a:spcBef>
              <a:spcAft>
                <a:spcPts val="0"/>
              </a:spcAft>
              <a:buClr>
                <a:srgbClr val="85878A"/>
              </a:buClr>
              <a:buSzPts val="1200"/>
              <a:buFont typeface="Arial"/>
              <a:buNone/>
            </a:pPr>
            <a:r>
              <a:rPr lang="no-NO" sz="1200">
                <a:solidFill>
                  <a:srgbClr val="85878A"/>
                </a:solidFill>
              </a:rPr>
              <a:t>3000 meter løp på bane. Testen bør tas på samme underlag og i samme værforhold fra gang til gang. Testen egner seg bra for fasen Trene for å trene og oppover. Gir en indikasjon på evnen til å tåle trening over tid, samt å gi et bilde på «instiling» til å ta i.</a:t>
            </a:r>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rgbClr val="85878A"/>
              </a:buClr>
              <a:buSzPts val="1200"/>
              <a:buFont typeface="Arial"/>
              <a:buNone/>
            </a:pPr>
            <a:r>
              <a:rPr b="1" lang="no-NO" sz="1200">
                <a:solidFill>
                  <a:srgbClr val="85878A"/>
                </a:solidFill>
              </a:rPr>
              <a:t>Idrettens Grunnstige -  Basisferdigheter:</a:t>
            </a:r>
            <a:endParaRPr/>
          </a:p>
          <a:p>
            <a:pPr indent="0" lvl="0" marL="0" rtl="0" algn="l">
              <a:spcBef>
                <a:spcPts val="240"/>
              </a:spcBef>
              <a:spcAft>
                <a:spcPts val="0"/>
              </a:spcAft>
              <a:buClr>
                <a:srgbClr val="85878A"/>
              </a:buClr>
              <a:buSzPts val="1200"/>
              <a:buFont typeface="Arial"/>
              <a:buNone/>
            </a:pPr>
            <a:r>
              <a:rPr lang="no-NO" sz="1200">
                <a:solidFill>
                  <a:srgbClr val="85878A"/>
                </a:solidFill>
              </a:rPr>
              <a:t>I første fase (9-10 år) av Trene for å trene perioden anbefaler vi testene fra kategorien Balanse i Idrettens Grunnstige 1. I fase 2 (9-12 år) av samme periode anbefaler vi testene fra kategori Akrobatikk i Idrettens Grunnstige 2. Balanse er avgjørende i alle faser av skihoppet.</a:t>
            </a:r>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480"/>
              </a:spcBef>
              <a:spcAft>
                <a:spcPts val="0"/>
              </a:spcAft>
              <a:buClr>
                <a:schemeClr val="folHlink"/>
              </a:buClr>
              <a:buSzPts val="2400"/>
              <a:buFont typeface="Arial"/>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6"/>
          <p:cNvSpPr txBox="1"/>
          <p:nvPr>
            <p:ph type="title"/>
          </p:nvPr>
        </p:nvSpPr>
        <p:spPr>
          <a:xfrm>
            <a:off x="1828800" y="620713"/>
            <a:ext cx="5829300" cy="13001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solidFill>
                  <a:srgbClr val="00B6E3"/>
                </a:solidFill>
              </a:rPr>
              <a:t>Arbeidskrav og utviklingstrapp Hopp Herrer</a:t>
            </a:r>
            <a:endParaRPr sz="2000"/>
          </a:p>
        </p:txBody>
      </p:sp>
      <p:sp>
        <p:nvSpPr>
          <p:cNvPr id="328" name="Google Shape;328;p26"/>
          <p:cNvSpPr txBox="1"/>
          <p:nvPr>
            <p:ph idx="1" type="body"/>
          </p:nvPr>
        </p:nvSpPr>
        <p:spPr>
          <a:xfrm>
            <a:off x="1828800" y="1600200"/>
            <a:ext cx="68580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5878A"/>
              </a:buClr>
              <a:buSzPts val="1200"/>
              <a:buFont typeface="Arial"/>
              <a:buNone/>
            </a:pPr>
            <a:r>
              <a:rPr b="1" lang="no-NO" sz="1200">
                <a:solidFill>
                  <a:srgbClr val="85878A"/>
                </a:solidFill>
              </a:rPr>
              <a:t>Forklaring arbeidskravsanalyse</a:t>
            </a:r>
            <a:endParaRPr/>
          </a:p>
          <a:p>
            <a:pPr indent="0" lvl="0" marL="0" rtl="0" algn="l">
              <a:spcBef>
                <a:spcPts val="240"/>
              </a:spcBef>
              <a:spcAft>
                <a:spcPts val="0"/>
              </a:spcAft>
              <a:buClr>
                <a:schemeClr val="folHlink"/>
              </a:buClr>
              <a:buSzPts val="1200"/>
              <a:buFont typeface="Arial"/>
              <a:buNone/>
            </a:pPr>
            <a:r>
              <a:t/>
            </a:r>
            <a:endParaRPr sz="1200">
              <a:solidFill>
                <a:srgbClr val="85878A"/>
              </a:solidFill>
            </a:endParaRPr>
          </a:p>
          <a:p>
            <a:pPr indent="0" lvl="0" marL="0" rtl="0" algn="l">
              <a:spcBef>
                <a:spcPts val="240"/>
              </a:spcBef>
              <a:spcAft>
                <a:spcPts val="0"/>
              </a:spcAft>
              <a:buClr>
                <a:srgbClr val="85878A"/>
              </a:buClr>
              <a:buSzPts val="1200"/>
              <a:buFont typeface="Arial"/>
              <a:buNone/>
            </a:pPr>
            <a:r>
              <a:rPr b="1" lang="no-NO" sz="1200">
                <a:solidFill>
                  <a:srgbClr val="85878A"/>
                </a:solidFill>
              </a:rPr>
              <a:t>Utstyr:</a:t>
            </a:r>
            <a:endParaRPr/>
          </a:p>
          <a:p>
            <a:pPr indent="0" lvl="0" marL="0" rtl="0" algn="l">
              <a:spcBef>
                <a:spcPts val="240"/>
              </a:spcBef>
              <a:spcAft>
                <a:spcPts val="0"/>
              </a:spcAft>
              <a:buClr>
                <a:schemeClr val="folHlink"/>
              </a:buClr>
              <a:buSzPts val="1200"/>
              <a:buFont typeface="Arial"/>
              <a:buNone/>
            </a:pPr>
            <a:r>
              <a:rPr lang="no-NO" sz="1200"/>
              <a:t>Kravet til utstyr i skihopping er høyt på øverste nivå (Lære å vinne/WC)) Her snakker vi om optimalisering og innovasjon av utstyr tilpasset øverste internasjonale nivå. Utøverne på et så høyt nivå teknisk, fysisk og mentalt at det er avgjørende at utstyret er på toppnivå om man skal være med i kampen om seierpå WC-nivå. Vi snakker her om en fokus på utstyr som utgjør opp i mot 50% av helheten.</a:t>
            </a:r>
            <a:endParaRPr/>
          </a:p>
          <a:p>
            <a:pPr indent="0" lvl="0" marL="0" rtl="0" algn="l">
              <a:spcBef>
                <a:spcPts val="240"/>
              </a:spcBef>
              <a:spcAft>
                <a:spcPts val="0"/>
              </a:spcAft>
              <a:buClr>
                <a:schemeClr val="folHlink"/>
              </a:buClr>
              <a:buSzPts val="1200"/>
              <a:buFont typeface="Arial"/>
              <a:buNone/>
            </a:pPr>
            <a:r>
              <a:rPr lang="no-NO" sz="1200"/>
              <a:t>For utøvere som er i toppen på nest øverste nivå (Lære å konkurrere/COC) er det også viktig at utstyret i stor grad er optimalisert for at man skal kunne ta steget helt opp på høyeste nivå, men det vil det fortsatt være en del å potensial å hente ut teknisk, fysisk og mentalt, slik at disse egenskapene fortsatt må ha høyere prioriter enn optimalisering av utstyret.</a:t>
            </a:r>
            <a:endParaRPr/>
          </a:p>
          <a:p>
            <a:pPr indent="0" lvl="0" marL="0" rtl="0" algn="l">
              <a:spcBef>
                <a:spcPts val="240"/>
              </a:spcBef>
              <a:spcAft>
                <a:spcPts val="0"/>
              </a:spcAft>
              <a:buClr>
                <a:schemeClr val="folHlink"/>
              </a:buClr>
              <a:buSzPts val="1200"/>
              <a:buFont typeface="Arial"/>
              <a:buNone/>
            </a:pPr>
            <a:r>
              <a:t/>
            </a:r>
            <a:endParaRPr sz="1200"/>
          </a:p>
          <a:p>
            <a:pPr indent="0" lvl="0" marL="0" rtl="0" algn="l">
              <a:spcBef>
                <a:spcPts val="240"/>
              </a:spcBef>
              <a:spcAft>
                <a:spcPts val="0"/>
              </a:spcAft>
              <a:buClr>
                <a:schemeClr val="folHlink"/>
              </a:buClr>
              <a:buSzPts val="1200"/>
              <a:buFont typeface="Arial"/>
              <a:buNone/>
            </a:pPr>
            <a:r>
              <a:rPr lang="no-NO" sz="1200"/>
              <a:t>I de 2 første fasene av SUM (0-9 år) er det ikke viktig med spesialutstyr, men først og fremst utstyr som utøveren mestrer og som er tilpasset den enkeltes ferdighetsnivå. I fase 3 (9-12 år) begynner man å bruke spesialutstyr (hopputstyr) som er tilpasset utøveren og ferdighetsnivået. En viktig tommelfingerregel for disse 3 fasene er med hensyn til ski er at </a:t>
            </a:r>
            <a:r>
              <a:rPr b="1" lang="no-NO" sz="1200"/>
              <a:t>«man skal vokse ut av skiene og ikke inn i de» </a:t>
            </a:r>
            <a:endParaRPr/>
          </a:p>
          <a:p>
            <a:pPr indent="0" lvl="0" marL="0" rtl="0" algn="l">
              <a:spcBef>
                <a:spcPts val="240"/>
              </a:spcBef>
              <a:spcAft>
                <a:spcPts val="0"/>
              </a:spcAft>
              <a:buClr>
                <a:schemeClr val="folHlink"/>
              </a:buClr>
              <a:buSzPts val="1200"/>
              <a:buFont typeface="Arial"/>
              <a:buNone/>
            </a:pPr>
            <a:r>
              <a:t/>
            </a:r>
            <a:endParaRPr b="1" sz="1200"/>
          </a:p>
          <a:p>
            <a:pPr indent="0" lvl="0" marL="0" rtl="0" algn="l">
              <a:spcBef>
                <a:spcPts val="240"/>
              </a:spcBef>
              <a:spcAft>
                <a:spcPts val="0"/>
              </a:spcAft>
              <a:buClr>
                <a:schemeClr val="folHlink"/>
              </a:buClr>
              <a:buSzPts val="1200"/>
              <a:buFont typeface="Arial"/>
              <a:buNone/>
            </a:pPr>
            <a:r>
              <a:rPr lang="no-NO" sz="1200"/>
              <a:t>På nivå 4 (12-16 år) bør utstyret være tilpasset utøveren innenfor regelverk og gjeldende normer.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ph type="title"/>
          </p:nvPr>
        </p:nvSpPr>
        <p:spPr>
          <a:xfrm>
            <a:off x="1828800"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Trening for å vinne</a:t>
            </a:r>
            <a:endParaRPr/>
          </a:p>
        </p:txBody>
      </p:sp>
      <p:sp>
        <p:nvSpPr>
          <p:cNvPr id="334" name="Google Shape;334;p27"/>
          <p:cNvSpPr txBox="1"/>
          <p:nvPr>
            <p:ph idx="1" type="body"/>
          </p:nvPr>
        </p:nvSpPr>
        <p:spPr>
          <a:xfrm>
            <a:off x="1828800" y="1600200"/>
            <a:ext cx="68580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folHlink"/>
              </a:buClr>
              <a:buSzPts val="1600"/>
              <a:buFont typeface="Arial"/>
              <a:buNone/>
            </a:pPr>
            <a:r>
              <a:rPr lang="no-NO" sz="1600"/>
              <a:t>10 årsregelen </a:t>
            </a:r>
            <a:endParaRPr/>
          </a:p>
          <a:p>
            <a:pPr indent="-241300" lvl="0" marL="342900" rtl="0" algn="l">
              <a:spcBef>
                <a:spcPts val="320"/>
              </a:spcBef>
              <a:spcAft>
                <a:spcPts val="0"/>
              </a:spcAft>
              <a:buClr>
                <a:schemeClr val="folHlink"/>
              </a:buClr>
              <a:buSzPts val="1600"/>
              <a:buNone/>
            </a:pPr>
            <a:r>
              <a:t/>
            </a:r>
            <a:endParaRPr sz="1600"/>
          </a:p>
          <a:p>
            <a:pPr indent="-342900" lvl="0" marL="342900" rtl="0" algn="l">
              <a:spcBef>
                <a:spcPts val="320"/>
              </a:spcBef>
              <a:spcAft>
                <a:spcPts val="0"/>
              </a:spcAft>
              <a:buClr>
                <a:schemeClr val="folHlink"/>
              </a:buClr>
              <a:buSzPts val="1600"/>
              <a:buFont typeface="Arial"/>
              <a:buNone/>
            </a:pPr>
            <a:r>
              <a:rPr lang="no-NO" sz="1600"/>
              <a:t>-	Forskning viser at det kreves 10 000 timer trening som gjennomsnitt over 10 år for å nå verdensklasse nivå (Ericsson et al, 1993, Ericsson and Charness, 1994, Salmela, 1998). </a:t>
            </a:r>
            <a:endParaRPr/>
          </a:p>
        </p:txBody>
      </p:sp>
      <p:pic>
        <p:nvPicPr>
          <p:cNvPr descr="fannemel.jpg" id="335" name="Google Shape;335;p27"/>
          <p:cNvPicPr preferRelativeResize="0"/>
          <p:nvPr/>
        </p:nvPicPr>
        <p:blipFill rotWithShape="1">
          <a:blip r:embed="rId3">
            <a:alphaModFix/>
          </a:blip>
          <a:srcRect b="0" l="0" r="0" t="0"/>
          <a:stretch/>
        </p:blipFill>
        <p:spPr>
          <a:xfrm>
            <a:off x="2947988" y="3357563"/>
            <a:ext cx="3467100" cy="24590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1692275" y="65246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LTAD - SUM</a:t>
            </a:r>
            <a:endParaRPr/>
          </a:p>
        </p:txBody>
      </p:sp>
      <p:sp>
        <p:nvSpPr>
          <p:cNvPr id="120" name="Google Shape;120;p4"/>
          <p:cNvSpPr txBox="1"/>
          <p:nvPr>
            <p:ph idx="1" type="body"/>
          </p:nvPr>
        </p:nvSpPr>
        <p:spPr>
          <a:xfrm>
            <a:off x="1828800" y="1600200"/>
            <a:ext cx="68580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folHlink"/>
              </a:buClr>
              <a:buSzPts val="1600"/>
              <a:buFont typeface="Arial"/>
              <a:buNone/>
            </a:pPr>
            <a:r>
              <a:rPr lang="no-NO" sz="1600"/>
              <a:t> Sentralt i modellen er:</a:t>
            </a:r>
            <a:endParaRPr/>
          </a:p>
          <a:p>
            <a:pPr indent="-342900" lvl="0" marL="342900" rtl="0" algn="l">
              <a:spcBef>
                <a:spcPts val="320"/>
              </a:spcBef>
              <a:spcAft>
                <a:spcPts val="0"/>
              </a:spcAft>
              <a:buClr>
                <a:schemeClr val="folHlink"/>
              </a:buClr>
              <a:buSzPts val="1600"/>
              <a:buFont typeface="Arial"/>
              <a:buNone/>
            </a:pPr>
            <a:r>
              <a:t/>
            </a:r>
            <a:endParaRPr sz="1600"/>
          </a:p>
          <a:p>
            <a:pPr indent="-342900" lvl="0" marL="342900" rtl="0" algn="l">
              <a:spcBef>
                <a:spcPts val="320"/>
              </a:spcBef>
              <a:spcAft>
                <a:spcPts val="0"/>
              </a:spcAft>
              <a:buClr>
                <a:schemeClr val="folHlink"/>
              </a:buClr>
              <a:buSzPts val="1600"/>
              <a:buFont typeface="Arial"/>
              <a:buNone/>
            </a:pPr>
            <a:r>
              <a:rPr lang="no-NO" sz="1600"/>
              <a:t>- 	Sensitive perioder</a:t>
            </a:r>
            <a:endParaRPr/>
          </a:p>
          <a:p>
            <a:pPr indent="-342900" lvl="0" marL="342900" rtl="0" algn="l">
              <a:spcBef>
                <a:spcPts val="320"/>
              </a:spcBef>
              <a:spcAft>
                <a:spcPts val="0"/>
              </a:spcAft>
              <a:buClr>
                <a:schemeClr val="folHlink"/>
              </a:buClr>
              <a:buSzPts val="1600"/>
              <a:buFont typeface="Arial"/>
              <a:buNone/>
            </a:pPr>
            <a:r>
              <a:rPr lang="no-NO" sz="1600"/>
              <a:t>	</a:t>
            </a:r>
            <a:endParaRPr/>
          </a:p>
          <a:p>
            <a:pPr indent="-342900" lvl="0" marL="342900" rtl="0" algn="l">
              <a:spcBef>
                <a:spcPts val="320"/>
              </a:spcBef>
              <a:spcAft>
                <a:spcPts val="0"/>
              </a:spcAft>
              <a:buClr>
                <a:schemeClr val="folHlink"/>
              </a:buClr>
              <a:buSzPts val="1600"/>
              <a:buFont typeface="Arial"/>
              <a:buNone/>
            </a:pPr>
            <a:r>
              <a:rPr lang="no-NO" sz="1600"/>
              <a:t>- 	Allsidighet vs spesialisering</a:t>
            </a:r>
            <a:endParaRPr/>
          </a:p>
          <a:p>
            <a:pPr indent="-342900" lvl="0" marL="342900" rtl="0" algn="l">
              <a:spcBef>
                <a:spcPts val="320"/>
              </a:spcBef>
              <a:spcAft>
                <a:spcPts val="0"/>
              </a:spcAft>
              <a:buClr>
                <a:schemeClr val="folHlink"/>
              </a:buClr>
              <a:buSzPts val="1600"/>
              <a:buFont typeface="Arial"/>
              <a:buNone/>
            </a:pPr>
            <a:r>
              <a:rPr lang="no-NO" sz="1600"/>
              <a:t>	</a:t>
            </a:r>
            <a:endParaRPr/>
          </a:p>
          <a:p>
            <a:pPr indent="-342900" lvl="0" marL="342900" rtl="0" algn="l">
              <a:spcBef>
                <a:spcPts val="320"/>
              </a:spcBef>
              <a:spcAft>
                <a:spcPts val="0"/>
              </a:spcAft>
              <a:buClr>
                <a:schemeClr val="folHlink"/>
              </a:buClr>
              <a:buSzPts val="1600"/>
              <a:buFont typeface="Arial"/>
              <a:buNone/>
            </a:pPr>
            <a:r>
              <a:rPr lang="no-NO" sz="1600"/>
              <a:t>- 	Trening vs konkurranse</a:t>
            </a:r>
            <a:endParaRPr/>
          </a:p>
          <a:p>
            <a:pPr indent="-342900" lvl="0" marL="342900" rtl="0" algn="l">
              <a:spcBef>
                <a:spcPts val="320"/>
              </a:spcBef>
              <a:spcAft>
                <a:spcPts val="0"/>
              </a:spcAft>
              <a:buClr>
                <a:schemeClr val="folHlink"/>
              </a:buClr>
              <a:buSzPts val="1600"/>
              <a:buFont typeface="Arial"/>
              <a:buNone/>
            </a:pPr>
            <a:r>
              <a:t/>
            </a:r>
            <a:endParaRPr sz="1600"/>
          </a:p>
          <a:p>
            <a:pPr indent="-342900" lvl="0" marL="342900" rtl="0" algn="l">
              <a:spcBef>
                <a:spcPts val="320"/>
              </a:spcBef>
              <a:spcAft>
                <a:spcPts val="0"/>
              </a:spcAft>
              <a:buClr>
                <a:schemeClr val="folHlink"/>
              </a:buClr>
              <a:buSzPts val="1600"/>
              <a:buFont typeface="Arial"/>
              <a:buChar char="-"/>
            </a:pPr>
            <a:r>
              <a:rPr lang="no-NO" sz="1600"/>
              <a:t>Biologisk alder vs kronologisk alder</a:t>
            </a:r>
            <a:endParaRPr/>
          </a:p>
          <a:p>
            <a:pPr indent="-241300" lvl="0" marL="342900" rtl="0" algn="l">
              <a:spcBef>
                <a:spcPts val="320"/>
              </a:spcBef>
              <a:spcAft>
                <a:spcPts val="0"/>
              </a:spcAft>
              <a:buClr>
                <a:schemeClr val="folHlink"/>
              </a:buClr>
              <a:buSzPts val="1600"/>
              <a:buFont typeface="Arial"/>
              <a:buNone/>
            </a:pPr>
            <a:r>
              <a:t/>
            </a:r>
            <a:endParaRPr sz="1600"/>
          </a:p>
          <a:p>
            <a:pPr indent="-342900" lvl="0" marL="342900" rtl="0" algn="l">
              <a:spcBef>
                <a:spcPts val="320"/>
              </a:spcBef>
              <a:spcAft>
                <a:spcPts val="0"/>
              </a:spcAft>
              <a:buClr>
                <a:schemeClr val="folHlink"/>
              </a:buClr>
              <a:buSzPts val="1600"/>
              <a:buFont typeface="Arial"/>
              <a:buChar char="-"/>
            </a:pPr>
            <a:r>
              <a:rPr lang="no-NO" sz="1600"/>
              <a:t>Fysisk, kognitiv og emosjonell utvikling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title"/>
          </p:nvPr>
        </p:nvSpPr>
        <p:spPr>
          <a:xfrm>
            <a:off x="1800225"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Aktiv start</a:t>
            </a:r>
            <a:endParaRPr/>
          </a:p>
        </p:txBody>
      </p:sp>
      <p:sp>
        <p:nvSpPr>
          <p:cNvPr id="126" name="Google Shape;126;p5"/>
          <p:cNvSpPr txBox="1"/>
          <p:nvPr>
            <p:ph idx="1" type="body"/>
          </p:nvPr>
        </p:nvSpPr>
        <p:spPr>
          <a:xfrm>
            <a:off x="1828800" y="1600200"/>
            <a:ext cx="6858000" cy="48529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folHlink"/>
              </a:buClr>
              <a:buSzPts val="1600"/>
              <a:buFont typeface="Arial"/>
              <a:buNone/>
            </a:pPr>
            <a:r>
              <a:rPr b="1" lang="no-NO" sz="1600"/>
              <a:t>Aktiv Start 0 – 6 år</a:t>
            </a:r>
            <a:endParaRPr/>
          </a:p>
          <a:p>
            <a:pPr indent="-342900" lvl="0" marL="342900" rtl="0" algn="l">
              <a:spcBef>
                <a:spcPts val="320"/>
              </a:spcBef>
              <a:spcAft>
                <a:spcPts val="0"/>
              </a:spcAft>
              <a:buClr>
                <a:schemeClr val="folHlink"/>
              </a:buClr>
              <a:buSzPts val="1600"/>
              <a:buFont typeface="Arial"/>
              <a:buChar char="-"/>
            </a:pPr>
            <a:r>
              <a:rPr lang="no-NO" sz="1600"/>
              <a:t>Lek og uorganisert aktivitet hver dag</a:t>
            </a:r>
            <a:endParaRPr/>
          </a:p>
          <a:p>
            <a:pPr indent="-342900" lvl="0" marL="342900" rtl="0" algn="l">
              <a:spcBef>
                <a:spcPts val="320"/>
              </a:spcBef>
              <a:spcAft>
                <a:spcPts val="0"/>
              </a:spcAft>
              <a:buClr>
                <a:schemeClr val="folHlink"/>
              </a:buClr>
              <a:buSzPts val="1600"/>
              <a:buFont typeface="Arial"/>
              <a:buChar char="-"/>
            </a:pPr>
            <a:r>
              <a:rPr lang="no-NO" sz="1600"/>
              <a:t>Utvikler grunnleggende ferdigheter</a:t>
            </a:r>
            <a:endParaRPr/>
          </a:p>
          <a:p>
            <a:pPr indent="-342900" lvl="0" marL="342900" rtl="0" algn="l">
              <a:spcBef>
                <a:spcPts val="320"/>
              </a:spcBef>
              <a:spcAft>
                <a:spcPts val="0"/>
              </a:spcAft>
              <a:buClr>
                <a:schemeClr val="folHlink"/>
              </a:buClr>
              <a:buSzPts val="1600"/>
              <a:buFont typeface="Arial"/>
              <a:buChar char="-"/>
            </a:pPr>
            <a:r>
              <a:rPr lang="no-NO" sz="1600"/>
              <a:t>Nødvendig å utvikle ferdigheter som balanse, koordinasjon og hurtighet</a:t>
            </a:r>
            <a:endParaRPr/>
          </a:p>
          <a:p>
            <a:pPr indent="-342900" lvl="0" marL="342900" rtl="0" algn="l">
              <a:spcBef>
                <a:spcPts val="320"/>
              </a:spcBef>
              <a:spcAft>
                <a:spcPts val="0"/>
              </a:spcAft>
              <a:buClr>
                <a:schemeClr val="folHlink"/>
              </a:buClr>
              <a:buSzPts val="1600"/>
              <a:buFont typeface="Arial"/>
              <a:buChar char="-"/>
            </a:pPr>
            <a:r>
              <a:rPr lang="no-NO" sz="1600"/>
              <a:t>Positivt i forhold til hjernefunksjon, motoriske ferdigheter, og kroppsholdning. </a:t>
            </a:r>
            <a:endParaRPr/>
          </a:p>
          <a:p>
            <a:pPr indent="-342900" lvl="0" marL="342900" rtl="0" algn="l">
              <a:spcBef>
                <a:spcPts val="320"/>
              </a:spcBef>
              <a:spcAft>
                <a:spcPts val="0"/>
              </a:spcAft>
              <a:buClr>
                <a:schemeClr val="folHlink"/>
              </a:buClr>
              <a:buSzPts val="1600"/>
              <a:buFont typeface="Arial"/>
              <a:buChar char="-"/>
            </a:pPr>
            <a:r>
              <a:rPr lang="no-NO" sz="1600"/>
              <a:t>Bygge opp selvtillit, selvbilde, og sosiale ferdigheter hos barnet.</a:t>
            </a:r>
            <a:endParaRPr/>
          </a:p>
          <a:p>
            <a:pPr indent="-342900" lvl="0" marL="342900" rtl="0" algn="l">
              <a:spcBef>
                <a:spcPts val="320"/>
              </a:spcBef>
              <a:spcAft>
                <a:spcPts val="0"/>
              </a:spcAft>
              <a:buClr>
                <a:schemeClr val="folHlink"/>
              </a:buClr>
              <a:buSzPts val="1600"/>
              <a:buFont typeface="Arial"/>
              <a:buNone/>
            </a:pPr>
            <a:r>
              <a:t/>
            </a:r>
            <a:endParaRPr b="1" sz="1600"/>
          </a:p>
          <a:p>
            <a:pPr indent="-342900" lvl="0" marL="342900" rtl="0" algn="l">
              <a:spcBef>
                <a:spcPts val="320"/>
              </a:spcBef>
              <a:spcAft>
                <a:spcPts val="0"/>
              </a:spcAft>
              <a:buClr>
                <a:schemeClr val="folHlink"/>
              </a:buClr>
              <a:buSzPts val="1600"/>
              <a:buFont typeface="Arial"/>
              <a:buNone/>
            </a:pPr>
            <a:r>
              <a:rPr b="1" lang="no-NO" sz="1600"/>
              <a:t>Mental/kognitiv utvikling</a:t>
            </a:r>
            <a:endParaRPr/>
          </a:p>
          <a:p>
            <a:pPr indent="-342900" lvl="0" marL="342900" rtl="0" algn="l">
              <a:spcBef>
                <a:spcPts val="320"/>
              </a:spcBef>
              <a:spcAft>
                <a:spcPts val="0"/>
              </a:spcAft>
              <a:buClr>
                <a:schemeClr val="folHlink"/>
              </a:buClr>
              <a:buSzPts val="1600"/>
              <a:buFont typeface="Arial"/>
              <a:buNone/>
            </a:pPr>
            <a:r>
              <a:rPr lang="no-NO" sz="1600"/>
              <a:t>-	Forestillinger, forståelse og hukommelse utvikles</a:t>
            </a:r>
            <a:endParaRPr/>
          </a:p>
          <a:p>
            <a:pPr indent="-342900" lvl="0" marL="342900" rtl="0" algn="l">
              <a:spcBef>
                <a:spcPts val="320"/>
              </a:spcBef>
              <a:spcAft>
                <a:spcPts val="0"/>
              </a:spcAft>
              <a:buClr>
                <a:schemeClr val="folHlink"/>
              </a:buClr>
              <a:buSzPts val="1600"/>
              <a:buFont typeface="Arial"/>
              <a:buNone/>
            </a:pPr>
            <a:r>
              <a:t/>
            </a:r>
            <a:endParaRPr b="1" sz="1600"/>
          </a:p>
          <a:p>
            <a:pPr indent="-342900" lvl="0" marL="342900" rtl="0" algn="l">
              <a:spcBef>
                <a:spcPts val="320"/>
              </a:spcBef>
              <a:spcAft>
                <a:spcPts val="0"/>
              </a:spcAft>
              <a:buClr>
                <a:schemeClr val="folHlink"/>
              </a:buClr>
              <a:buSzPts val="1600"/>
              <a:buFont typeface="Arial"/>
              <a:buNone/>
            </a:pPr>
            <a:r>
              <a:rPr b="1" lang="no-NO" sz="1600"/>
              <a:t>Emosjonell utvikling</a:t>
            </a:r>
            <a:endParaRPr/>
          </a:p>
          <a:p>
            <a:pPr indent="-342900" lvl="0" marL="342900" rtl="0" algn="l">
              <a:spcBef>
                <a:spcPts val="320"/>
              </a:spcBef>
              <a:spcAft>
                <a:spcPts val="0"/>
              </a:spcAft>
              <a:buClr>
                <a:schemeClr val="folHlink"/>
              </a:buClr>
              <a:buSzPts val="1600"/>
              <a:buFont typeface="Arial"/>
              <a:buNone/>
            </a:pPr>
            <a:r>
              <a:rPr lang="no-NO" sz="1600"/>
              <a:t>-	Viktig med oppmerksomhet fra voksne. Barna imiterer de voksne. Kjenner glede ved aktivitet og variert stimuli</a:t>
            </a:r>
            <a:endParaRPr/>
          </a:p>
          <a:p>
            <a:pPr indent="-215900" lvl="0" marL="342900" rtl="0" algn="l">
              <a:spcBef>
                <a:spcPts val="400"/>
              </a:spcBef>
              <a:spcAft>
                <a:spcPts val="0"/>
              </a:spcAft>
              <a:buClr>
                <a:schemeClr val="folHlink"/>
              </a:buClr>
              <a:buSzPts val="2000"/>
              <a:buFont typeface="Arial"/>
              <a:buNone/>
            </a:pPr>
            <a:r>
              <a:t/>
            </a:r>
            <a:endParaRPr sz="2000"/>
          </a:p>
          <a:p>
            <a:pPr indent="-215900" lvl="0" marL="342900" rtl="0" algn="l">
              <a:spcBef>
                <a:spcPts val="400"/>
              </a:spcBef>
              <a:spcAft>
                <a:spcPts val="0"/>
              </a:spcAft>
              <a:buClr>
                <a:schemeClr val="folHlink"/>
              </a:buClr>
              <a:buSzPts val="2000"/>
              <a:buFont typeface="Arial"/>
              <a:buNone/>
            </a:pPr>
            <a:r>
              <a:t/>
            </a:r>
            <a:endParaRPr sz="2000"/>
          </a:p>
          <a:p>
            <a:pPr indent="-215900" lvl="0" marL="342900" rtl="0" algn="l">
              <a:spcBef>
                <a:spcPts val="400"/>
              </a:spcBef>
              <a:spcAft>
                <a:spcPts val="0"/>
              </a:spcAft>
              <a:buClr>
                <a:schemeClr val="folHlink"/>
              </a:buClr>
              <a:buSzPts val="2000"/>
              <a:buFont typeface="Arial"/>
              <a:buNone/>
            </a:pPr>
            <a:r>
              <a:t/>
            </a:r>
            <a:endParaRPr sz="2000"/>
          </a:p>
          <a:p>
            <a:pPr indent="-215900" lvl="0" marL="342900" rtl="0" algn="l">
              <a:spcBef>
                <a:spcPts val="400"/>
              </a:spcBef>
              <a:spcAft>
                <a:spcPts val="0"/>
              </a:spcAft>
              <a:buClr>
                <a:schemeClr val="folHlink"/>
              </a:buClr>
              <a:buSzPts val="2000"/>
              <a:buFont typeface="Arial"/>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1828800"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Grunnleggende ferdigheter/FUNdament</a:t>
            </a:r>
            <a:endParaRPr sz="2000"/>
          </a:p>
        </p:txBody>
      </p:sp>
      <p:sp>
        <p:nvSpPr>
          <p:cNvPr id="132" name="Google Shape;132;p6"/>
          <p:cNvSpPr txBox="1"/>
          <p:nvPr>
            <p:ph idx="1" type="body"/>
          </p:nvPr>
        </p:nvSpPr>
        <p:spPr>
          <a:xfrm>
            <a:off x="1828800" y="1417638"/>
            <a:ext cx="6858000" cy="491013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folHlink"/>
              </a:buClr>
              <a:buSzPts val="1600"/>
              <a:buFont typeface="Arial"/>
              <a:buNone/>
            </a:pPr>
            <a:r>
              <a:rPr b="1" lang="no-NO" sz="1600"/>
              <a:t>Grunnleggende ferdigheter 6 – 9 år</a:t>
            </a:r>
            <a:endParaRPr/>
          </a:p>
          <a:p>
            <a:pPr indent="-342900" lvl="0" marL="342900" rtl="0" algn="l">
              <a:spcBef>
                <a:spcPts val="320"/>
              </a:spcBef>
              <a:spcAft>
                <a:spcPts val="0"/>
              </a:spcAft>
              <a:buClr>
                <a:schemeClr val="folHlink"/>
              </a:buClr>
              <a:buSzPts val="1600"/>
              <a:buFont typeface="Arial"/>
              <a:buNone/>
            </a:pPr>
            <a:r>
              <a:rPr lang="no-NO" sz="1600"/>
              <a:t>	- </a:t>
            </a:r>
            <a:r>
              <a:rPr lang="no-NO" sz="1600">
                <a:solidFill>
                  <a:srgbClr val="00B050"/>
                </a:solidFill>
              </a:rPr>
              <a:t>For gutter sensitiv periode </a:t>
            </a:r>
            <a:r>
              <a:rPr lang="no-NO" sz="1600"/>
              <a:t>for trening av hurtighet 1 </a:t>
            </a:r>
            <a:endParaRPr/>
          </a:p>
          <a:p>
            <a:pPr indent="-342900" lvl="0" marL="342900" rtl="0" algn="l">
              <a:spcBef>
                <a:spcPts val="320"/>
              </a:spcBef>
              <a:spcAft>
                <a:spcPts val="0"/>
              </a:spcAft>
              <a:buClr>
                <a:schemeClr val="folHlink"/>
              </a:buClr>
              <a:buSzPts val="1600"/>
              <a:buFont typeface="Arial"/>
              <a:buNone/>
            </a:pPr>
            <a:r>
              <a:rPr lang="no-NO" sz="1600"/>
              <a:t>		(7-9 år), bevegelighet (6-10 år), teknikk (6-12år)</a:t>
            </a:r>
            <a:endParaRPr/>
          </a:p>
          <a:p>
            <a:pPr indent="-342900" lvl="0" marL="342900" rtl="0" algn="l">
              <a:spcBef>
                <a:spcPts val="320"/>
              </a:spcBef>
              <a:spcAft>
                <a:spcPts val="0"/>
              </a:spcAft>
              <a:buClr>
                <a:schemeClr val="folHlink"/>
              </a:buClr>
              <a:buSzPts val="1600"/>
              <a:buFont typeface="Arial"/>
              <a:buNone/>
            </a:pPr>
            <a:r>
              <a:rPr lang="no-NO" sz="1600"/>
              <a:t>	</a:t>
            </a:r>
            <a:r>
              <a:rPr lang="no-NO" sz="1600">
                <a:solidFill>
                  <a:srgbClr val="00B050"/>
                </a:solidFill>
              </a:rPr>
              <a:t>- For jenter </a:t>
            </a:r>
            <a:r>
              <a:rPr lang="no-NO" sz="1600"/>
              <a:t>er denne perioden sensitiv for trening av</a:t>
            </a:r>
            <a:endParaRPr/>
          </a:p>
          <a:p>
            <a:pPr indent="-342900" lvl="0" marL="342900" rtl="0" algn="l">
              <a:spcBef>
                <a:spcPts val="320"/>
              </a:spcBef>
              <a:spcAft>
                <a:spcPts val="0"/>
              </a:spcAft>
              <a:buClr>
                <a:schemeClr val="folHlink"/>
              </a:buClr>
              <a:buSzPts val="1600"/>
              <a:buFont typeface="Arial"/>
              <a:buNone/>
            </a:pPr>
            <a:r>
              <a:rPr lang="no-NO" sz="1600"/>
              <a:t>		hurtighet (6-8 år), bevegelighet (6-10 år), teknikk(8-11år)</a:t>
            </a:r>
            <a:endParaRPr/>
          </a:p>
          <a:p>
            <a:pPr indent="-342900" lvl="0" marL="342900" rtl="0" algn="l">
              <a:spcBef>
                <a:spcPts val="320"/>
              </a:spcBef>
              <a:spcAft>
                <a:spcPts val="0"/>
              </a:spcAft>
              <a:buClr>
                <a:schemeClr val="folHlink"/>
              </a:buClr>
              <a:buSzPts val="1600"/>
              <a:buFont typeface="Arial"/>
              <a:buNone/>
            </a:pPr>
            <a:r>
              <a:rPr lang="no-NO" sz="1600"/>
              <a:t>	- Forsiktig introdusert for noen konkurranser. Glede!</a:t>
            </a:r>
            <a:endParaRPr/>
          </a:p>
          <a:p>
            <a:pPr indent="-342900" lvl="0" marL="342900" rtl="0" algn="l">
              <a:spcBef>
                <a:spcPts val="320"/>
              </a:spcBef>
              <a:spcAft>
                <a:spcPts val="0"/>
              </a:spcAft>
              <a:buClr>
                <a:schemeClr val="folHlink"/>
              </a:buClr>
              <a:buSzPts val="1600"/>
              <a:buFont typeface="Arial"/>
              <a:buNone/>
            </a:pPr>
            <a:r>
              <a:rPr lang="no-NO" sz="1600"/>
              <a:t>	- Variasjon i fysiske aktiviteter gjennom hele året .</a:t>
            </a:r>
            <a:endParaRPr/>
          </a:p>
          <a:p>
            <a:pPr indent="-342900" lvl="0" marL="342900" rtl="0" algn="l">
              <a:spcBef>
                <a:spcPts val="320"/>
              </a:spcBef>
              <a:spcAft>
                <a:spcPts val="0"/>
              </a:spcAft>
              <a:buClr>
                <a:schemeClr val="folHlink"/>
              </a:buClr>
              <a:buSzPts val="1600"/>
              <a:buFont typeface="Arial"/>
              <a:buNone/>
            </a:pPr>
            <a:r>
              <a:rPr lang="no-NO" sz="1600"/>
              <a:t>	- Bevegelsesferdigheten og bevegelserfaringen man</a:t>
            </a:r>
            <a:endParaRPr/>
          </a:p>
          <a:p>
            <a:pPr indent="-342900" lvl="0" marL="342900" rtl="0" algn="l">
              <a:spcBef>
                <a:spcPts val="320"/>
              </a:spcBef>
              <a:spcAft>
                <a:spcPts val="0"/>
              </a:spcAft>
              <a:buClr>
                <a:schemeClr val="folHlink"/>
              </a:buClr>
              <a:buSzPts val="1600"/>
              <a:buFont typeface="Arial"/>
              <a:buNone/>
            </a:pPr>
            <a:r>
              <a:rPr lang="no-NO" sz="1600"/>
              <a:t>		skaffer seg på dette nivået har stor betydning for</a:t>
            </a:r>
            <a:endParaRPr/>
          </a:p>
          <a:p>
            <a:pPr indent="-342900" lvl="0" marL="342900" rtl="0" algn="l">
              <a:spcBef>
                <a:spcPts val="320"/>
              </a:spcBef>
              <a:spcAft>
                <a:spcPts val="0"/>
              </a:spcAft>
              <a:buClr>
                <a:schemeClr val="folHlink"/>
              </a:buClr>
              <a:buSzPts val="1600"/>
              <a:buFont typeface="Arial"/>
              <a:buNone/>
            </a:pPr>
            <a:r>
              <a:rPr lang="no-NO" sz="1600"/>
              <a:t>		utvikling av mer spesifikke ferdigheter senere i livet</a:t>
            </a:r>
            <a:endParaRPr/>
          </a:p>
          <a:p>
            <a:pPr indent="-342900" lvl="0" marL="342900" rtl="0" algn="l">
              <a:spcBef>
                <a:spcPts val="320"/>
              </a:spcBef>
              <a:spcAft>
                <a:spcPts val="0"/>
              </a:spcAft>
              <a:buClr>
                <a:schemeClr val="folHlink"/>
              </a:buClr>
              <a:buSzPts val="1600"/>
              <a:buFont typeface="Arial"/>
              <a:buNone/>
            </a:pPr>
            <a:r>
              <a:rPr b="1" lang="no-NO" sz="1600"/>
              <a:t>Mental og kognitiv utvikling:</a:t>
            </a:r>
            <a:endParaRPr sz="1600"/>
          </a:p>
          <a:p>
            <a:pPr indent="-342900" lvl="0" marL="342900" rtl="0" algn="l">
              <a:spcBef>
                <a:spcPts val="320"/>
              </a:spcBef>
              <a:spcAft>
                <a:spcPts val="0"/>
              </a:spcAft>
              <a:buClr>
                <a:schemeClr val="folHlink"/>
              </a:buClr>
              <a:buSzPts val="1600"/>
              <a:buFont typeface="Arial"/>
              <a:buNone/>
            </a:pPr>
            <a:r>
              <a:rPr lang="no-NO" sz="1600"/>
              <a:t>-	Opptatt av gjentagende aktivitet. Bedrer sine ferdigheter gjennom erfaring. </a:t>
            </a:r>
            <a:br>
              <a:rPr lang="no-NO" sz="1600"/>
            </a:br>
            <a:endParaRPr sz="1600"/>
          </a:p>
          <a:p>
            <a:pPr indent="-342900" lvl="0" marL="342900" rtl="0" algn="l">
              <a:spcBef>
                <a:spcPts val="320"/>
              </a:spcBef>
              <a:spcAft>
                <a:spcPts val="0"/>
              </a:spcAft>
              <a:buClr>
                <a:schemeClr val="folHlink"/>
              </a:buClr>
              <a:buSzPts val="1600"/>
              <a:buFont typeface="Arial"/>
              <a:buNone/>
            </a:pPr>
            <a:r>
              <a:rPr b="1" lang="no-NO" sz="1600"/>
              <a:t>Emosjonell utvikling:</a:t>
            </a:r>
            <a:endParaRPr sz="1600"/>
          </a:p>
          <a:p>
            <a:pPr indent="-342900" lvl="0" marL="342900" rtl="0" algn="l">
              <a:spcBef>
                <a:spcPts val="320"/>
              </a:spcBef>
              <a:spcAft>
                <a:spcPts val="0"/>
              </a:spcAft>
              <a:buClr>
                <a:schemeClr val="folHlink"/>
              </a:buClr>
              <a:buSzPts val="1600"/>
              <a:buFont typeface="Arial"/>
              <a:buNone/>
            </a:pPr>
            <a:r>
              <a:rPr lang="no-NO" sz="1600"/>
              <a:t>-	Liker å være i sentrum og å få bekreftelser fra voksne. Begynner å forstå behov for regler og struktur</a:t>
            </a:r>
            <a:endParaRPr/>
          </a:p>
          <a:p>
            <a:pPr indent="-342900" lvl="0" marL="342900" rtl="0" algn="l">
              <a:spcBef>
                <a:spcPts val="320"/>
              </a:spcBef>
              <a:spcAft>
                <a:spcPts val="0"/>
              </a:spcAft>
              <a:buClr>
                <a:schemeClr val="folHlink"/>
              </a:buClr>
              <a:buSzPts val="1600"/>
              <a:buFont typeface="Arial"/>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ph type="title"/>
          </p:nvPr>
        </p:nvSpPr>
        <p:spPr>
          <a:xfrm>
            <a:off x="1828800"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Lære å trene</a:t>
            </a:r>
            <a:endParaRPr/>
          </a:p>
        </p:txBody>
      </p:sp>
      <p:sp>
        <p:nvSpPr>
          <p:cNvPr id="138" name="Google Shape;138;p7"/>
          <p:cNvSpPr txBox="1"/>
          <p:nvPr>
            <p:ph idx="1" type="body"/>
          </p:nvPr>
        </p:nvSpPr>
        <p:spPr>
          <a:xfrm>
            <a:off x="1828800" y="1600200"/>
            <a:ext cx="6858000" cy="4781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folHlink"/>
              </a:buClr>
              <a:buSzPts val="1600"/>
              <a:buFont typeface="Arial"/>
              <a:buNone/>
            </a:pPr>
            <a:r>
              <a:rPr b="1" lang="no-NO" sz="1600"/>
              <a:t>Lære å trene 9 – 12 år</a:t>
            </a:r>
            <a:endParaRPr/>
          </a:p>
          <a:p>
            <a:pPr indent="-342900" lvl="0" marL="342900" rtl="0" algn="l">
              <a:spcBef>
                <a:spcPts val="320"/>
              </a:spcBef>
              <a:spcAft>
                <a:spcPts val="0"/>
              </a:spcAft>
              <a:buClr>
                <a:srgbClr val="00B050"/>
              </a:buClr>
              <a:buSzPts val="1600"/>
              <a:buFont typeface="Arial"/>
              <a:buChar char="-"/>
            </a:pPr>
            <a:r>
              <a:rPr lang="no-NO" sz="1600">
                <a:solidFill>
                  <a:srgbClr val="00B050"/>
                </a:solidFill>
              </a:rPr>
              <a:t>For gutter</a:t>
            </a:r>
            <a:r>
              <a:rPr lang="no-NO" sz="1600"/>
              <a:t> er denne perioden sensitiv for  trening av teknikk (6-12 år)</a:t>
            </a:r>
            <a:endParaRPr/>
          </a:p>
          <a:p>
            <a:pPr indent="-342900" lvl="0" marL="342900" rtl="0" algn="l">
              <a:spcBef>
                <a:spcPts val="320"/>
              </a:spcBef>
              <a:spcAft>
                <a:spcPts val="0"/>
              </a:spcAft>
              <a:buClr>
                <a:srgbClr val="00B050"/>
              </a:buClr>
              <a:buSzPts val="1600"/>
              <a:buFont typeface="Arial"/>
              <a:buChar char="-"/>
            </a:pPr>
            <a:r>
              <a:rPr lang="no-NO" sz="1600">
                <a:solidFill>
                  <a:srgbClr val="00B050"/>
                </a:solidFill>
              </a:rPr>
              <a:t>For jenter </a:t>
            </a:r>
            <a:r>
              <a:rPr lang="no-NO" sz="1600"/>
              <a:t>er denne perioden sensitiv for  trening av teknikk (8-11-år), og utholdenhet (10-13 år)</a:t>
            </a:r>
            <a:endParaRPr/>
          </a:p>
          <a:p>
            <a:pPr indent="-342900" lvl="0" marL="342900" rtl="0" algn="l">
              <a:spcBef>
                <a:spcPts val="320"/>
              </a:spcBef>
              <a:spcAft>
                <a:spcPts val="0"/>
              </a:spcAft>
              <a:buClr>
                <a:srgbClr val="00B050"/>
              </a:buClr>
              <a:buSzPts val="1600"/>
              <a:buFont typeface="Arial"/>
              <a:buChar char="-"/>
            </a:pPr>
            <a:r>
              <a:rPr lang="no-NO" sz="1600">
                <a:solidFill>
                  <a:srgbClr val="00B050"/>
                </a:solidFill>
              </a:rPr>
              <a:t>Allsidighet vs spesialisering: 70 - 30</a:t>
            </a:r>
            <a:endParaRPr/>
          </a:p>
          <a:p>
            <a:pPr indent="-342900" lvl="0" marL="342900" rtl="0" algn="l">
              <a:spcBef>
                <a:spcPts val="320"/>
              </a:spcBef>
              <a:spcAft>
                <a:spcPts val="0"/>
              </a:spcAft>
              <a:buClr>
                <a:schemeClr val="folHlink"/>
              </a:buClr>
              <a:buSzPts val="1600"/>
              <a:buFont typeface="Arial"/>
              <a:buChar char="-"/>
            </a:pPr>
            <a:r>
              <a:rPr lang="no-NO" sz="1600"/>
              <a:t>Utvikle de generelle grunnleggende bevegelsesferdighetene til bevegelsesferdigheter i forskjellige idretter. </a:t>
            </a:r>
            <a:endParaRPr/>
          </a:p>
          <a:p>
            <a:pPr indent="-342900" lvl="0" marL="342900" rtl="0" algn="l">
              <a:spcBef>
                <a:spcPts val="320"/>
              </a:spcBef>
              <a:spcAft>
                <a:spcPts val="0"/>
              </a:spcAft>
              <a:buClr>
                <a:schemeClr val="folHlink"/>
              </a:buClr>
              <a:buSzPts val="1600"/>
              <a:buFont typeface="Arial"/>
              <a:buChar char="-"/>
            </a:pPr>
            <a:r>
              <a:rPr lang="no-NO" sz="1600"/>
              <a:t>Fasen blir kalt "motoriske gullalder. Fokus på utvikling av teknikk</a:t>
            </a:r>
            <a:endParaRPr/>
          </a:p>
          <a:p>
            <a:pPr indent="-342900" lvl="0" marL="342900" rtl="0" algn="l">
              <a:spcBef>
                <a:spcPts val="320"/>
              </a:spcBef>
              <a:spcAft>
                <a:spcPts val="0"/>
              </a:spcAft>
              <a:buClr>
                <a:schemeClr val="folHlink"/>
              </a:buClr>
              <a:buSzPts val="1600"/>
              <a:buFont typeface="Arial"/>
              <a:buChar char="-"/>
            </a:pPr>
            <a:r>
              <a:rPr lang="no-NO" sz="1600"/>
              <a:t>Generelle bevegelighet er viktig å utvikle i denne fasen.</a:t>
            </a:r>
            <a:endParaRPr/>
          </a:p>
          <a:p>
            <a:pPr indent="-342900" lvl="0" marL="342900" rtl="0" algn="l">
              <a:spcBef>
                <a:spcPts val="320"/>
              </a:spcBef>
              <a:spcAft>
                <a:spcPts val="0"/>
              </a:spcAft>
              <a:buClr>
                <a:schemeClr val="folHlink"/>
              </a:buClr>
              <a:buSzPts val="1600"/>
              <a:buFont typeface="Arial"/>
              <a:buChar char="-"/>
            </a:pPr>
            <a:r>
              <a:rPr lang="no-NO" sz="1600"/>
              <a:t>Viktig å drive med mange aktiviteter/idretter, og det bør være mer </a:t>
            </a:r>
            <a:r>
              <a:rPr lang="no-NO" sz="1600">
                <a:solidFill>
                  <a:srgbClr val="00B050"/>
                </a:solidFill>
              </a:rPr>
              <a:t>vekt på trening </a:t>
            </a:r>
            <a:r>
              <a:rPr lang="no-NO" sz="1600"/>
              <a:t>enn konkurranse </a:t>
            </a:r>
            <a:endParaRPr/>
          </a:p>
          <a:p>
            <a:pPr indent="-342900" lvl="0" marL="342900" rtl="0" algn="l">
              <a:spcBef>
                <a:spcPts val="320"/>
              </a:spcBef>
              <a:spcAft>
                <a:spcPts val="0"/>
              </a:spcAft>
              <a:buClr>
                <a:schemeClr val="folHlink"/>
              </a:buClr>
              <a:buSzPts val="1600"/>
              <a:buFont typeface="Arial"/>
              <a:buChar char="-"/>
            </a:pPr>
            <a:r>
              <a:rPr lang="no-NO" sz="1600"/>
              <a:t>Store krav til variasjon og allsidighet i aktivitetene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1828800"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Lære å trene</a:t>
            </a:r>
            <a:endParaRPr/>
          </a:p>
        </p:txBody>
      </p:sp>
      <p:sp>
        <p:nvSpPr>
          <p:cNvPr id="144" name="Google Shape;144;p8"/>
          <p:cNvSpPr txBox="1"/>
          <p:nvPr>
            <p:ph idx="1" type="body"/>
          </p:nvPr>
        </p:nvSpPr>
        <p:spPr>
          <a:xfrm>
            <a:off x="1828800" y="1417638"/>
            <a:ext cx="6858000" cy="51069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B050"/>
              </a:buClr>
              <a:buSzPts val="1600"/>
              <a:buFont typeface="Arial"/>
              <a:buChar char="-"/>
            </a:pPr>
            <a:r>
              <a:rPr lang="no-NO" sz="1600">
                <a:solidFill>
                  <a:srgbClr val="00B050"/>
                </a:solidFill>
              </a:rPr>
              <a:t>Mange starter å spesialisere seg </a:t>
            </a:r>
            <a:r>
              <a:rPr lang="no-NO" sz="1600"/>
              <a:t>fordi de registrerer at de mestrer noen idretter bedre enn andre. I de aller fleste idretter bør dette unngås. </a:t>
            </a:r>
            <a:endParaRPr/>
          </a:p>
          <a:p>
            <a:pPr indent="-342900" lvl="0" marL="342900" rtl="0" algn="l">
              <a:spcBef>
                <a:spcPts val="320"/>
              </a:spcBef>
              <a:spcAft>
                <a:spcPts val="0"/>
              </a:spcAft>
              <a:buClr>
                <a:schemeClr val="folHlink"/>
              </a:buClr>
              <a:buSzPts val="1600"/>
              <a:buFont typeface="Arial"/>
              <a:buChar char="-"/>
            </a:pPr>
            <a:r>
              <a:rPr lang="no-NO" sz="1600"/>
              <a:t>Tidlig spesialisering kan føre til ensidig trening og belastning, og man vil derfor være mer utsatt for skader og fall i motivasjonen. </a:t>
            </a:r>
            <a:endParaRPr/>
          </a:p>
          <a:p>
            <a:pPr indent="-342900" lvl="0" marL="342900" rtl="0" algn="l">
              <a:spcBef>
                <a:spcPts val="320"/>
              </a:spcBef>
              <a:spcAft>
                <a:spcPts val="0"/>
              </a:spcAft>
              <a:buClr>
                <a:schemeClr val="folHlink"/>
              </a:buClr>
              <a:buSzPts val="1600"/>
              <a:buFont typeface="Arial"/>
              <a:buChar char="-"/>
            </a:pPr>
            <a:r>
              <a:rPr lang="no-NO" sz="1600"/>
              <a:t>I de idrettene hvor barn spesialiserer seg tidlig, bør det legges til rette for mye variasjon og allsidighet innenfor den aktuelle idretten</a:t>
            </a:r>
            <a:endParaRPr/>
          </a:p>
          <a:p>
            <a:pPr indent="-342900" lvl="0" marL="342900" rtl="0" algn="l">
              <a:spcBef>
                <a:spcPts val="320"/>
              </a:spcBef>
              <a:spcAft>
                <a:spcPts val="0"/>
              </a:spcAft>
              <a:buClr>
                <a:schemeClr val="folHlink"/>
              </a:buClr>
              <a:buSzPts val="1600"/>
              <a:buFont typeface="Arial"/>
              <a:buNone/>
            </a:pPr>
            <a:r>
              <a:t/>
            </a:r>
            <a:endParaRPr b="1" sz="1600"/>
          </a:p>
          <a:p>
            <a:pPr indent="-342900" lvl="0" marL="342900" rtl="0" algn="l">
              <a:spcBef>
                <a:spcPts val="320"/>
              </a:spcBef>
              <a:spcAft>
                <a:spcPts val="0"/>
              </a:spcAft>
              <a:buClr>
                <a:schemeClr val="folHlink"/>
              </a:buClr>
              <a:buSzPts val="1600"/>
              <a:buFont typeface="Arial"/>
              <a:buNone/>
            </a:pPr>
            <a:r>
              <a:rPr b="1" lang="no-NO" sz="1600"/>
              <a:t>Mental og kognitiv utvikling:</a:t>
            </a:r>
            <a:endParaRPr sz="1600"/>
          </a:p>
          <a:p>
            <a:pPr indent="-342900" lvl="0" marL="342900" rtl="0" algn="l">
              <a:spcBef>
                <a:spcPts val="320"/>
              </a:spcBef>
              <a:spcAft>
                <a:spcPts val="0"/>
              </a:spcAft>
              <a:buClr>
                <a:schemeClr val="folHlink"/>
              </a:buClr>
              <a:buSzPts val="1600"/>
              <a:buFont typeface="Arial"/>
              <a:buChar char="-"/>
            </a:pPr>
            <a:r>
              <a:rPr lang="no-NO" sz="1600"/>
              <a:t>Klare for å lære mer idrettsspesifikke ferdigheter.</a:t>
            </a:r>
            <a:endParaRPr/>
          </a:p>
          <a:p>
            <a:pPr indent="-342900" lvl="0" marL="342900" rtl="0" algn="l">
              <a:spcBef>
                <a:spcPts val="320"/>
              </a:spcBef>
              <a:spcAft>
                <a:spcPts val="0"/>
              </a:spcAft>
              <a:buClr>
                <a:schemeClr val="folHlink"/>
              </a:buClr>
              <a:buSzPts val="1600"/>
              <a:buFont typeface="Arial"/>
              <a:buChar char="-"/>
            </a:pPr>
            <a:r>
              <a:rPr lang="no-NO" sz="1600"/>
              <a:t>Mottagelige for instruksjon</a:t>
            </a:r>
            <a:endParaRPr/>
          </a:p>
          <a:p>
            <a:pPr indent="-342900" lvl="0" marL="342900" rtl="0" algn="l">
              <a:spcBef>
                <a:spcPts val="320"/>
              </a:spcBef>
              <a:spcAft>
                <a:spcPts val="0"/>
              </a:spcAft>
              <a:buClr>
                <a:schemeClr val="folHlink"/>
              </a:buClr>
              <a:buSzPts val="1600"/>
              <a:buFont typeface="Arial"/>
              <a:buNone/>
            </a:pPr>
            <a:r>
              <a:t/>
            </a:r>
            <a:endParaRPr b="1" sz="1600"/>
          </a:p>
          <a:p>
            <a:pPr indent="-342900" lvl="0" marL="342900" rtl="0" algn="l">
              <a:spcBef>
                <a:spcPts val="320"/>
              </a:spcBef>
              <a:spcAft>
                <a:spcPts val="0"/>
              </a:spcAft>
              <a:buClr>
                <a:schemeClr val="folHlink"/>
              </a:buClr>
              <a:buSzPts val="1600"/>
              <a:buFont typeface="Arial"/>
              <a:buNone/>
            </a:pPr>
            <a:r>
              <a:rPr b="1" lang="no-NO" sz="1600"/>
              <a:t>Emosjonell utvikling:</a:t>
            </a:r>
            <a:endParaRPr sz="1600"/>
          </a:p>
          <a:p>
            <a:pPr indent="-342900" lvl="0" marL="342900" rtl="0" algn="l">
              <a:spcBef>
                <a:spcPts val="320"/>
              </a:spcBef>
              <a:spcAft>
                <a:spcPts val="0"/>
              </a:spcAft>
              <a:buClr>
                <a:schemeClr val="folHlink"/>
              </a:buClr>
              <a:buSzPts val="1600"/>
              <a:buFont typeface="Arial"/>
              <a:buChar char="-"/>
            </a:pPr>
            <a:r>
              <a:rPr lang="no-NO" sz="1600"/>
              <a:t>Rutiner og struktur gir trygghet. </a:t>
            </a:r>
            <a:endParaRPr/>
          </a:p>
          <a:p>
            <a:pPr indent="-342900" lvl="0" marL="342900" rtl="0" algn="l">
              <a:spcBef>
                <a:spcPts val="320"/>
              </a:spcBef>
              <a:spcAft>
                <a:spcPts val="0"/>
              </a:spcAft>
              <a:buClr>
                <a:schemeClr val="folHlink"/>
              </a:buClr>
              <a:buSzPts val="1600"/>
              <a:buFont typeface="Arial"/>
              <a:buChar char="-"/>
            </a:pPr>
            <a:r>
              <a:rPr lang="no-NO" sz="1600"/>
              <a:t>Vurderer egen og andres oppførsel. Risiko for at de vurderer seg selv som dårligere enn andre og trekker seg vekk fra aktiviteten. For å unngå dette, er det viktig å hjelpe de med å utvikle ferdigheter de ikke mestrer</a:t>
            </a:r>
            <a:endParaRPr/>
          </a:p>
          <a:p>
            <a:pPr indent="-241300" lvl="0" marL="342900" rtl="0" algn="l">
              <a:spcBef>
                <a:spcPts val="320"/>
              </a:spcBef>
              <a:spcAft>
                <a:spcPts val="0"/>
              </a:spcAft>
              <a:buClr>
                <a:schemeClr val="folHlink"/>
              </a:buClr>
              <a:buSzPts val="1600"/>
              <a:buFont typeface="Arial"/>
              <a:buNone/>
            </a:pPr>
            <a:r>
              <a:t/>
            </a:r>
            <a:endParaRPr sz="1600"/>
          </a:p>
          <a:p>
            <a:pPr indent="-190500" lvl="0" marL="342900" rtl="0" algn="l">
              <a:spcBef>
                <a:spcPts val="480"/>
              </a:spcBef>
              <a:spcAft>
                <a:spcPts val="0"/>
              </a:spcAft>
              <a:buClr>
                <a:schemeClr val="folHlink"/>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type="title"/>
          </p:nvPr>
        </p:nvSpPr>
        <p:spPr>
          <a:xfrm>
            <a:off x="1828800" y="620713"/>
            <a:ext cx="6858000" cy="7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o-NO" sz="2000"/>
              <a:t>Trening for å trene </a:t>
            </a:r>
            <a:endParaRPr/>
          </a:p>
        </p:txBody>
      </p:sp>
      <p:sp>
        <p:nvSpPr>
          <p:cNvPr id="150" name="Google Shape;150;p9"/>
          <p:cNvSpPr txBox="1"/>
          <p:nvPr>
            <p:ph idx="1" type="body"/>
          </p:nvPr>
        </p:nvSpPr>
        <p:spPr>
          <a:xfrm>
            <a:off x="1828800" y="1417638"/>
            <a:ext cx="6858000" cy="5035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folHlink"/>
              </a:buClr>
              <a:buSzPts val="1600"/>
              <a:buFont typeface="Arial"/>
              <a:buNone/>
            </a:pPr>
            <a:r>
              <a:rPr b="1" lang="no-NO" sz="1600"/>
              <a:t>Trening for å trene 12 – 16 år</a:t>
            </a:r>
            <a:endParaRPr/>
          </a:p>
          <a:p>
            <a:pPr indent="-342900" lvl="0" marL="342900" rtl="0" algn="l">
              <a:spcBef>
                <a:spcPts val="320"/>
              </a:spcBef>
              <a:spcAft>
                <a:spcPts val="0"/>
              </a:spcAft>
              <a:buClr>
                <a:srgbClr val="00B050"/>
              </a:buClr>
              <a:buSzPts val="1600"/>
              <a:buFont typeface="Arial"/>
              <a:buChar char="-"/>
            </a:pPr>
            <a:r>
              <a:rPr lang="no-NO" sz="1600">
                <a:solidFill>
                  <a:srgbClr val="00B050"/>
                </a:solidFill>
              </a:rPr>
              <a:t>Allsidighet vs Spesialisering: </a:t>
            </a:r>
            <a:r>
              <a:rPr lang="no-NO" sz="1600">
                <a:solidFill>
                  <a:srgbClr val="85878A"/>
                </a:solidFill>
              </a:rPr>
              <a:t>60 – 40. Oppfordre utøveren til å holde på med 2 idretter</a:t>
            </a:r>
            <a:endParaRPr/>
          </a:p>
          <a:p>
            <a:pPr indent="-342900" lvl="0" marL="342900" rtl="0" algn="l">
              <a:spcBef>
                <a:spcPts val="320"/>
              </a:spcBef>
              <a:spcAft>
                <a:spcPts val="0"/>
              </a:spcAft>
              <a:buClr>
                <a:schemeClr val="folHlink"/>
              </a:buClr>
              <a:buSzPts val="1600"/>
              <a:buFont typeface="Arial"/>
              <a:buChar char="-"/>
            </a:pPr>
            <a:r>
              <a:rPr lang="no-NO" sz="1600"/>
              <a:t>Mange "stagnerer" på dette nivået, er at man har prioritert å </a:t>
            </a:r>
            <a:r>
              <a:rPr lang="no-NO" sz="1600">
                <a:solidFill>
                  <a:srgbClr val="00B050"/>
                </a:solidFill>
              </a:rPr>
              <a:t>konkurrere fremfor å trene.</a:t>
            </a:r>
            <a:r>
              <a:rPr lang="no-NO" sz="1600"/>
              <a:t> Konkurranse brukes som læringsprosess .</a:t>
            </a:r>
            <a:endParaRPr/>
          </a:p>
          <a:p>
            <a:pPr indent="-342900" lvl="0" marL="342900" rtl="0" algn="l">
              <a:spcBef>
                <a:spcPts val="320"/>
              </a:spcBef>
              <a:spcAft>
                <a:spcPts val="0"/>
              </a:spcAft>
              <a:buClr>
                <a:srgbClr val="00B050"/>
              </a:buClr>
              <a:buSzPts val="1600"/>
              <a:buFont typeface="Arial"/>
              <a:buChar char="-"/>
            </a:pPr>
            <a:r>
              <a:rPr lang="no-NO" sz="1600">
                <a:solidFill>
                  <a:srgbClr val="00B050"/>
                </a:solidFill>
              </a:rPr>
              <a:t>Gutter</a:t>
            </a:r>
            <a:r>
              <a:rPr lang="no-NO" sz="1600"/>
              <a:t> er sensitive for trening av hurtighet 2 (13-16 år), styrke (12-18 mnd etter vekstspurten), utholdenhet  (13-16 år), </a:t>
            </a:r>
            <a:endParaRPr/>
          </a:p>
          <a:p>
            <a:pPr indent="-342900" lvl="0" marL="342900" rtl="0" algn="l">
              <a:spcBef>
                <a:spcPts val="320"/>
              </a:spcBef>
              <a:spcAft>
                <a:spcPts val="0"/>
              </a:spcAft>
              <a:buClr>
                <a:srgbClr val="00B050"/>
              </a:buClr>
              <a:buSzPts val="1600"/>
              <a:buFont typeface="Arial"/>
              <a:buChar char="-"/>
            </a:pPr>
            <a:r>
              <a:rPr lang="no-NO" sz="1600">
                <a:solidFill>
                  <a:srgbClr val="00B050"/>
                </a:solidFill>
              </a:rPr>
              <a:t>For jenter </a:t>
            </a:r>
            <a:r>
              <a:rPr lang="no-NO" sz="1600"/>
              <a:t>er sensitive for trening av  utholdenhet  (10-13 år), hurtighet 2 (11-13 år), styrke (rett etter vekstspurten), </a:t>
            </a:r>
            <a:endParaRPr/>
          </a:p>
          <a:p>
            <a:pPr indent="-342900" lvl="0" marL="342900" rtl="0" algn="l">
              <a:spcBef>
                <a:spcPts val="320"/>
              </a:spcBef>
              <a:spcAft>
                <a:spcPts val="0"/>
              </a:spcAft>
              <a:buClr>
                <a:schemeClr val="folHlink"/>
              </a:buClr>
              <a:buSzPts val="1600"/>
              <a:buFont typeface="Arial"/>
              <a:buChar char="-"/>
            </a:pPr>
            <a:r>
              <a:rPr lang="no-NO" sz="1600"/>
              <a:t>Nødvendig med økt treningsmengde for å kunne bygge forutsetningene for utvikling mot å bli en topputøver på lengre sikt</a:t>
            </a:r>
            <a:endParaRPr/>
          </a:p>
          <a:p>
            <a:pPr indent="-342900" lvl="0" marL="342900" rtl="0" algn="l">
              <a:spcBef>
                <a:spcPts val="320"/>
              </a:spcBef>
              <a:spcAft>
                <a:spcPts val="0"/>
              </a:spcAft>
              <a:buClr>
                <a:schemeClr val="folHlink"/>
              </a:buClr>
              <a:buSzPts val="1600"/>
              <a:buFont typeface="Arial"/>
              <a:buChar char="-"/>
            </a:pPr>
            <a:r>
              <a:rPr lang="no-NO" sz="1600"/>
              <a:t>Treningen bør tilpasses vekstperioden. De motoriske ferdighetene kan påvirkes negativt, så det er viktig at en som trener forklarer dette for utøveren.</a:t>
            </a:r>
            <a:endParaRPr/>
          </a:p>
          <a:p>
            <a:pPr indent="-342900" lvl="0" marL="342900" rtl="0" algn="l">
              <a:spcBef>
                <a:spcPts val="320"/>
              </a:spcBef>
              <a:spcAft>
                <a:spcPts val="0"/>
              </a:spcAft>
              <a:buClr>
                <a:srgbClr val="00B050"/>
              </a:buClr>
              <a:buSzPts val="1600"/>
              <a:buFont typeface="Arial"/>
              <a:buChar char="-"/>
            </a:pPr>
            <a:r>
              <a:rPr lang="no-NO" sz="1600">
                <a:solidFill>
                  <a:srgbClr val="00B050"/>
                </a:solidFill>
              </a:rPr>
              <a:t>Perioden er gunstig med tanke på styrketrening av hele kroppen.</a:t>
            </a:r>
            <a:r>
              <a:rPr lang="no-NO" sz="1600"/>
              <a:t> Den mest effektive perioden for gutter er 12-18 mnd etter Peak Hight Velocity (der hvor veksten er på sitt høyeste nivå), mens jenter kan starte styrketrening  rett etter PHV. </a:t>
            </a:r>
            <a:endParaRPr/>
          </a:p>
          <a:p>
            <a:pPr indent="-241300" lvl="0" marL="342900" rtl="0" algn="l">
              <a:spcBef>
                <a:spcPts val="320"/>
              </a:spcBef>
              <a:spcAft>
                <a:spcPts val="0"/>
              </a:spcAft>
              <a:buClr>
                <a:schemeClr val="folHlink"/>
              </a:buClr>
              <a:buSzPts val="1600"/>
              <a:buFont typeface="Arial"/>
              <a:buNone/>
            </a:pPr>
            <a:r>
              <a:t/>
            </a:r>
            <a:endParaRPr sz="1600"/>
          </a:p>
          <a:p>
            <a:pPr indent="-215900" lvl="0" marL="342900" rtl="0" algn="l">
              <a:spcBef>
                <a:spcPts val="400"/>
              </a:spcBef>
              <a:spcAft>
                <a:spcPts val="0"/>
              </a:spcAft>
              <a:buClr>
                <a:schemeClr val="folHlink"/>
              </a:buClr>
              <a:buSzPts val="2000"/>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sf_powerpoint">
  <a:themeElements>
    <a:clrScheme name="Custom 3">
      <a:dk1>
        <a:srgbClr val="ACADAE"/>
      </a:dk1>
      <a:lt1>
        <a:srgbClr val="FFFFFF"/>
      </a:lt1>
      <a:dk2>
        <a:srgbClr val="00B6E3"/>
      </a:dk2>
      <a:lt2>
        <a:srgbClr val="FFFFFF"/>
      </a:lt2>
      <a:accent1>
        <a:srgbClr val="00B6E3"/>
      </a:accent1>
      <a:accent2>
        <a:srgbClr val="ACADAE"/>
      </a:accent2>
      <a:accent3>
        <a:srgbClr val="DE5C51"/>
      </a:accent3>
      <a:accent4>
        <a:srgbClr val="404965"/>
      </a:accent4>
      <a:accent5>
        <a:srgbClr val="AE946F"/>
      </a:accent5>
      <a:accent6>
        <a:srgbClr val="B4B6B9"/>
      </a:accent6>
      <a:hlink>
        <a:srgbClr val="00B6E3"/>
      </a:hlink>
      <a:folHlink>
        <a:srgbClr val="8587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