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3" r:id="rId2"/>
    <p:sldId id="301" r:id="rId3"/>
    <p:sldId id="296" r:id="rId4"/>
    <p:sldId id="316" r:id="rId5"/>
    <p:sldId id="295" r:id="rId6"/>
    <p:sldId id="297" r:id="rId7"/>
    <p:sldId id="299" r:id="rId8"/>
    <p:sldId id="303" r:id="rId9"/>
    <p:sldId id="307" r:id="rId10"/>
    <p:sldId id="308" r:id="rId11"/>
    <p:sldId id="302" r:id="rId12"/>
    <p:sldId id="311" r:id="rId13"/>
    <p:sldId id="300" r:id="rId14"/>
    <p:sldId id="312" r:id="rId15"/>
    <p:sldId id="313" r:id="rId16"/>
    <p:sldId id="319" r:id="rId17"/>
  </p:sldIdLst>
  <p:sldSz cx="9144000" cy="6858000" type="screen4x3"/>
  <p:notesSz cx="6881813" cy="100155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5F5F5F"/>
    <a:srgbClr val="85878A"/>
    <a:srgbClr val="BCB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8" autoAdjust="0"/>
    <p:restoredTop sz="94670" autoAdjust="0"/>
  </p:normalViewPr>
  <p:slideViewPr>
    <p:cSldViewPr snapToObjects="1">
      <p:cViewPr varScale="1">
        <p:scale>
          <a:sx n="87" d="100"/>
          <a:sy n="87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764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4" tIns="46337" rIns="92674" bIns="4633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4" tIns="46337" rIns="92674" bIns="463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AC4FCABC-2A57-4037-8377-36ED692D0775}" type="datetime1">
              <a:rPr lang="nb-NO"/>
              <a:pPr>
                <a:defRPr/>
              </a:pPr>
              <a:t>30.05.2016</a:t>
            </a:fld>
            <a:endParaRPr lang="nb-NO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3888"/>
            <a:ext cx="29829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4" tIns="46337" rIns="92674" bIns="4633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95138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4" tIns="46337" rIns="92674" bIns="463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6517650-C506-4AB6-B52E-F745C7790A6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06689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4" tIns="46337" rIns="92674" bIns="4633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4" tIns="46337" rIns="92674" bIns="463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3734894B-57D5-4AF8-95A3-E618E0289F00}" type="datetime1">
              <a:rPr lang="nb-NO"/>
              <a:pPr>
                <a:defRPr/>
              </a:pPr>
              <a:t>30.05.2016</a:t>
            </a:fld>
            <a:endParaRPr lang="nb-NO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2475"/>
            <a:ext cx="5005387" cy="3754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57738"/>
            <a:ext cx="5507037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4" tIns="46337" rIns="92674" bIns="463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3888"/>
            <a:ext cx="29829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4" tIns="46337" rIns="92674" bIns="4633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95138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4" tIns="46337" rIns="92674" bIns="463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D99ACDE-13A3-49F9-9611-081A1F20CBF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07134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6205C-C2BC-40A6-822F-8F86ED39FA97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3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 flipV="1">
            <a:off x="457200" y="6473825"/>
            <a:ext cx="8229600" cy="1905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0"/>
            <a:ext cx="157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3"/>
          <p:cNvCxnSpPr/>
          <p:nvPr/>
        </p:nvCxnSpPr>
        <p:spPr>
          <a:xfrm>
            <a:off x="1981200" y="2130425"/>
            <a:ext cx="6858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14"/>
          <p:cNvCxnSpPr/>
          <p:nvPr/>
        </p:nvCxnSpPr>
        <p:spPr>
          <a:xfrm>
            <a:off x="1981200" y="2493963"/>
            <a:ext cx="68580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15"/>
          <p:cNvCxnSpPr/>
          <p:nvPr/>
        </p:nvCxnSpPr>
        <p:spPr>
          <a:xfrm>
            <a:off x="1981200" y="2871788"/>
            <a:ext cx="68580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1981200" y="2130425"/>
            <a:ext cx="6477000" cy="9080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23555" name="Text Placeholder 2"/>
          <p:cNvSpPr>
            <a:spLocks noGrp="1"/>
          </p:cNvSpPr>
          <p:nvPr>
            <p:ph type="subTitle" idx="1"/>
          </p:nvPr>
        </p:nvSpPr>
        <p:spPr>
          <a:xfrm>
            <a:off x="1981200" y="3038475"/>
            <a:ext cx="6492875" cy="606425"/>
          </a:xfrm>
        </p:spPr>
        <p:txBody>
          <a:bodyPr/>
          <a:lstStyle>
            <a:lvl1pPr marL="0" indent="0">
              <a:buFont typeface="Arial" charset="0"/>
              <a:buNone/>
              <a:defRPr sz="1400" smtClean="0"/>
            </a:lvl1pPr>
          </a:lstStyle>
          <a:p>
            <a:r>
              <a:rPr lang="en-US" smtClean="0"/>
              <a:t>Click to edit Master subtitle style</a:t>
            </a:r>
            <a:endParaRPr lang="nb-NO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AF75-562B-42DE-800D-15228B367B0A}" type="datetime1">
              <a:rPr lang="en-US"/>
              <a:pPr>
                <a:defRPr/>
              </a:pPr>
              <a:t>5/30/2016</a:t>
            </a:fld>
            <a:endParaRPr lang="nb-NO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0B02-BF9B-4017-B427-CDF1DB2B303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pic>
        <p:nvPicPr>
          <p:cNvPr id="13" name="Picture 12" descr="NSF_hopp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013"/>
            <a:ext cx="1059944" cy="10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7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0DC0-0894-4934-BA6C-95CEE07014AA}" type="datetime1">
              <a:rPr lang="en-US"/>
              <a:pPr>
                <a:defRPr/>
              </a:pPr>
              <a:t>5/30/2016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A5A63-FC3E-46C6-9AD5-88692B03E4C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9109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752600"/>
            <a:ext cx="4648200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10165-0D4F-4C24-BA48-61337A2F8F6C}" type="datetime1">
              <a:rPr lang="en-US"/>
              <a:pPr>
                <a:defRPr/>
              </a:pPr>
              <a:t>5/30/2016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3390-AE0C-4BE7-98E4-EA96D566A8F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368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126C-7E30-406E-9D38-D2A0FD2CCD71}" type="datetime1">
              <a:rPr lang="en-US"/>
              <a:pPr>
                <a:defRPr/>
              </a:pPr>
              <a:t>5/30/2016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FBBA-EDE2-4AE0-AB3E-9EE70915E2B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2700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4406900"/>
            <a:ext cx="6665914" cy="1362075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9" y="2906713"/>
            <a:ext cx="6665913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9B6B-52F2-4DF6-86BF-65E97309CE7A}" type="datetime1">
              <a:rPr lang="en-US"/>
              <a:pPr>
                <a:defRPr/>
              </a:pPr>
              <a:t>5/30/2016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8ECE-ACF3-4354-A3AC-CF6AF968195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9947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B0B0-774E-46F4-95C8-421192D250ED}" type="datetime1">
              <a:rPr lang="en-US"/>
              <a:pPr>
                <a:defRPr/>
              </a:pPr>
              <a:t>5/30/2016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F98F-AD28-41A9-8AA3-FA8954320D4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1742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35113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74875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35113"/>
            <a:ext cx="32004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8800" y="2174875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DAC8D-2BD6-4DB7-A5A6-1398E38BEC27}" type="datetime1">
              <a:rPr lang="en-US"/>
              <a:pPr>
                <a:defRPr/>
              </a:pPr>
              <a:t>5/30/2016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A3DB-AF7D-430A-A872-20EAA320EFB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5931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E114-F07A-4093-944F-1C6F24608639}" type="datetime1">
              <a:rPr lang="en-US"/>
              <a:pPr>
                <a:defRPr/>
              </a:pPr>
              <a:t>5/30/2016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D9A2-5E1B-4182-B520-AAAE93EB4D9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5484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3B88-F817-4C7C-9754-CCA7708F0519}" type="datetime1">
              <a:rPr lang="en-US"/>
              <a:pPr>
                <a:defRPr/>
              </a:pPr>
              <a:t>5/30/2016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42C5-9AF6-4444-A96B-FCB30A4CB1A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9749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75260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752600"/>
            <a:ext cx="3962400" cy="4373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3124200"/>
            <a:ext cx="2590800" cy="3001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3F74-D225-4335-A3EA-AF7B445BA044}" type="datetime1">
              <a:rPr lang="en-US"/>
              <a:pPr>
                <a:defRPr/>
              </a:pPr>
              <a:t>5/30/2016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58D1-C04C-496A-A0F2-02CF6425588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3194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945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6894512" cy="3051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9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519A-EBE9-4565-B75F-30B522366AB9}" type="datetime1">
              <a:rPr lang="en-US"/>
              <a:pPr>
                <a:defRPr/>
              </a:pPr>
              <a:t>5/30/2016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0EB4-EE59-493F-A3B1-250CDD7DC20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1943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533400"/>
            <a:ext cx="6858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</a:t>
            </a:r>
            <a:r>
              <a:rPr lang="nb-NO" altLang="nb-NO" smtClean="0"/>
              <a:t/>
            </a:r>
            <a:br>
              <a:rPr lang="nb-NO" altLang="nb-NO" smtClean="0"/>
            </a:br>
            <a:r>
              <a:rPr lang="en-US" altLang="nb-NO" smtClean="0"/>
              <a:t>edit Master title style</a:t>
            </a:r>
            <a:endParaRPr lang="nb-NO" altLang="nb-N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00200"/>
            <a:ext cx="6858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  <a:endParaRPr lang="nb-NO" alt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B6E3"/>
                </a:solidFill>
                <a:latin typeface="Georgia" pitchFamily="18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11D21D97-257A-4A43-9D00-557FE9F40E1A}" type="datetime1">
              <a:rPr lang="en-US"/>
              <a:pPr>
                <a:defRPr/>
              </a:pPr>
              <a:t>5/30/2016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tx2"/>
                </a:solidFill>
                <a:latin typeface="Georgia" pitchFamily="18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" y="6416675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B6E3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0EEECED1-AA53-4913-9119-0C12E57DF2B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608013"/>
            <a:ext cx="68580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971550"/>
            <a:ext cx="6858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1349375"/>
            <a:ext cx="6858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7200" y="6473825"/>
            <a:ext cx="8229600" cy="1905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5" name="Picture 18" descr="nsf_flaggstripe_powerpoin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0"/>
            <a:ext cx="157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SF_hopp150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4495"/>
            <a:ext cx="1059944" cy="1010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folHlink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folHlink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folHlink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folHlink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folHlink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Velkommen til Fagmøte hopp vår 2016</a:t>
            </a:r>
            <a:endParaRPr lang="nb-NO" altLang="nb-NO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9794" y="1417638"/>
            <a:ext cx="3831673" cy="254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6269831" cy="395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Personal og driftskostnader 2015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Hopp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Samlet alle grener</a:t>
            </a:r>
            <a:endParaRPr lang="nb-NO" dirty="0"/>
          </a:p>
        </p:txBody>
      </p:sp>
      <p:pic>
        <p:nvPicPr>
          <p:cNvPr id="15" name="Plassholder for innhold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5976" y="2274279"/>
            <a:ext cx="4788024" cy="3819017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0599"/>
            <a:ext cx="4644008" cy="40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Marked og kommunikasjon, Bjørn Einar Romøren</a:t>
            </a:r>
            <a:endParaRPr lang="nb-NO" dirty="0"/>
          </a:p>
        </p:txBody>
      </p:sp>
      <p:pic>
        <p:nvPicPr>
          <p:cNvPr id="7171" name="Picture 3" descr="C:\Users\BenteLill\AppData\Local\Microsoft\Windows\INetCache\IE\40MBI9D1\fue4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9" y="1600200"/>
            <a:ext cx="46870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Internasjonalt arbeid, Clas Brede Bråthen</a:t>
            </a:r>
            <a:endParaRPr lang="nb-NO" dirty="0"/>
          </a:p>
        </p:txBody>
      </p:sp>
      <p:pic>
        <p:nvPicPr>
          <p:cNvPr id="8194" name="Picture 2" descr="C:\Users\BenteLill\AppData\Local\Microsoft\Windows\INetCache\IE\40MBI9D1\spin_metho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00200"/>
            <a:ext cx="45008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Arrangement og anlegg, Morten Lein</a:t>
            </a:r>
            <a:endParaRPr lang="nb-N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28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2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Organisasjon og fremtid, Clas Brede Bråthen</a:t>
            </a:r>
            <a:endParaRPr lang="nb-NO" dirty="0"/>
          </a:p>
        </p:txBody>
      </p:sp>
      <p:pic>
        <p:nvPicPr>
          <p:cNvPr id="5125" name="Picture 5" descr="C:\Users\BenteLill\AppData\Local\Microsoft\Windows\INetCache\IE\40MBI9D1\04_this_way_that_way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26" y="1988840"/>
            <a:ext cx="5890512" cy="330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Valg, Kjetil Dyrendahl</a:t>
            </a:r>
            <a:endParaRPr lang="nb-NO" dirty="0"/>
          </a:p>
        </p:txBody>
      </p:sp>
      <p:pic>
        <p:nvPicPr>
          <p:cNvPr id="6146" name="Picture 2" descr="C:\Users\BenteLill\AppData\Local\Microsoft\Windows\INetCache\IE\10RYDTMA\votar-ii(0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42" y="1772816"/>
            <a:ext cx="4176464" cy="42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Valgkomiteen foreslår denne komiteen for 2016 –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sz="2000" b="1" dirty="0" smtClean="0"/>
              <a:t>Leder</a:t>
            </a:r>
            <a:r>
              <a:rPr lang="nb-NO" sz="2000" dirty="0"/>
              <a:t>		Bente-Lill Romøren		Hosle IL	</a:t>
            </a:r>
          </a:p>
          <a:p>
            <a:r>
              <a:rPr lang="nb-NO" sz="2000" b="1" dirty="0"/>
              <a:t>NK	</a:t>
            </a:r>
            <a:r>
              <a:rPr lang="nb-NO" sz="2000" dirty="0"/>
              <a:t>		Arne Åbråten			Midtre  Brandbu </a:t>
            </a:r>
            <a:r>
              <a:rPr lang="nb-NO" sz="2000" dirty="0" smtClean="0"/>
              <a:t>										UIL</a:t>
            </a:r>
            <a:endParaRPr lang="nb-NO" sz="2000" dirty="0"/>
          </a:p>
          <a:p>
            <a:r>
              <a:rPr lang="nb-NO" sz="2000" b="1" dirty="0"/>
              <a:t>Medlem</a:t>
            </a:r>
            <a:r>
              <a:rPr lang="nb-NO" sz="2000" dirty="0"/>
              <a:t>		Leif Lippestad			Bækkelaget SK</a:t>
            </a:r>
          </a:p>
          <a:p>
            <a:r>
              <a:rPr lang="nb-NO" sz="2000" b="1" dirty="0"/>
              <a:t>Medlem</a:t>
            </a:r>
            <a:r>
              <a:rPr lang="nb-NO" sz="2000" dirty="0"/>
              <a:t>	 	Alf Tore Haug			Skottfoss T&amp;I</a:t>
            </a:r>
          </a:p>
          <a:p>
            <a:r>
              <a:rPr lang="nb-NO" sz="2000" b="1" dirty="0"/>
              <a:t>Medlem	</a:t>
            </a:r>
            <a:r>
              <a:rPr lang="nb-NO" sz="2000" dirty="0"/>
              <a:t> 	Anette Sagen			Helfjell UL</a:t>
            </a:r>
          </a:p>
          <a:p>
            <a:r>
              <a:rPr lang="nb-NO" sz="2000" b="1" dirty="0"/>
              <a:t>Ungdomsrepresentant:</a:t>
            </a: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				Anniken </a:t>
            </a:r>
            <a:r>
              <a:rPr lang="nb-NO" sz="2000" dirty="0"/>
              <a:t>Mork			Ready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329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 smtClean="0">
                <a:solidFill>
                  <a:srgbClr val="002060"/>
                </a:solidFill>
              </a:rPr>
              <a:t>Opprop</a:t>
            </a:r>
          </a:p>
          <a:p>
            <a:r>
              <a:rPr lang="nb-NO" sz="1600" dirty="0" smtClean="0">
                <a:solidFill>
                  <a:srgbClr val="002060"/>
                </a:solidFill>
              </a:rPr>
              <a:t>Valg av møteleder</a:t>
            </a:r>
          </a:p>
          <a:p>
            <a:r>
              <a:rPr lang="nb-NO" sz="1600" dirty="0" smtClean="0">
                <a:solidFill>
                  <a:srgbClr val="002060"/>
                </a:solidFill>
              </a:rPr>
              <a:t>Valg av referent og 2 til å underskrive protokollen</a:t>
            </a:r>
          </a:p>
          <a:p>
            <a:pPr marL="0" indent="0">
              <a:buNone/>
            </a:pPr>
            <a:r>
              <a:rPr lang="nb-NO" sz="1600" dirty="0" smtClean="0">
                <a:solidFill>
                  <a:srgbClr val="002060"/>
                </a:solidFill>
              </a:rPr>
              <a:t>Saksliste</a:t>
            </a:r>
          </a:p>
          <a:p>
            <a:r>
              <a:rPr lang="nb-NO" sz="1600" dirty="0" smtClean="0">
                <a:solidFill>
                  <a:srgbClr val="002060"/>
                </a:solidFill>
              </a:rPr>
              <a:t>09.15 – 11.30 </a:t>
            </a:r>
          </a:p>
          <a:p>
            <a:pPr lvl="1"/>
            <a:r>
              <a:rPr lang="nb-NO" sz="1200" dirty="0" smtClean="0">
                <a:solidFill>
                  <a:srgbClr val="002060"/>
                </a:solidFill>
              </a:rPr>
              <a:t>Toppidrett</a:t>
            </a:r>
          </a:p>
          <a:p>
            <a:pPr lvl="1"/>
            <a:r>
              <a:rPr lang="nb-NO" sz="1200" dirty="0" smtClean="0">
                <a:solidFill>
                  <a:srgbClr val="002060"/>
                </a:solidFill>
              </a:rPr>
              <a:t>Kompetanseutvikling</a:t>
            </a:r>
          </a:p>
          <a:p>
            <a:r>
              <a:rPr lang="nb-NO" sz="1600" dirty="0" smtClean="0">
                <a:solidFill>
                  <a:srgbClr val="002060"/>
                </a:solidFill>
              </a:rPr>
              <a:t>11.30 – 12.30 Lunsj</a:t>
            </a:r>
            <a:endParaRPr lang="nb-NO" sz="1200" dirty="0" smtClean="0">
              <a:solidFill>
                <a:srgbClr val="002060"/>
              </a:solidFill>
            </a:endParaRPr>
          </a:p>
          <a:p>
            <a:r>
              <a:rPr lang="nb-NO" sz="1600" dirty="0" smtClean="0">
                <a:solidFill>
                  <a:srgbClr val="002060"/>
                </a:solidFill>
              </a:rPr>
              <a:t>12.30 – 16.30</a:t>
            </a:r>
          </a:p>
          <a:p>
            <a:pPr lvl="1"/>
            <a:r>
              <a:rPr lang="nb-NO" sz="1200" dirty="0" smtClean="0">
                <a:solidFill>
                  <a:srgbClr val="002060"/>
                </a:solidFill>
              </a:rPr>
              <a:t>Rekruttering</a:t>
            </a:r>
          </a:p>
          <a:p>
            <a:pPr lvl="1"/>
            <a:r>
              <a:rPr lang="nb-NO" sz="1200" dirty="0" smtClean="0">
                <a:solidFill>
                  <a:srgbClr val="002060"/>
                </a:solidFill>
              </a:rPr>
              <a:t>Økonomi</a:t>
            </a:r>
          </a:p>
          <a:p>
            <a:pPr lvl="1"/>
            <a:r>
              <a:rPr lang="nb-NO" sz="1200" dirty="0" smtClean="0">
                <a:solidFill>
                  <a:srgbClr val="002060"/>
                </a:solidFill>
              </a:rPr>
              <a:t>Marked &amp; kommunikasjon</a:t>
            </a:r>
          </a:p>
          <a:p>
            <a:pPr lvl="1"/>
            <a:r>
              <a:rPr lang="nb-NO" sz="1200" dirty="0" smtClean="0">
                <a:solidFill>
                  <a:srgbClr val="002060"/>
                </a:solidFill>
              </a:rPr>
              <a:t>Anlegg &amp; arrangement</a:t>
            </a:r>
          </a:p>
          <a:p>
            <a:pPr lvl="1"/>
            <a:r>
              <a:rPr lang="nb-NO" sz="1200" dirty="0" smtClean="0">
                <a:solidFill>
                  <a:srgbClr val="002060"/>
                </a:solidFill>
              </a:rPr>
              <a:t>Organisasjon &amp; fremtid</a:t>
            </a:r>
          </a:p>
          <a:p>
            <a:r>
              <a:rPr lang="nb-NO" sz="1600" dirty="0" smtClean="0">
                <a:solidFill>
                  <a:srgbClr val="002060"/>
                </a:solidFill>
              </a:rPr>
              <a:t>16.30 – 16.50 Valg</a:t>
            </a:r>
          </a:p>
          <a:p>
            <a:r>
              <a:rPr lang="nb-NO" sz="1600" dirty="0" smtClean="0">
                <a:solidFill>
                  <a:srgbClr val="002060"/>
                </a:solidFill>
              </a:rPr>
              <a:t>17.00 Møteslutt</a:t>
            </a:r>
          </a:p>
          <a:p>
            <a:r>
              <a:rPr lang="nb-NO" sz="1600" dirty="0" smtClean="0">
                <a:solidFill>
                  <a:srgbClr val="002060"/>
                </a:solidFill>
              </a:rPr>
              <a:t>19.00 Middag på Rockheim</a:t>
            </a:r>
            <a:endParaRPr lang="nb-NO" sz="16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nb-NO" sz="1200" dirty="0">
              <a:solidFill>
                <a:srgbClr val="002060"/>
              </a:solidFill>
            </a:endParaRPr>
          </a:p>
          <a:p>
            <a:endParaRPr lang="nb-NO" sz="1800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10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 vil være verdens viktigste hoppnasjon - </a:t>
            </a:r>
            <a:br>
              <a:rPr lang="nb-NO" dirty="0" smtClean="0"/>
            </a:br>
            <a:r>
              <a:rPr lang="nb-NO" dirty="0" smtClean="0"/>
              <a:t>Hovedsaker for HK  2014 - 2016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000" dirty="0" smtClean="0">
                <a:solidFill>
                  <a:srgbClr val="002060"/>
                </a:solidFill>
              </a:rPr>
              <a:t>Økonomi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 smtClean="0">
                <a:solidFill>
                  <a:srgbClr val="002060"/>
                </a:solidFill>
              </a:rPr>
              <a:t>Handlingsplan hopp</a:t>
            </a:r>
            <a:endParaRPr lang="nb-NO" sz="20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000" dirty="0" smtClean="0">
                <a:solidFill>
                  <a:srgbClr val="002060"/>
                </a:solidFill>
              </a:rPr>
              <a:t>Politisk handlingsplan</a:t>
            </a:r>
          </a:p>
          <a:p>
            <a:pPr lvl="1"/>
            <a:r>
              <a:rPr lang="nb-NO" sz="1800" dirty="0">
                <a:solidFill>
                  <a:srgbClr val="002060"/>
                </a:solidFill>
              </a:rPr>
              <a:t>Rammebetingelser</a:t>
            </a:r>
            <a:endParaRPr lang="nb-NO" sz="1600" dirty="0">
              <a:solidFill>
                <a:srgbClr val="002060"/>
              </a:solidFill>
            </a:endParaRPr>
          </a:p>
          <a:p>
            <a:pPr lvl="2"/>
            <a:r>
              <a:rPr lang="nb-NO" dirty="0">
                <a:solidFill>
                  <a:srgbClr val="002060"/>
                </a:solidFill>
              </a:rPr>
              <a:t>Finansiering</a:t>
            </a:r>
          </a:p>
          <a:p>
            <a:pPr lvl="2"/>
            <a:r>
              <a:rPr lang="nb-NO" dirty="0">
                <a:solidFill>
                  <a:srgbClr val="002060"/>
                </a:solidFill>
              </a:rPr>
              <a:t>Resursser og </a:t>
            </a:r>
            <a:r>
              <a:rPr lang="nb-NO" dirty="0" smtClean="0">
                <a:solidFill>
                  <a:srgbClr val="002060"/>
                </a:solidFill>
              </a:rPr>
              <a:t>prioritet</a:t>
            </a:r>
            <a:endParaRPr lang="nb-NO" dirty="0">
              <a:solidFill>
                <a:srgbClr val="002060"/>
              </a:solidFill>
            </a:endParaRPr>
          </a:p>
          <a:p>
            <a:pPr lvl="1"/>
            <a:r>
              <a:rPr lang="nb-NO" sz="1800" dirty="0">
                <a:solidFill>
                  <a:srgbClr val="002060"/>
                </a:solidFill>
              </a:rPr>
              <a:t>Arrangement </a:t>
            </a:r>
            <a:endParaRPr lang="nb-NO" sz="1600" dirty="0">
              <a:solidFill>
                <a:srgbClr val="002060"/>
              </a:solidFill>
            </a:endParaRPr>
          </a:p>
          <a:p>
            <a:pPr lvl="2"/>
            <a:r>
              <a:rPr lang="nb-NO" sz="1600" dirty="0">
                <a:solidFill>
                  <a:srgbClr val="002060"/>
                </a:solidFill>
              </a:rPr>
              <a:t>WC renn til </a:t>
            </a:r>
            <a:r>
              <a:rPr lang="nb-NO" sz="1600" dirty="0" smtClean="0">
                <a:solidFill>
                  <a:srgbClr val="002060"/>
                </a:solidFill>
              </a:rPr>
              <a:t>Norge</a:t>
            </a:r>
            <a:endParaRPr lang="nb-NO" sz="1600" dirty="0">
              <a:solidFill>
                <a:srgbClr val="002060"/>
              </a:solidFill>
            </a:endParaRPr>
          </a:p>
          <a:p>
            <a:pPr lvl="2"/>
            <a:r>
              <a:rPr lang="nb-NO" sz="1600" dirty="0">
                <a:solidFill>
                  <a:srgbClr val="002060"/>
                </a:solidFill>
              </a:rPr>
              <a:t>Utvikling og involvering</a:t>
            </a:r>
          </a:p>
          <a:p>
            <a:pPr lvl="2"/>
            <a:r>
              <a:rPr lang="nb-NO" sz="1600" dirty="0">
                <a:solidFill>
                  <a:srgbClr val="002060"/>
                </a:solidFill>
              </a:rPr>
              <a:t>Hvordan bruke perioden frem til VM i Trondheim som beleilighetsmulighet for hopp</a:t>
            </a:r>
          </a:p>
          <a:p>
            <a:pPr lvl="1"/>
            <a:r>
              <a:rPr lang="nb-NO" sz="1800" dirty="0">
                <a:solidFill>
                  <a:srgbClr val="002060"/>
                </a:solidFill>
              </a:rPr>
              <a:t>Internasjonalt </a:t>
            </a:r>
            <a:r>
              <a:rPr lang="nb-NO" sz="1800" dirty="0" smtClean="0">
                <a:solidFill>
                  <a:srgbClr val="002060"/>
                </a:solidFill>
              </a:rPr>
              <a:t>arbeid</a:t>
            </a:r>
            <a:endParaRPr lang="nb-NO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sz="2000" dirty="0" smtClean="0"/>
          </a:p>
          <a:p>
            <a:pPr marL="457200" indent="-457200">
              <a:buFont typeface="+mj-lt"/>
              <a:buAutoNum type="arabicPeriod"/>
            </a:pPr>
            <a:endParaRPr lang="nb-NO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61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Utdrag av HK’s aktiviteter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>
                <a:solidFill>
                  <a:srgbClr val="002060"/>
                </a:solidFill>
              </a:rPr>
              <a:t>Møter &amp; representasjon</a:t>
            </a:r>
          </a:p>
          <a:p>
            <a:r>
              <a:rPr lang="nb-NO" sz="2000" dirty="0">
                <a:solidFill>
                  <a:srgbClr val="002060"/>
                </a:solidFill>
              </a:rPr>
              <a:t>Gjennomført 20 HK møter</a:t>
            </a:r>
          </a:p>
          <a:p>
            <a:r>
              <a:rPr lang="nb-NO" sz="2000" dirty="0">
                <a:solidFill>
                  <a:srgbClr val="002060"/>
                </a:solidFill>
              </a:rPr>
              <a:t>Deltatt på vårmøter og regionale høstmøter </a:t>
            </a:r>
            <a:r>
              <a:rPr lang="nb-NO" sz="2000" dirty="0" smtClean="0">
                <a:solidFill>
                  <a:srgbClr val="002060"/>
                </a:solidFill>
              </a:rPr>
              <a:t>hopp</a:t>
            </a:r>
          </a:p>
          <a:p>
            <a:r>
              <a:rPr lang="nb-NO" sz="2000" dirty="0" smtClean="0">
                <a:solidFill>
                  <a:srgbClr val="002060"/>
                </a:solidFill>
              </a:rPr>
              <a:t>3 hoppteam møter (Kollenhopp, Lillehammerhopp, Trønderhopp, Flying Team Vikersund)</a:t>
            </a:r>
            <a:endParaRPr lang="nb-NO" sz="2000" dirty="0">
              <a:solidFill>
                <a:srgbClr val="002060"/>
              </a:solidFill>
            </a:endParaRPr>
          </a:p>
          <a:p>
            <a:r>
              <a:rPr lang="nb-NO" sz="2000" dirty="0">
                <a:solidFill>
                  <a:srgbClr val="002060"/>
                </a:solidFill>
              </a:rPr>
              <a:t>Representert på nesten alle internasjonale renn i Norge (WC, COC og FIS)</a:t>
            </a:r>
          </a:p>
          <a:p>
            <a:r>
              <a:rPr lang="nb-NO" sz="2000" dirty="0">
                <a:solidFill>
                  <a:srgbClr val="002060"/>
                </a:solidFill>
              </a:rPr>
              <a:t>Representert på </a:t>
            </a:r>
            <a:r>
              <a:rPr lang="nb-NO" sz="2000" dirty="0" smtClean="0">
                <a:solidFill>
                  <a:srgbClr val="002060"/>
                </a:solidFill>
              </a:rPr>
              <a:t>NM og de fleste hovedrenn pluss storsamling</a:t>
            </a:r>
          </a:p>
          <a:p>
            <a:r>
              <a:rPr lang="nb-NO" sz="2000" dirty="0" smtClean="0">
                <a:solidFill>
                  <a:srgbClr val="002060"/>
                </a:solidFill>
              </a:rPr>
              <a:t>Represetnert på årsmøter hos NSDL</a:t>
            </a:r>
            <a:endParaRPr lang="nb-NO" sz="2000" dirty="0">
              <a:solidFill>
                <a:srgbClr val="002060"/>
              </a:solidFill>
            </a:endParaRPr>
          </a:p>
          <a:p>
            <a:r>
              <a:rPr lang="nb-NO" sz="2000" dirty="0">
                <a:solidFill>
                  <a:srgbClr val="002060"/>
                </a:solidFill>
              </a:rPr>
              <a:t>Representert på </a:t>
            </a:r>
            <a:r>
              <a:rPr lang="nb-NO" sz="2000" dirty="0" smtClean="0">
                <a:solidFill>
                  <a:srgbClr val="002060"/>
                </a:solidFill>
              </a:rPr>
              <a:t>VM</a:t>
            </a:r>
          </a:p>
          <a:p>
            <a:r>
              <a:rPr lang="nb-NO" sz="2000" dirty="0" smtClean="0">
                <a:solidFill>
                  <a:srgbClr val="002060"/>
                </a:solidFill>
              </a:rPr>
              <a:t>Deltatt på FIS møter (internasjonalt arbeid)</a:t>
            </a:r>
          </a:p>
          <a:p>
            <a:r>
              <a:rPr lang="nb-NO" sz="2000" dirty="0" smtClean="0">
                <a:solidFill>
                  <a:srgbClr val="002060"/>
                </a:solidFill>
              </a:rPr>
              <a:t>Prosjektledelse av norsk hoppuke </a:t>
            </a:r>
            <a:endParaRPr lang="nb-NO" sz="2000" dirty="0">
              <a:solidFill>
                <a:srgbClr val="00206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74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Vi vil være verdens viktigste hoppnasjon - </a:t>
            </a:r>
            <a:br>
              <a:rPr lang="nb-NO" altLang="nb-NO" dirty="0" smtClean="0"/>
            </a:br>
            <a:r>
              <a:rPr lang="nb-NO" altLang="nb-NO" dirty="0" smtClean="0"/>
              <a:t>Handlingsplan </a:t>
            </a:r>
          </a:p>
        </p:txBody>
      </p:sp>
      <p:sp>
        <p:nvSpPr>
          <p:cNvPr id="717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 smtClean="0">
                <a:solidFill>
                  <a:srgbClr val="002060"/>
                </a:solidFill>
              </a:rPr>
              <a:t>Kjerneaktiviteter i gren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nb-NO" sz="2000" dirty="0">
                <a:solidFill>
                  <a:srgbClr val="002060"/>
                </a:solidFill>
              </a:rPr>
              <a:t>Internasjonalt arbeid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sz="2000" dirty="0" smtClean="0">
                <a:solidFill>
                  <a:srgbClr val="002060"/>
                </a:solidFill>
              </a:rPr>
              <a:t>Økonomi/marked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sz="2000" dirty="0">
                <a:solidFill>
                  <a:srgbClr val="002060"/>
                </a:solidFill>
              </a:rPr>
              <a:t>Organisasjon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sz="2000" dirty="0" smtClean="0">
                <a:solidFill>
                  <a:srgbClr val="002060"/>
                </a:solidFill>
              </a:rPr>
              <a:t>Informasjon/kommunkasjon</a:t>
            </a:r>
          </a:p>
          <a:p>
            <a:pPr>
              <a:defRPr/>
            </a:pPr>
            <a:endParaRPr lang="nb-NO" sz="2000" dirty="0" smtClean="0"/>
          </a:p>
        </p:txBody>
      </p:sp>
      <p:sp>
        <p:nvSpPr>
          <p:cNvPr id="7173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altLang="nb-NO" dirty="0" smtClean="0">
                <a:solidFill>
                  <a:srgbClr val="002060"/>
                </a:solidFill>
              </a:rPr>
              <a:t>Rammevilkår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nb-NO" sz="2000" dirty="0" smtClean="0">
                <a:solidFill>
                  <a:srgbClr val="002060"/>
                </a:solidFill>
              </a:rPr>
              <a:t>Toppidrett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sz="2000" dirty="0" smtClean="0">
                <a:solidFill>
                  <a:srgbClr val="002060"/>
                </a:solidFill>
              </a:rPr>
              <a:t>Kompetanseutvikling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sz="2000" dirty="0" smtClean="0">
                <a:solidFill>
                  <a:srgbClr val="002060"/>
                </a:solidFill>
              </a:rPr>
              <a:t>Bredde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sz="2000" dirty="0" smtClean="0">
                <a:solidFill>
                  <a:srgbClr val="002060"/>
                </a:solidFill>
              </a:rPr>
              <a:t>Arrangement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sz="2000" dirty="0" smtClean="0">
                <a:solidFill>
                  <a:srgbClr val="002060"/>
                </a:solidFill>
              </a:rPr>
              <a:t>Anlegg</a:t>
            </a:r>
          </a:p>
          <a:p>
            <a:pPr marL="0" indent="0">
              <a:buNone/>
              <a:defRPr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5934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Toppidrett Støckl , Meyer, Bråthen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4589884" cy="306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3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57" y="1988840"/>
            <a:ext cx="4301879" cy="286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Utvikling og rekruttering, Strandbråten, Øvregård </a:t>
            </a:r>
            <a:endParaRPr lang="nb-NO" dirty="0"/>
          </a:p>
        </p:txBody>
      </p:sp>
      <p:pic>
        <p:nvPicPr>
          <p:cNvPr id="4" name="Bilde 3" descr="Ski livet 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91016"/>
            <a:ext cx="4409670" cy="571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Økonomirapport hopp, Bente-Lill Romøren</a:t>
            </a:r>
            <a:endParaRPr lang="nb-NO" dirty="0"/>
          </a:p>
        </p:txBody>
      </p:sp>
      <p:pic>
        <p:nvPicPr>
          <p:cNvPr id="1026" name="Picture 2" descr="C:\Users\BenteLill\AppData\Local\Microsoft\Windows\INetCache\IE\10RYDTMA\Green-Economy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02" y="1600200"/>
            <a:ext cx="603579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Historikk Hopp 2012-2015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70754"/>
            <a:ext cx="7253084" cy="4738935"/>
          </a:xfrm>
          <a:prstGeom prst="rect">
            <a:avLst/>
          </a:prstGeom>
        </p:spPr>
      </p:pic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3967336" cy="365125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*annen aktivitet inkluderer sponsorkostnader (VG-avtalen)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93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 nsf logo">
  <a:themeElements>
    <a:clrScheme name="Custom 3">
      <a:dk1>
        <a:srgbClr val="ACADAE"/>
      </a:dk1>
      <a:lt1>
        <a:sysClr val="window" lastClr="FFFFFF"/>
      </a:lt1>
      <a:dk2>
        <a:srgbClr val="00B6E3"/>
      </a:dk2>
      <a:lt2>
        <a:srgbClr val="FFFFFF"/>
      </a:lt2>
      <a:accent1>
        <a:srgbClr val="00B6E3"/>
      </a:accent1>
      <a:accent2>
        <a:srgbClr val="ACADAE"/>
      </a:accent2>
      <a:accent3>
        <a:srgbClr val="DE5C51"/>
      </a:accent3>
      <a:accent4>
        <a:srgbClr val="404965"/>
      </a:accent4>
      <a:accent5>
        <a:srgbClr val="AE946F"/>
      </a:accent5>
      <a:accent6>
        <a:srgbClr val="B4B6B9"/>
      </a:accent6>
      <a:hlink>
        <a:srgbClr val="00B6E3"/>
      </a:hlink>
      <a:folHlink>
        <a:srgbClr val="8587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nsf logo</Template>
  <TotalTime>21410</TotalTime>
  <Words>267</Words>
  <Application>Microsoft Office PowerPoint</Application>
  <PresentationFormat>Skjermfremvisning (4:3)</PresentationFormat>
  <Paragraphs>80</Paragraphs>
  <Slides>16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Georgia</vt:lpstr>
      <vt:lpstr>Slides nsf logo</vt:lpstr>
      <vt:lpstr>Velkommen til Fagmøte hopp vår 2016</vt:lpstr>
      <vt:lpstr>Program</vt:lpstr>
      <vt:lpstr>Vi vil være verdens viktigste hoppnasjon -  Hovedsaker for HK  2014 - 2016</vt:lpstr>
      <vt:lpstr>Utdrag av HK’s aktiviteter</vt:lpstr>
      <vt:lpstr>Vi vil være verdens viktigste hoppnasjon -  Handlingsplan </vt:lpstr>
      <vt:lpstr>Toppidrett Støckl , Meyer, Bråthen</vt:lpstr>
      <vt:lpstr>Utvikling og rekruttering, Strandbråten, Øvregård </vt:lpstr>
      <vt:lpstr>Økonomirapport hopp, Bente-Lill Romøren</vt:lpstr>
      <vt:lpstr>Historikk Hopp 2012-2015</vt:lpstr>
      <vt:lpstr>Personal og driftskostnader 2015</vt:lpstr>
      <vt:lpstr>Marked og kommunikasjon, Bjørn Einar Romøren</vt:lpstr>
      <vt:lpstr>Internasjonalt arbeid, Clas Brede Bråthen</vt:lpstr>
      <vt:lpstr>Arrangement og anlegg, Morten Lein</vt:lpstr>
      <vt:lpstr>Organisasjon og fremtid, Clas Brede Bråthen</vt:lpstr>
      <vt:lpstr>Valg, Kjetil Dyrendahl</vt:lpstr>
      <vt:lpstr>Valgkomiteen foreslår denne komiteen for 2016 – 2018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 møte nr 7</dc:title>
  <dc:creator>BenteLill</dc:creator>
  <cp:lastModifiedBy>Morten Lein</cp:lastModifiedBy>
  <cp:revision>62</cp:revision>
  <cp:lastPrinted>2014-09-09T08:18:41Z</cp:lastPrinted>
  <dcterms:created xsi:type="dcterms:W3CDTF">2015-01-19T10:35:02Z</dcterms:created>
  <dcterms:modified xsi:type="dcterms:W3CDTF">2016-05-30T11:29:42Z</dcterms:modified>
</cp:coreProperties>
</file>