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0"/>
  </p:notesMasterIdLst>
  <p:handoutMasterIdLst>
    <p:handoutMasterId r:id="rId21"/>
  </p:handoutMasterIdLst>
  <p:sldIdLst>
    <p:sldId id="259" r:id="rId5"/>
    <p:sldId id="273" r:id="rId6"/>
    <p:sldId id="274" r:id="rId7"/>
    <p:sldId id="275" r:id="rId8"/>
    <p:sldId id="283" r:id="rId9"/>
    <p:sldId id="276" r:id="rId10"/>
    <p:sldId id="272" r:id="rId11"/>
    <p:sldId id="285" r:id="rId12"/>
    <p:sldId id="286" r:id="rId13"/>
    <p:sldId id="278" r:id="rId14"/>
    <p:sldId id="280" r:id="rId15"/>
    <p:sldId id="287" r:id="rId16"/>
    <p:sldId id="284" r:id="rId17"/>
    <p:sldId id="281" r:id="rId18"/>
    <p:sldId id="282" r:id="rId19"/>
  </p:sldIdLst>
  <p:sldSz cx="12188825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64" d="100"/>
          <a:sy n="64" d="100"/>
        </p:scale>
        <p:origin x="752" y="4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75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9BF0F9-743C-4E10-9A59-B0CC2576E5CD}" type="datetime1">
              <a:rPr lang="nb-NO" smtClean="0"/>
              <a:t>10.03.2022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1B7933EE-04E5-4D5B-B135-F861FA0F562F}" type="datetime1">
              <a:rPr lang="nb-NO" noProof="0" smtClean="0"/>
              <a:t>10.03.2022</a:t>
            </a:fld>
            <a:endParaRPr lang="nb-NO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218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 rtl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5790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548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 rtl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1321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 rtl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5615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 rtl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444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 rtl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389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 rtl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99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 rtl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743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 rtl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9613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nb-NO" smtClean="0"/>
              <a:pPr rtl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711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54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6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65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 rtl="0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8930B14-EEDF-4A60-BDBC-D3301C1F7EA2}" type="datetime1">
              <a:rPr lang="nb-NO" noProof="0" smtClean="0"/>
              <a:t>10.03.2022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8201E9-D497-4F06-A57B-C4467D98E38F}" type="datetime1">
              <a:rPr lang="nb-NO" noProof="0" smtClean="0"/>
              <a:t>10.03.2022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67ADBA-E7F1-49A0-AA68-0A5C54FB4EB0}" type="datetime1">
              <a:rPr lang="nb-NO" noProof="0" smtClean="0"/>
              <a:t>10.03.2022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298BDB-F107-4DCB-BC52-3F07B595A125}" type="datetime1">
              <a:rPr lang="nb-NO" noProof="0" smtClean="0"/>
              <a:t>10.03.2022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CE411002-3627-4866-BFCF-27DF1C6BB119}" type="datetime1">
              <a:rPr lang="nb-NO" noProof="0" smtClean="0"/>
              <a:t>10.03.2022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73FD15-3055-4FE8-A5FA-962CC21E737F}" type="datetime1">
              <a:rPr lang="nb-NO" noProof="0" smtClean="0"/>
              <a:t>10.03.2022</a:t>
            </a:fld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F269E1-81CF-4B99-BD4B-A77367677A23}" type="datetime1">
              <a:rPr lang="nb-NO" noProof="0" smtClean="0"/>
              <a:t>10.03.2022</a:t>
            </a:fld>
            <a:endParaRPr lang="nb-NO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C16742-623B-47DD-AE3B-517FF94438ED}" type="datetime1">
              <a:rPr lang="nb-NO" noProof="0" smtClean="0"/>
              <a:t>10.03.2022</a:t>
            </a:fld>
            <a:endParaRPr lang="nb-NO" noProof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6F9BFC-6A74-4F91-BF44-EAAE049A738E}" type="datetime1">
              <a:rPr lang="nb-NO" noProof="0" smtClean="0"/>
              <a:t>10.03.2022</a:t>
            </a:fld>
            <a:endParaRPr lang="nb-NO" noProof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56730F-2418-4390-B732-2804632DB94B}" type="datetime1">
              <a:rPr lang="nb-NO" noProof="0" smtClean="0"/>
              <a:t>10.03.2022</a:t>
            </a:fld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nb-NO" noProof="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 rtl="0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Plassholder for bilde 2" descr="En tom plassholder for å legge til et bilde. Klikk plassholderen, og velg bildet du ønsker å legge til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406B6E-33A0-4CA8-9440-515B9F761565}" type="datetime1">
              <a:rPr lang="nb-NO" noProof="0" smtClean="0"/>
              <a:t>10.03.2022</a:t>
            </a:fld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59801880-2472-4034-B744-407F563E9110}" type="datetime1">
              <a:rPr lang="nb-NO" noProof="0" smtClean="0"/>
              <a:t>10.03.2022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skiforbundet.no/steinkjer/startlister/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skiforbundet.no/steinkjer/resultater" TargetMode="External"/><Relationship Id="rId4" Type="http://schemas.openxmlformats.org/officeDocument/2006/relationships/hyperlink" Target="https://www.skiforbundet.no/steinkjer/liveresultater/" TargetMode="External"/><Relationship Id="rId9" Type="http://schemas.openxmlformats.org/officeDocument/2006/relationships/hyperlink" Target="https://www.skiforbundet.no/steinkjer/vaerogforemeldin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rrangement@steinkjerskiklubb.n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rangement@steinkjerskiklubb.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4.jpg"/><Relationship Id="rId4" Type="http://schemas.microsoft.com/office/2007/relationships/hdphoto" Target="../media/hdphoto1.wdp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28669" y="1249281"/>
            <a:ext cx="8329031" cy="1561807"/>
          </a:xfrm>
        </p:spPr>
        <p:txBody>
          <a:bodyPr rtlCol="0"/>
          <a:lstStyle/>
          <a:p>
            <a:pPr rtl="0"/>
            <a:br>
              <a:rPr lang="nb-NO" dirty="0">
                <a:latin typeface="Bahnschrift" panose="020B0502040204020203" pitchFamily="34" charset="0"/>
              </a:rPr>
            </a:br>
            <a:br>
              <a:rPr lang="nb-NO" dirty="0">
                <a:latin typeface="Bahnschrift" panose="020B0502040204020203" pitchFamily="34" charset="0"/>
              </a:rPr>
            </a:br>
            <a:r>
              <a:rPr lang="nb-NO" dirty="0">
                <a:latin typeface="Bahnschrift" panose="020B0502040204020203" pitchFamily="34" charset="0"/>
              </a:rPr>
              <a:t>Lagledermøte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66455" y="2838830"/>
            <a:ext cx="7516442" cy="1300587"/>
          </a:xfrm>
        </p:spPr>
        <p:txBody>
          <a:bodyPr rtlCol="0">
            <a:normAutofit fontScale="70000" lnSpcReduction="20000"/>
          </a:bodyPr>
          <a:lstStyle/>
          <a:p>
            <a:pPr rtl="0"/>
            <a:endParaRPr lang="en-US" dirty="0">
              <a:latin typeface="Bahnschrift" panose="020B0502040204020203" pitchFamily="34" charset="0"/>
            </a:endParaRPr>
          </a:p>
          <a:p>
            <a:pPr rtl="0"/>
            <a:r>
              <a:rPr lang="en-US" sz="4000" dirty="0">
                <a:latin typeface="Bahnschrift" panose="020B0502040204020203" pitchFamily="34" charset="0"/>
              </a:rPr>
              <a:t>Equinor </a:t>
            </a:r>
            <a:r>
              <a:rPr lang="en-US" sz="4000" dirty="0" err="1">
                <a:latin typeface="Bahnschrift" panose="020B0502040204020203" pitchFamily="34" charset="0"/>
              </a:rPr>
              <a:t>Norgescup</a:t>
            </a:r>
            <a:r>
              <a:rPr lang="en-US" sz="4000" dirty="0">
                <a:latin typeface="Bahnschrift" panose="020B0502040204020203" pitchFamily="34" charset="0"/>
              </a:rPr>
              <a:t> (U23 NM) Steinkjer</a:t>
            </a:r>
          </a:p>
          <a:p>
            <a:pPr rtl="0"/>
            <a:r>
              <a:rPr lang="en-US" sz="4000" dirty="0">
                <a:latin typeface="Bahnschrift" panose="020B0502040204020203" pitchFamily="34" charset="0"/>
              </a:rPr>
              <a:t>11. – 13. mars 2022</a:t>
            </a:r>
          </a:p>
          <a:p>
            <a:pPr rtl="0"/>
            <a:r>
              <a:rPr lang="en-US" sz="4000" dirty="0">
                <a:latin typeface="Bahnschrift" panose="020B0502040204020203" pitchFamily="34" charset="0"/>
              </a:rPr>
              <a:t>Steinkjer </a:t>
            </a:r>
            <a:r>
              <a:rPr lang="en-US" sz="4000" dirty="0" err="1">
                <a:latin typeface="Bahnschrift" panose="020B0502040204020203" pitchFamily="34" charset="0"/>
              </a:rPr>
              <a:t>Skistadion</a:t>
            </a:r>
            <a:endParaRPr lang="en-US" sz="4000" dirty="0">
              <a:latin typeface="Bahnschrift" panose="020B0502040204020203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89" y="4283612"/>
            <a:ext cx="1804866" cy="1228985"/>
          </a:xfrm>
          <a:prstGeom prst="rect">
            <a:avLst/>
          </a:prstGeom>
        </p:spPr>
      </p:pic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86A2536-D169-4A8C-B806-CFE101E6A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2CB00B8-9881-480E-B67F-67F57B053A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67" y="394415"/>
            <a:ext cx="8918887" cy="111608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E943821-E5FB-4746-8170-013064DD10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2124" y="4139418"/>
            <a:ext cx="2107623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719579"/>
            <a:ext cx="4626716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r>
              <a:rPr lang="nb-NO" sz="4800" dirty="0">
                <a:latin typeface="Bahnschrift" panose="020B0502040204020203" pitchFamily="34" charset="0"/>
              </a:rPr>
              <a:t>10 km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5780" y="3893442"/>
            <a:ext cx="7516442" cy="1572714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n-US" sz="2400" b="1" dirty="0" err="1">
                <a:latin typeface="Bahnschrift" panose="020B0502040204020203" pitchFamily="34" charset="0"/>
              </a:rPr>
              <a:t>Lengde</a:t>
            </a:r>
            <a:r>
              <a:rPr lang="en-US" sz="2400" b="1" dirty="0">
                <a:latin typeface="Bahnschrift" panose="020B0502040204020203" pitchFamily="34" charset="0"/>
              </a:rPr>
              <a:t>: 9829m</a:t>
            </a: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1800" dirty="0" err="1">
                <a:latin typeface="Bahnschrift" panose="020B0502040204020203" pitchFamily="34" charset="0"/>
              </a:rPr>
              <a:t>Høydeforskjell</a:t>
            </a:r>
            <a:r>
              <a:rPr lang="en-US" sz="1800" dirty="0">
                <a:latin typeface="Bahnschrift" panose="020B0502040204020203" pitchFamily="34" charset="0"/>
              </a:rPr>
              <a:t>: 125m</a:t>
            </a:r>
            <a:br>
              <a:rPr lang="en-US" sz="1800" dirty="0">
                <a:latin typeface="Bahnschrift" panose="020B0502040204020203" pitchFamily="34" charset="0"/>
              </a:rPr>
            </a:br>
            <a:endParaRPr lang="en-US" sz="1800" dirty="0">
              <a:latin typeface="Bahnschrift" panose="020B0502040204020203" pitchFamily="34" charset="0"/>
            </a:endParaRPr>
          </a:p>
          <a:p>
            <a:pPr rtl="0"/>
            <a:r>
              <a:rPr lang="en-US" sz="1800" dirty="0" err="1">
                <a:latin typeface="Bahnschrift" panose="020B0502040204020203" pitchFamily="34" charset="0"/>
              </a:rPr>
              <a:t>Maksimal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stigning</a:t>
            </a:r>
            <a:r>
              <a:rPr lang="en-US" sz="1800" dirty="0">
                <a:latin typeface="Bahnschrift" panose="020B0502040204020203" pitchFamily="34" charset="0"/>
              </a:rPr>
              <a:t>: 42m</a:t>
            </a:r>
            <a:br>
              <a:rPr lang="en-US" sz="1800" dirty="0">
                <a:latin typeface="Bahnschrift" panose="020B0502040204020203" pitchFamily="34" charset="0"/>
              </a:rPr>
            </a:br>
            <a:endParaRPr lang="en-US" sz="1800" dirty="0">
              <a:latin typeface="Bahnschrift" panose="020B0502040204020203" pitchFamily="34" charset="0"/>
            </a:endParaRPr>
          </a:p>
          <a:p>
            <a:pPr rtl="0"/>
            <a:r>
              <a:rPr lang="en-US" sz="1800" dirty="0">
                <a:latin typeface="Bahnschrift" panose="020B0502040204020203" pitchFamily="34" charset="0"/>
              </a:rPr>
              <a:t>Total </a:t>
            </a:r>
            <a:r>
              <a:rPr lang="en-US" sz="1800" dirty="0" err="1">
                <a:latin typeface="Bahnschrift" panose="020B0502040204020203" pitchFamily="34" charset="0"/>
              </a:rPr>
              <a:t>stigning</a:t>
            </a:r>
            <a:r>
              <a:rPr lang="en-US" sz="1800" dirty="0">
                <a:latin typeface="Bahnschrift" panose="020B0502040204020203" pitchFamily="34" charset="0"/>
              </a:rPr>
              <a:t>: 304m</a:t>
            </a: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86DFA6C-B16C-480B-B00F-BE2DC3836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54" y="4908032"/>
            <a:ext cx="9438786" cy="1866059"/>
          </a:xfrm>
          <a:prstGeom prst="rect">
            <a:avLst/>
          </a:prstGeom>
        </p:spPr>
      </p:pic>
      <p:pic>
        <p:nvPicPr>
          <p:cNvPr id="8" name="Bilde 7" descr="Et bilde som inneholder tekst, vann sport&#10;&#10;Automatisk generert beskrivelse">
            <a:extLst>
              <a:ext uri="{FF2B5EF4-FFF2-40B4-BE49-F238E27FC236}">
                <a16:creationId xmlns:a16="http://schemas.microsoft.com/office/drawing/2014/main" id="{DD1A3EA1-6D25-47D3-BE5D-B5D6AC8BAB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80" y="1522843"/>
            <a:ext cx="9324149" cy="292801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89E64F5-952F-450B-B522-8A38AAC1A9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28" y="197291"/>
            <a:ext cx="1522265" cy="1036554"/>
          </a:xfrm>
          <a:prstGeom prst="rect">
            <a:avLst/>
          </a:prstGeom>
        </p:spPr>
      </p:pic>
      <p:pic>
        <p:nvPicPr>
          <p:cNvPr id="13" name="Picture 4" descr="Bilderesultat for norges skiforbund logo">
            <a:extLst>
              <a:ext uri="{FF2B5EF4-FFF2-40B4-BE49-F238E27FC236}">
                <a16:creationId xmlns:a16="http://schemas.microsoft.com/office/drawing/2014/main" id="{E33B47DB-32D4-4FBA-AC59-C0B83E544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12519" y="197291"/>
            <a:ext cx="1479054" cy="104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EAF01E4A-CF5F-4BDC-A285-A132C6629C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6" y="349244"/>
            <a:ext cx="6273466" cy="78504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487403B1-1E3E-4FF7-A613-B80072267619}"/>
              </a:ext>
            </a:extLst>
          </p:cNvPr>
          <p:cNvSpPr/>
          <p:nvPr/>
        </p:nvSpPr>
        <p:spPr>
          <a:xfrm>
            <a:off x="4438228" y="3284984"/>
            <a:ext cx="1656184" cy="3610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Bahnschrift" panose="020B0502040204020203" pitchFamily="34" charset="0"/>
              </a:rPr>
              <a:t>Teknikksone</a:t>
            </a:r>
          </a:p>
        </p:txBody>
      </p:sp>
      <p:sp>
        <p:nvSpPr>
          <p:cNvPr id="6" name="Pil: opp 5">
            <a:extLst>
              <a:ext uri="{FF2B5EF4-FFF2-40B4-BE49-F238E27FC236}">
                <a16:creationId xmlns:a16="http://schemas.microsoft.com/office/drawing/2014/main" id="{D2AA28ED-BC16-41DB-A1F1-9764C06108A6}"/>
              </a:ext>
            </a:extLst>
          </p:cNvPr>
          <p:cNvSpPr/>
          <p:nvPr/>
        </p:nvSpPr>
        <p:spPr>
          <a:xfrm rot="18284167">
            <a:off x="4055988" y="2761146"/>
            <a:ext cx="216024" cy="913865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EB77CC9-259B-4401-9F2A-3FA8A2A20771}"/>
              </a:ext>
            </a:extLst>
          </p:cNvPr>
          <p:cNvSpPr/>
          <p:nvPr/>
        </p:nvSpPr>
        <p:spPr>
          <a:xfrm>
            <a:off x="5302324" y="2204864"/>
            <a:ext cx="1656184" cy="3610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Bahnschrift" panose="020B0502040204020203" pitchFamily="34" charset="0"/>
              </a:rPr>
              <a:t>Teknikksone</a:t>
            </a:r>
          </a:p>
        </p:txBody>
      </p:sp>
      <p:sp>
        <p:nvSpPr>
          <p:cNvPr id="15" name="Pil: ned 14">
            <a:extLst>
              <a:ext uri="{FF2B5EF4-FFF2-40B4-BE49-F238E27FC236}">
                <a16:creationId xmlns:a16="http://schemas.microsoft.com/office/drawing/2014/main" id="{A54C13C6-3831-4DA1-9690-829334205B9D}"/>
              </a:ext>
            </a:extLst>
          </p:cNvPr>
          <p:cNvSpPr/>
          <p:nvPr/>
        </p:nvSpPr>
        <p:spPr>
          <a:xfrm rot="2115912">
            <a:off x="5158306" y="2471040"/>
            <a:ext cx="288032" cy="351482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13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810976"/>
            <a:ext cx="8291245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endParaRPr lang="nb-NO" sz="4800" dirty="0">
              <a:latin typeface="Bahnschrift" panose="020B0502040204020203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2260" y="1734576"/>
            <a:ext cx="10294720" cy="3521688"/>
          </a:xfrm>
        </p:spPr>
        <p:txBody>
          <a:bodyPr rtlCol="0">
            <a:noAutofit/>
          </a:bodyPr>
          <a:lstStyle/>
          <a:p>
            <a:pPr marL="342900" indent="-342900" rtl="0">
              <a:buFontTx/>
              <a:buChar char="-"/>
            </a:pPr>
            <a:r>
              <a:rPr lang="en-US" sz="1800" dirty="0" err="1">
                <a:latin typeface="Bahnschrift" panose="020B0502040204020203" pitchFamily="34" charset="0"/>
              </a:rPr>
              <a:t>Oppvarming</a:t>
            </a:r>
            <a:r>
              <a:rPr lang="en-US" sz="1800" dirty="0">
                <a:latin typeface="Bahnschrift" panose="020B0502040204020203" pitchFamily="34" charset="0"/>
              </a:rPr>
              <a:t> / </a:t>
            </a:r>
            <a:r>
              <a:rPr lang="en-US" sz="1800" dirty="0" err="1">
                <a:latin typeface="Bahnschrift" panose="020B0502040204020203" pitchFamily="34" charset="0"/>
              </a:rPr>
              <a:t>testområde</a:t>
            </a:r>
            <a:r>
              <a:rPr lang="en-US" sz="1800" dirty="0">
                <a:latin typeface="Bahnschrift" panose="020B0502040204020203" pitchFamily="34" charset="0"/>
              </a:rPr>
              <a:t> / </a:t>
            </a:r>
            <a:r>
              <a:rPr lang="en-US" sz="1800" dirty="0" err="1">
                <a:latin typeface="Bahnschrift" panose="020B0502040204020203" pitchFamily="34" charset="0"/>
              </a:rPr>
              <a:t>løyper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stengt</a:t>
            </a:r>
            <a:r>
              <a:rPr lang="en-US" sz="1800" dirty="0">
                <a:latin typeface="Bahnschrift" panose="020B0502040204020203" pitchFamily="34" charset="0"/>
              </a:rPr>
              <a:t> prolog </a:t>
            </a:r>
            <a:r>
              <a:rPr lang="en-US" sz="1800" dirty="0">
                <a:latin typeface="Bahnschrift" panose="020B0502040204020203" pitchFamily="34" charset="0"/>
                <a:sym typeface="Wingdings" panose="05000000000000000000" pitchFamily="2" charset="2"/>
              </a:rPr>
              <a:t> heat</a:t>
            </a:r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endParaRPr lang="en-US" sz="1800" dirty="0">
              <a:latin typeface="Bahnschrift" panose="020B0502040204020203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800" dirty="0" err="1">
                <a:latin typeface="Bahnschrift" panose="020B0502040204020203" pitchFamily="34" charset="0"/>
              </a:rPr>
              <a:t>Coachzone</a:t>
            </a:r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r>
              <a:rPr lang="en-US" sz="1800" dirty="0" err="1">
                <a:latin typeface="Bahnschrift" panose="020B0502040204020203" pitchFamily="34" charset="0"/>
              </a:rPr>
              <a:t>Startnummer</a:t>
            </a:r>
            <a:r>
              <a:rPr lang="en-US" sz="1800" dirty="0">
                <a:latin typeface="Bahnschrift" panose="020B0502040204020203" pitchFamily="34" charset="0"/>
              </a:rPr>
              <a:t> / </a:t>
            </a:r>
            <a:r>
              <a:rPr lang="en-US" sz="1800" dirty="0" err="1">
                <a:latin typeface="Bahnschrift" panose="020B0502040204020203" pitchFamily="34" charset="0"/>
              </a:rPr>
              <a:t>brikkekontroll</a:t>
            </a:r>
            <a:r>
              <a:rPr lang="en-US" sz="1800" dirty="0">
                <a:latin typeface="Bahnschrift" panose="020B0502040204020203" pitchFamily="34" charset="0"/>
              </a:rPr>
              <a:t> / </a:t>
            </a:r>
            <a:r>
              <a:rPr lang="en-US" sz="1800" dirty="0" err="1">
                <a:latin typeface="Bahnschrift" panose="020B0502040204020203" pitchFamily="34" charset="0"/>
              </a:rPr>
              <a:t>leiebrikker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</a:p>
          <a:p>
            <a:pPr marL="342900" indent="-342900" rtl="0">
              <a:buFontTx/>
              <a:buChar char="-"/>
            </a:pPr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r>
              <a:rPr lang="en-US" sz="1800" dirty="0" err="1">
                <a:latin typeface="Bahnschrift" panose="020B0502040204020203" pitchFamily="34" charset="0"/>
              </a:rPr>
              <a:t>Klær</a:t>
            </a:r>
            <a:r>
              <a:rPr lang="en-US" sz="1800" dirty="0">
                <a:latin typeface="Bahnschrift" panose="020B0502040204020203" pitchFamily="34" charset="0"/>
              </a:rPr>
              <a:t> / </a:t>
            </a:r>
            <a:r>
              <a:rPr lang="en-US" sz="1800" dirty="0" err="1">
                <a:latin typeface="Bahnschrift" panose="020B0502040204020203" pitchFamily="34" charset="0"/>
              </a:rPr>
              <a:t>utøvertelt</a:t>
            </a:r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r>
              <a:rPr lang="en-US" sz="1800" dirty="0" err="1">
                <a:latin typeface="Bahnschrift" panose="020B0502040204020203" pitchFamily="34" charset="0"/>
                <a:hlinkClick r:id="rId3"/>
              </a:rPr>
              <a:t>Startlister</a:t>
            </a:r>
            <a:r>
              <a:rPr lang="en-US" sz="1800" dirty="0">
                <a:latin typeface="Bahnschrift" panose="020B0502040204020203" pitchFamily="34" charset="0"/>
              </a:rPr>
              <a:t>   /   </a:t>
            </a:r>
            <a:r>
              <a:rPr lang="en-US" sz="1800" dirty="0" err="1">
                <a:latin typeface="Bahnschrift" panose="020B0502040204020203" pitchFamily="34" charset="0"/>
                <a:hlinkClick r:id="rId4"/>
              </a:rPr>
              <a:t>Liveresultater</a:t>
            </a:r>
            <a:r>
              <a:rPr lang="en-US" sz="1800" dirty="0">
                <a:latin typeface="Bahnschrift" panose="020B0502040204020203" pitchFamily="34" charset="0"/>
              </a:rPr>
              <a:t>   /   </a:t>
            </a:r>
            <a:r>
              <a:rPr lang="en-US" sz="1800" dirty="0" err="1">
                <a:latin typeface="Bahnschrift" panose="020B0502040204020203" pitchFamily="34" charset="0"/>
                <a:hlinkClick r:id="rId5"/>
              </a:rPr>
              <a:t>Resultater</a:t>
            </a:r>
            <a:endParaRPr lang="en-US" sz="1800" dirty="0">
              <a:latin typeface="Bahnschrift" panose="020B0502040204020203" pitchFamily="34" charset="0"/>
            </a:endParaRPr>
          </a:p>
          <a:p>
            <a:pPr rtl="0"/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r>
              <a:rPr lang="en-US" sz="1800" dirty="0">
                <a:latin typeface="Bahnschrift" panose="020B0502040204020203" pitchFamily="34" charset="0"/>
              </a:rPr>
              <a:t>Seeding </a:t>
            </a:r>
            <a:r>
              <a:rPr lang="en-US" sz="1800" dirty="0" err="1">
                <a:latin typeface="Bahnschrift" panose="020B0502040204020203" pitchFamily="34" charset="0"/>
              </a:rPr>
              <a:t>lørdag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og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søndag</a:t>
            </a:r>
            <a:r>
              <a:rPr lang="en-US" sz="1800" dirty="0">
                <a:latin typeface="Bahnschrift" panose="020B0502040204020203" pitchFamily="34" charset="0"/>
              </a:rPr>
              <a:t> – </a:t>
            </a:r>
            <a:r>
              <a:rPr lang="en-US" sz="1800" dirty="0" err="1">
                <a:latin typeface="Bahnschrift" panose="020B0502040204020203" pitchFamily="34" charset="0"/>
              </a:rPr>
              <a:t>vurderes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i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løpet</a:t>
            </a:r>
            <a:r>
              <a:rPr lang="en-US" sz="1800" dirty="0">
                <a:latin typeface="Bahnschrift" panose="020B0502040204020203" pitchFamily="34" charset="0"/>
              </a:rPr>
              <a:t> av </a:t>
            </a:r>
            <a:r>
              <a:rPr lang="en-US" sz="1800" dirty="0" err="1">
                <a:latin typeface="Bahnschrift" panose="020B0502040204020203" pitchFamily="34" charset="0"/>
              </a:rPr>
              <a:t>fredag</a:t>
            </a:r>
            <a:endParaRPr lang="en-US" sz="1800" dirty="0">
              <a:latin typeface="Bahnschrift" panose="020B0502040204020203" pitchFamily="34" charset="0"/>
            </a:endParaRPr>
          </a:p>
          <a:p>
            <a:pPr rtl="0"/>
            <a:r>
              <a:rPr lang="en-US" sz="1800" dirty="0">
                <a:latin typeface="Bahnschrift" panose="020B0502040204020203" pitchFamily="34" charset="0"/>
              </a:rPr>
              <a:t>	</a:t>
            </a:r>
            <a:r>
              <a:rPr lang="en-US" sz="1800" i="1" dirty="0">
                <a:latin typeface="Bahnschrift" panose="020B0502040204020203" pitchFamily="34" charset="0"/>
              </a:rPr>
              <a:t>FIS-rule: 314.6.3</a:t>
            </a:r>
          </a:p>
          <a:p>
            <a:pPr rtl="0"/>
            <a:r>
              <a:rPr lang="en-US" sz="1800" i="1" dirty="0">
                <a:latin typeface="Bahnschrift" panose="020B0502040204020203" pitchFamily="34" charset="0"/>
              </a:rPr>
              <a:t>	The starting position of the seeded Group will be determined for each different 	competition formats by the Jury according to the specific competition</a:t>
            </a:r>
          </a:p>
          <a:p>
            <a:pPr rtl="0"/>
            <a:r>
              <a:rPr lang="en-US" sz="1800" i="1" dirty="0">
                <a:latin typeface="Bahnschrift" panose="020B0502040204020203" pitchFamily="34" charset="0"/>
              </a:rPr>
              <a:t>	rules. As a principle, the seeded Group should start with the most advantageous position.</a:t>
            </a: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836B66D-53DB-4023-9DB6-D01E7FA07B7E}"/>
              </a:ext>
            </a:extLst>
          </p:cNvPr>
          <p:cNvSpPr txBox="1"/>
          <p:nvPr/>
        </p:nvSpPr>
        <p:spPr>
          <a:xfrm>
            <a:off x="912260" y="885302"/>
            <a:ext cx="3165928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  <a:latin typeface="Bahnschrift" panose="020B0502040204020203" pitchFamily="34" charset="0"/>
              </a:rPr>
              <a:t>Informasjon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850E524-14AA-4044-9156-8375C9A19366}"/>
              </a:ext>
            </a:extLst>
          </p:cNvPr>
          <p:cNvSpPr/>
          <p:nvPr/>
        </p:nvSpPr>
        <p:spPr>
          <a:xfrm>
            <a:off x="7246540" y="1593188"/>
            <a:ext cx="4392488" cy="7850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b="1" dirty="0"/>
          </a:p>
          <a:p>
            <a:pPr algn="ctr"/>
            <a:r>
              <a:rPr lang="nb-NO" b="1" dirty="0"/>
              <a:t>Vær og føremelding:</a:t>
            </a:r>
          </a:p>
          <a:p>
            <a:pPr algn="ctr"/>
            <a:r>
              <a:rPr lang="en-US" sz="1800" b="1" dirty="0">
                <a:solidFill>
                  <a:srgbClr val="FFFF00"/>
                </a:solidFill>
                <a:latin typeface="Bahnschrif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Steinkjer </a:t>
            </a:r>
            <a:r>
              <a:rPr lang="en-US" sz="1800" b="1" dirty="0" err="1">
                <a:solidFill>
                  <a:srgbClr val="FFFF00"/>
                </a:solidFill>
                <a:latin typeface="Bahnschrif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Skistadion</a:t>
            </a:r>
            <a:endParaRPr lang="en-US" sz="1800" b="1" dirty="0">
              <a:solidFill>
                <a:srgbClr val="FFFF00"/>
              </a:solidFill>
              <a:latin typeface="Bahnschrift" panose="020B0502040204020203" pitchFamily="34" charset="0"/>
            </a:endParaRPr>
          </a:p>
          <a:p>
            <a:pPr algn="ctr"/>
            <a:endParaRPr lang="nb-NO" dirty="0"/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99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810976"/>
            <a:ext cx="8291245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endParaRPr lang="nb-NO" sz="4800" dirty="0">
              <a:latin typeface="Bahnschrift" panose="020B0502040204020203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2260" y="2081244"/>
            <a:ext cx="7516442" cy="3940044"/>
          </a:xfrm>
        </p:spPr>
        <p:txBody>
          <a:bodyPr rtlCol="0">
            <a:noAutofit/>
          </a:bodyPr>
          <a:lstStyle/>
          <a:p>
            <a:pPr rtl="0"/>
            <a:endParaRPr lang="en-US" sz="2000" dirty="0">
              <a:latin typeface="Bahnschrift" panose="020B0502040204020203" pitchFamily="34" charset="0"/>
            </a:endParaRP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836B66D-53DB-4023-9DB6-D01E7FA07B7E}"/>
              </a:ext>
            </a:extLst>
          </p:cNvPr>
          <p:cNvSpPr txBox="1"/>
          <p:nvPr/>
        </p:nvSpPr>
        <p:spPr>
          <a:xfrm>
            <a:off x="912260" y="885302"/>
            <a:ext cx="1581752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Arena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9ECC2BF-299F-4150-928D-576C033DCA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5"/>
          <a:stretch/>
        </p:blipFill>
        <p:spPr>
          <a:xfrm>
            <a:off x="2844518" y="177160"/>
            <a:ext cx="9007087" cy="66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810976"/>
            <a:ext cx="8291245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endParaRPr lang="nb-NO" sz="4800" dirty="0">
              <a:latin typeface="Bahnschrift" panose="020B0502040204020203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2260" y="1734576"/>
            <a:ext cx="10294720" cy="3521688"/>
          </a:xfrm>
        </p:spPr>
        <p:txBody>
          <a:bodyPr rtlCol="0">
            <a:noAutofit/>
          </a:bodyPr>
          <a:lstStyle/>
          <a:p>
            <a:pPr marL="342900" indent="-342900" rtl="0">
              <a:buFontTx/>
              <a:buChar char="-"/>
            </a:pPr>
            <a:r>
              <a:rPr lang="en-US" sz="1800" dirty="0" err="1">
                <a:latin typeface="Bahnschrift" panose="020B0502040204020203" pitchFamily="34" charset="0"/>
              </a:rPr>
              <a:t>Løypekjøring</a:t>
            </a:r>
            <a:r>
              <a:rPr lang="en-US" sz="1800" dirty="0">
                <a:latin typeface="Bahnschrift" panose="020B0502040204020203" pitchFamily="34" charset="0"/>
              </a:rPr>
              <a:t> / </a:t>
            </a:r>
            <a:r>
              <a:rPr lang="en-US" sz="1800" dirty="0" err="1">
                <a:latin typeface="Bahnschrift" panose="020B0502040204020203" pitchFamily="34" charset="0"/>
              </a:rPr>
              <a:t>sporsetting</a:t>
            </a:r>
            <a:endParaRPr lang="en-US" sz="1800" dirty="0">
              <a:latin typeface="Bahnschrift" panose="020B0502040204020203" pitchFamily="34" charset="0"/>
            </a:endParaRPr>
          </a:p>
          <a:p>
            <a:pPr rtl="0"/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r>
              <a:rPr lang="en-US" sz="1800" dirty="0" err="1">
                <a:latin typeface="Bahnschrift" panose="020B0502040204020203" pitchFamily="34" charset="0"/>
              </a:rPr>
              <a:t>Beredskap</a:t>
            </a:r>
            <a:r>
              <a:rPr lang="en-US" sz="1800" dirty="0">
                <a:latin typeface="Bahnschrift" panose="020B0502040204020203" pitchFamily="34" charset="0"/>
              </a:rPr>
              <a:t> salting</a:t>
            </a:r>
          </a:p>
          <a:p>
            <a:pPr marL="342900" indent="-342900" rtl="0">
              <a:buFontTx/>
              <a:buChar char="-"/>
            </a:pPr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r>
              <a:rPr lang="en-US" sz="1800" dirty="0" err="1">
                <a:latin typeface="Bahnschrift" panose="020B0502040204020203" pitchFamily="34" charset="0"/>
              </a:rPr>
              <a:t>Informasjon</a:t>
            </a:r>
            <a:r>
              <a:rPr lang="en-US" sz="1800" dirty="0">
                <a:latin typeface="Bahnschrift" panose="020B0502040204020203" pitchFamily="34" charset="0"/>
              </a:rPr>
              <a:t> sprint – NSF (</a:t>
            </a:r>
            <a:r>
              <a:rPr lang="en-US" sz="1800" dirty="0" err="1">
                <a:latin typeface="Bahnschrift" panose="020B0502040204020203" pitchFamily="34" charset="0"/>
              </a:rPr>
              <a:t>Asgeir</a:t>
            </a:r>
            <a:r>
              <a:rPr lang="en-US" sz="1800" dirty="0">
                <a:latin typeface="Bahnschrift" panose="020B0502040204020203" pitchFamily="34" charset="0"/>
              </a:rPr>
              <a:t>)</a:t>
            </a:r>
          </a:p>
          <a:p>
            <a:pPr marL="342900" indent="-342900" rtl="0">
              <a:buFontTx/>
              <a:buChar char="-"/>
            </a:pPr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r>
              <a:rPr lang="en-US" sz="1800" dirty="0" err="1">
                <a:latin typeface="Bahnschrift" panose="020B0502040204020203" pitchFamily="34" charset="0"/>
              </a:rPr>
              <a:t>Tidtaking</a:t>
            </a:r>
            <a:r>
              <a:rPr lang="en-US" sz="1800" dirty="0">
                <a:latin typeface="Bahnschrift" panose="020B0502040204020203" pitchFamily="34" charset="0"/>
              </a:rPr>
              <a:t> heat</a:t>
            </a:r>
          </a:p>
          <a:p>
            <a:pPr marL="342900" indent="-342900" rtl="0">
              <a:buFontTx/>
              <a:buChar char="-"/>
            </a:pPr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r>
              <a:rPr lang="en-US" sz="1800" dirty="0" err="1">
                <a:latin typeface="Bahnschrift" panose="020B0502040204020203" pitchFamily="34" charset="0"/>
              </a:rPr>
              <a:t>Strykninger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meldes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så</a:t>
            </a:r>
            <a:r>
              <a:rPr lang="en-US" sz="1800" dirty="0">
                <a:latin typeface="Bahnschrift" panose="020B0502040204020203" pitchFamily="34" charset="0"/>
              </a:rPr>
              <a:t> fort </a:t>
            </a:r>
            <a:r>
              <a:rPr lang="en-US" sz="1800" dirty="0" err="1">
                <a:latin typeface="Bahnschrift" panose="020B0502040204020203" pitchFamily="34" charset="0"/>
              </a:rPr>
              <a:t>som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mulig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latin typeface="Bahnschrift" panose="020B0502040204020203" pitchFamily="34" charset="0"/>
              </a:rPr>
              <a:t>til</a:t>
            </a:r>
            <a:r>
              <a:rPr lang="en-US" sz="1800" dirty="0">
                <a:latin typeface="Bahnschrift" panose="020B0502040204020203" pitchFamily="34" charset="0"/>
              </a:rPr>
              <a:t>:</a:t>
            </a:r>
            <a:br>
              <a:rPr lang="en-US" sz="1800" dirty="0">
                <a:latin typeface="Bahnschrift" panose="020B0502040204020203" pitchFamily="34" charset="0"/>
              </a:rPr>
            </a:br>
            <a:r>
              <a:rPr lang="en-US" sz="1800" dirty="0">
                <a:latin typeface="Bahnschrift" panose="020B0502040204020203" pitchFamily="34" charset="0"/>
              </a:rPr>
              <a:t>	</a:t>
            </a:r>
            <a:r>
              <a:rPr lang="en-US" sz="1800" dirty="0">
                <a:latin typeface="Bahnschrift" panose="020B0502040204020203" pitchFamily="34" charset="0"/>
                <a:hlinkClick r:id="rId3"/>
              </a:rPr>
              <a:t>arrangement@steinkjerskiklubb.no</a:t>
            </a:r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endParaRPr lang="en-US" sz="18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endParaRPr lang="en-US" sz="1800" dirty="0">
              <a:latin typeface="Bahnschrift" panose="020B0502040204020203" pitchFamily="34" charset="0"/>
            </a:endParaRP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836B66D-53DB-4023-9DB6-D01E7FA07B7E}"/>
              </a:ext>
            </a:extLst>
          </p:cNvPr>
          <p:cNvSpPr txBox="1"/>
          <p:nvPr/>
        </p:nvSpPr>
        <p:spPr>
          <a:xfrm>
            <a:off x="912260" y="885302"/>
            <a:ext cx="3165928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  <a:latin typeface="Bahnschrift" panose="020B0502040204020203" pitchFamily="34" charset="0"/>
              </a:rPr>
              <a:t>Informasjon</a:t>
            </a:r>
          </a:p>
        </p:txBody>
      </p:sp>
    </p:spTree>
    <p:extLst>
      <p:ext uri="{BB962C8B-B14F-4D97-AF65-F5344CB8AC3E}">
        <p14:creationId xmlns:p14="http://schemas.microsoft.com/office/powerpoint/2010/main" val="8217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810976"/>
            <a:ext cx="8291245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endParaRPr lang="nb-NO" sz="4800" dirty="0">
              <a:latin typeface="Bahnschrift" panose="020B0502040204020203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2260" y="2081244"/>
            <a:ext cx="7516442" cy="3940044"/>
          </a:xfrm>
        </p:spPr>
        <p:txBody>
          <a:bodyPr rtlCol="0">
            <a:noAutofit/>
          </a:bodyPr>
          <a:lstStyle/>
          <a:p>
            <a:pPr marL="342900" indent="-342900" rtl="0">
              <a:buFontTx/>
              <a:buChar char="-"/>
            </a:pPr>
            <a:r>
              <a:rPr lang="en-US" sz="2000" dirty="0" err="1">
                <a:latin typeface="Bahnschrift" panose="020B0502040204020203" pitchFamily="34" charset="0"/>
              </a:rPr>
              <a:t>Teknikksone</a:t>
            </a:r>
            <a:endParaRPr lang="en-US" sz="20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endParaRPr lang="en-US" sz="20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r>
              <a:rPr lang="en-US" sz="2000" dirty="0" err="1">
                <a:latin typeface="Bahnschrift" panose="020B0502040204020203" pitchFamily="34" charset="0"/>
              </a:rPr>
              <a:t>Fluorforbud</a:t>
            </a:r>
            <a:endParaRPr lang="en-US" sz="20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endParaRPr lang="en-US" sz="20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r>
              <a:rPr lang="en-US" sz="2000" dirty="0">
                <a:latin typeface="Bahnschrift" panose="020B0502040204020203" pitchFamily="34" charset="0"/>
              </a:rPr>
              <a:t>FIS- rule: 343.10.1</a:t>
            </a:r>
          </a:p>
          <a:p>
            <a:pPr rtl="0"/>
            <a:r>
              <a:rPr lang="en-US" sz="2000" dirty="0">
                <a:latin typeface="Bahnschrift" panose="020B0502040204020203" pitchFamily="34" charset="0"/>
              </a:rPr>
              <a:t>	</a:t>
            </a:r>
            <a:r>
              <a:rPr lang="nb-NO" sz="2000" i="1" dirty="0" err="1">
                <a:latin typeface="Bahnschrift" panose="020B0502040204020203" pitchFamily="34" charset="0"/>
              </a:rPr>
              <a:t>Competitors</a:t>
            </a:r>
            <a:r>
              <a:rPr lang="en-US" sz="2000" i="1" dirty="0">
                <a:latin typeface="Bahnschrift" panose="020B0502040204020203" pitchFamily="34" charset="0"/>
              </a:rPr>
              <a:t> who are being passed must give way on 	first demand.</a:t>
            </a: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836B66D-53DB-4023-9DB6-D01E7FA07B7E}"/>
              </a:ext>
            </a:extLst>
          </p:cNvPr>
          <p:cNvSpPr txBox="1"/>
          <p:nvPr/>
        </p:nvSpPr>
        <p:spPr>
          <a:xfrm>
            <a:off x="912260" y="885302"/>
            <a:ext cx="789664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  <a:latin typeface="Bahnschrift" panose="020B0502040204020203" pitchFamily="34" charset="0"/>
              </a:rPr>
              <a:t>TD</a:t>
            </a:r>
          </a:p>
        </p:txBody>
      </p:sp>
    </p:spTree>
    <p:extLst>
      <p:ext uri="{BB962C8B-B14F-4D97-AF65-F5344CB8AC3E}">
        <p14:creationId xmlns:p14="http://schemas.microsoft.com/office/powerpoint/2010/main" val="6803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810976"/>
            <a:ext cx="8291245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endParaRPr lang="nb-NO" sz="4800" dirty="0">
              <a:latin typeface="Bahnschrift" panose="020B0502040204020203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2260" y="2081244"/>
            <a:ext cx="7516442" cy="3940044"/>
          </a:xfrm>
        </p:spPr>
        <p:txBody>
          <a:bodyPr rtlCol="0">
            <a:noAutofit/>
          </a:bodyPr>
          <a:lstStyle/>
          <a:p>
            <a:pPr marL="342900" indent="-342900" rtl="0">
              <a:buFontTx/>
              <a:buChar char="-"/>
            </a:pPr>
            <a:endParaRPr lang="en-US" sz="2000" dirty="0">
              <a:latin typeface="Bahnschrift" panose="020B0502040204020203" pitchFamily="34" charset="0"/>
            </a:endParaRPr>
          </a:p>
          <a:p>
            <a:pPr marL="342900" indent="-342900" rtl="0">
              <a:buFontTx/>
              <a:buChar char="-"/>
            </a:pPr>
            <a:endParaRPr lang="en-US" sz="2000" dirty="0">
              <a:latin typeface="Bahnschrift" panose="020B0502040204020203" pitchFamily="34" charset="0"/>
            </a:endParaRP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836B66D-53DB-4023-9DB6-D01E7FA07B7E}"/>
              </a:ext>
            </a:extLst>
          </p:cNvPr>
          <p:cNvSpPr txBox="1"/>
          <p:nvPr/>
        </p:nvSpPr>
        <p:spPr>
          <a:xfrm>
            <a:off x="3107291" y="1215070"/>
            <a:ext cx="597424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b-NO" sz="4000" dirty="0">
                <a:solidFill>
                  <a:schemeClr val="bg1"/>
                </a:solidFill>
                <a:latin typeface="Bahnschrift" panose="020B0502040204020203" pitchFamily="34" charset="0"/>
              </a:rPr>
              <a:t>Lykke til!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84A9572-D4EA-46E0-9AFC-A80380FDFE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37" y="4051266"/>
            <a:ext cx="2079488" cy="141598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AFFFCAB-245C-4476-9279-22A006D96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2838" y="4014258"/>
            <a:ext cx="2107623" cy="151737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002EB36-3A29-4488-A1B5-5C4AAB4D8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67" y="2479936"/>
            <a:ext cx="8918887" cy="111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810976"/>
            <a:ext cx="8291245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endParaRPr lang="nb-NO" sz="4800" dirty="0">
              <a:latin typeface="Bahnschrift" panose="020B0502040204020203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2260" y="2081244"/>
            <a:ext cx="4894120" cy="3940044"/>
          </a:xfrm>
        </p:spPr>
        <p:txBody>
          <a:bodyPr rtlCol="0">
            <a:noAutofit/>
          </a:bodyPr>
          <a:lstStyle/>
          <a:p>
            <a:pPr rtl="0"/>
            <a:r>
              <a:rPr lang="en-US" sz="2000" dirty="0" err="1">
                <a:latin typeface="Bahnschrift" panose="020B0502040204020203" pitchFamily="34" charset="0"/>
              </a:rPr>
              <a:t>Leder</a:t>
            </a:r>
            <a:r>
              <a:rPr lang="en-US" sz="2000" dirty="0">
                <a:latin typeface="Bahnschrift" panose="020B0502040204020203" pitchFamily="34" charset="0"/>
              </a:rPr>
              <a:t>: </a:t>
            </a:r>
            <a:r>
              <a:rPr lang="en-US" sz="2000" dirty="0" err="1">
                <a:latin typeface="Bahnschrift" panose="020B0502040204020203" pitchFamily="34" charset="0"/>
              </a:rPr>
              <a:t>Benthe</a:t>
            </a:r>
            <a:r>
              <a:rPr lang="en-US" sz="2000" dirty="0">
                <a:latin typeface="Bahnschrift" panose="020B0502040204020203" pitchFamily="34" charset="0"/>
              </a:rPr>
              <a:t> Asp</a:t>
            </a: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>
                <a:latin typeface="Bahnschrift" panose="020B0502040204020203" pitchFamily="34" charset="0"/>
              </a:rPr>
              <a:t>Ass. </a:t>
            </a:r>
            <a:r>
              <a:rPr lang="en-US" sz="2000" dirty="0" err="1">
                <a:latin typeface="Bahnschrift" panose="020B0502040204020203" pitchFamily="34" charset="0"/>
              </a:rPr>
              <a:t>leder</a:t>
            </a:r>
            <a:r>
              <a:rPr lang="en-US" sz="2000" dirty="0">
                <a:latin typeface="Bahnschrift" panose="020B0502040204020203" pitchFamily="34" charset="0"/>
              </a:rPr>
              <a:t>: Rune </a:t>
            </a:r>
            <a:r>
              <a:rPr lang="en-US" sz="2000" dirty="0" err="1">
                <a:latin typeface="Bahnschrift" panose="020B0502040204020203" pitchFamily="34" charset="0"/>
              </a:rPr>
              <a:t>Saursaunet</a:t>
            </a:r>
            <a:endParaRPr lang="en-US" sz="2000" dirty="0">
              <a:latin typeface="Bahnschrift" panose="020B0502040204020203" pitchFamily="34" charset="0"/>
            </a:endParaRP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 err="1">
                <a:latin typeface="Bahnschrift" panose="020B0502040204020203" pitchFamily="34" charset="0"/>
              </a:rPr>
              <a:t>Rennleder</a:t>
            </a:r>
            <a:r>
              <a:rPr lang="en-US" sz="2000" dirty="0">
                <a:latin typeface="Bahnschrift" panose="020B0502040204020203" pitchFamily="34" charset="0"/>
              </a:rPr>
              <a:t>: Morten Vannebo</a:t>
            </a: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>
                <a:latin typeface="Bahnschrift" panose="020B0502040204020203" pitchFamily="34" charset="0"/>
              </a:rPr>
              <a:t>Ass. </a:t>
            </a:r>
            <a:r>
              <a:rPr lang="en-US" sz="2000" dirty="0" err="1">
                <a:latin typeface="Bahnschrift" panose="020B0502040204020203" pitchFamily="34" charset="0"/>
              </a:rPr>
              <a:t>rennleder</a:t>
            </a:r>
            <a:r>
              <a:rPr lang="en-US" sz="2000" dirty="0">
                <a:latin typeface="Bahnschrift" panose="020B0502040204020203" pitchFamily="34" charset="0"/>
              </a:rPr>
              <a:t>: Ivar </a:t>
            </a:r>
            <a:r>
              <a:rPr lang="en-US" sz="2000" dirty="0" err="1">
                <a:latin typeface="Bahnschrift" panose="020B0502040204020203" pitchFamily="34" charset="0"/>
              </a:rPr>
              <a:t>Nastad</a:t>
            </a:r>
            <a:br>
              <a:rPr lang="en-US" sz="2000" dirty="0">
                <a:latin typeface="Bahnschrift" panose="020B0502040204020203" pitchFamily="34" charset="0"/>
              </a:rPr>
            </a:br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 err="1">
                <a:latin typeface="Bahnschrift" panose="020B0502040204020203" pitchFamily="34" charset="0"/>
              </a:rPr>
              <a:t>Løypesjef</a:t>
            </a:r>
            <a:r>
              <a:rPr lang="en-US" sz="2000" dirty="0">
                <a:latin typeface="Bahnschrift" panose="020B0502040204020203" pitchFamily="34" charset="0"/>
              </a:rPr>
              <a:t>: </a:t>
            </a:r>
            <a:r>
              <a:rPr lang="en-US" sz="2000" dirty="0" err="1">
                <a:latin typeface="Bahnschrift" panose="020B0502040204020203" pitchFamily="34" charset="0"/>
              </a:rPr>
              <a:t>Erlend</a:t>
            </a:r>
            <a:r>
              <a:rPr lang="en-US" sz="2000" dirty="0">
                <a:latin typeface="Bahnschrift" panose="020B0502040204020203" pitchFamily="34" charset="0"/>
              </a:rPr>
              <a:t> Aune</a:t>
            </a: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 err="1">
                <a:latin typeface="Bahnschrift" panose="020B0502040204020203" pitchFamily="34" charset="0"/>
              </a:rPr>
              <a:t>Rennkontor</a:t>
            </a:r>
            <a:r>
              <a:rPr lang="en-US" sz="2000" dirty="0">
                <a:latin typeface="Bahnschrift" panose="020B0502040204020203" pitchFamily="34" charset="0"/>
              </a:rPr>
              <a:t>: </a:t>
            </a:r>
            <a:r>
              <a:rPr lang="en-US" sz="2000" dirty="0" err="1">
                <a:latin typeface="Bahnschrift" panose="020B0502040204020203" pitchFamily="34" charset="0"/>
              </a:rPr>
              <a:t>Stian</a:t>
            </a:r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err="1">
                <a:latin typeface="Bahnschrift" panose="020B0502040204020203" pitchFamily="34" charset="0"/>
              </a:rPr>
              <a:t>Ludvigsen</a:t>
            </a:r>
            <a:endParaRPr lang="en-US" sz="2000" dirty="0">
              <a:latin typeface="Bahnschrift" panose="020B0502040204020203" pitchFamily="34" charset="0"/>
              <a:hlinkClick r:id="rId3"/>
            </a:endParaRPr>
          </a:p>
          <a:p>
            <a:pPr rtl="0"/>
            <a:r>
              <a:rPr lang="en-US" sz="2000" dirty="0">
                <a:latin typeface="Bahnschrift" panose="020B0502040204020203" pitchFamily="34" charset="0"/>
                <a:hlinkClick r:id="rId3"/>
              </a:rPr>
              <a:t>arrangement@steinkjerskiklubb.no</a:t>
            </a:r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>
                <a:latin typeface="Bahnschrift" panose="020B0502040204020203" pitchFamily="34" charset="0"/>
              </a:rPr>
              <a:t>+47 971 65 351</a:t>
            </a: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836B66D-53DB-4023-9DB6-D01E7FA07B7E}"/>
              </a:ext>
            </a:extLst>
          </p:cNvPr>
          <p:cNvSpPr txBox="1"/>
          <p:nvPr/>
        </p:nvSpPr>
        <p:spPr>
          <a:xfrm>
            <a:off x="912260" y="885302"/>
            <a:ext cx="5470184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  <a:latin typeface="Bahnschrift" panose="020B0502040204020203" pitchFamily="34" charset="0"/>
              </a:rPr>
              <a:t>Organisasjonskomite</a:t>
            </a:r>
          </a:p>
        </p:txBody>
      </p:sp>
    </p:spTree>
    <p:extLst>
      <p:ext uri="{BB962C8B-B14F-4D97-AF65-F5344CB8AC3E}">
        <p14:creationId xmlns:p14="http://schemas.microsoft.com/office/powerpoint/2010/main" val="35789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810976"/>
            <a:ext cx="8291245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endParaRPr lang="nb-NO" sz="4800" dirty="0">
              <a:latin typeface="Bahnschrift" panose="020B0502040204020203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2260" y="2081244"/>
            <a:ext cx="7516442" cy="3940044"/>
          </a:xfrm>
        </p:spPr>
        <p:txBody>
          <a:bodyPr rtlCol="0">
            <a:noAutofit/>
          </a:bodyPr>
          <a:lstStyle/>
          <a:p>
            <a:pPr rtl="0"/>
            <a:r>
              <a:rPr lang="en-US" sz="2000" dirty="0">
                <a:latin typeface="Bahnschrift" panose="020B0502040204020203" pitchFamily="34" charset="0"/>
              </a:rPr>
              <a:t>TD: </a:t>
            </a:r>
            <a:r>
              <a:rPr lang="en-US" sz="2000" dirty="0" err="1">
                <a:latin typeface="Bahnschrift" panose="020B0502040204020203" pitchFamily="34" charset="0"/>
              </a:rPr>
              <a:t>Erland</a:t>
            </a:r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err="1">
                <a:latin typeface="Bahnschrift" panose="020B0502040204020203" pitchFamily="34" charset="0"/>
              </a:rPr>
              <a:t>Husom</a:t>
            </a:r>
            <a:endParaRPr lang="en-US" sz="2000" dirty="0">
              <a:latin typeface="Bahnschrift" panose="020B0502040204020203" pitchFamily="34" charset="0"/>
            </a:endParaRP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>
                <a:latin typeface="Bahnschrift" panose="020B0502040204020203" pitchFamily="34" charset="0"/>
              </a:rPr>
              <a:t>Ass. TD: Arne Otto </a:t>
            </a:r>
            <a:r>
              <a:rPr lang="en-US" sz="2000" dirty="0" err="1">
                <a:latin typeface="Bahnschrift" panose="020B0502040204020203" pitchFamily="34" charset="0"/>
              </a:rPr>
              <a:t>Vedvik</a:t>
            </a:r>
            <a:br>
              <a:rPr lang="en-US" sz="2000" dirty="0">
                <a:latin typeface="Bahnschrift" panose="020B0502040204020203" pitchFamily="34" charset="0"/>
              </a:rPr>
            </a:br>
            <a:r>
              <a:rPr lang="en-US" sz="2000" dirty="0">
                <a:latin typeface="Bahnschrift" panose="020B0502040204020203" pitchFamily="34" charset="0"/>
              </a:rPr>
              <a:t>	 Gunnar </a:t>
            </a:r>
            <a:r>
              <a:rPr lang="en-US" sz="2000" dirty="0" err="1">
                <a:latin typeface="Bahnschrift" panose="020B0502040204020203" pitchFamily="34" charset="0"/>
              </a:rPr>
              <a:t>Smiseth</a:t>
            </a:r>
            <a:r>
              <a:rPr lang="en-US" sz="2000" dirty="0"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latin typeface="Bahnschrift" panose="020B0502040204020203" pitchFamily="34" charset="0"/>
              </a:rPr>
              <a:t>fredag</a:t>
            </a:r>
            <a:r>
              <a:rPr lang="en-US" sz="2000" dirty="0">
                <a:latin typeface="Bahnschrift" panose="020B0502040204020203" pitchFamily="34" charset="0"/>
              </a:rPr>
              <a:t>)</a:t>
            </a: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 err="1">
                <a:latin typeface="Bahnschrift" panose="020B0502040204020203" pitchFamily="34" charset="0"/>
              </a:rPr>
              <a:t>Rennleder</a:t>
            </a:r>
            <a:r>
              <a:rPr lang="en-US" sz="2000" dirty="0">
                <a:latin typeface="Bahnschrift" panose="020B0502040204020203" pitchFamily="34" charset="0"/>
              </a:rPr>
              <a:t>: Morten Vannebo</a:t>
            </a: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836B66D-53DB-4023-9DB6-D01E7FA07B7E}"/>
              </a:ext>
            </a:extLst>
          </p:cNvPr>
          <p:cNvSpPr txBox="1"/>
          <p:nvPr/>
        </p:nvSpPr>
        <p:spPr>
          <a:xfrm>
            <a:off x="912260" y="885302"/>
            <a:ext cx="1221712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  <a:latin typeface="Bahnschrift" panose="020B0502040204020203" pitchFamily="34" charset="0"/>
              </a:rPr>
              <a:t>Jury</a:t>
            </a:r>
          </a:p>
        </p:txBody>
      </p:sp>
    </p:spTree>
    <p:extLst>
      <p:ext uri="{BB962C8B-B14F-4D97-AF65-F5344CB8AC3E}">
        <p14:creationId xmlns:p14="http://schemas.microsoft.com/office/powerpoint/2010/main" val="28134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10436" y="1340768"/>
            <a:ext cx="6131005" cy="3801368"/>
          </a:xfrm>
        </p:spPr>
        <p:txBody>
          <a:bodyPr rtlCol="0"/>
          <a:lstStyle/>
          <a:p>
            <a:pPr algn="l" fontAlgn="base"/>
            <a:br>
              <a:rPr lang="nb-NO" sz="2000" b="0" i="0" u="sng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</a:br>
            <a:r>
              <a:rPr lang="nb-NO" sz="2000" dirty="0">
                <a:solidFill>
                  <a:srgbClr val="3C3C3B"/>
                </a:solidFill>
                <a:latin typeface="Bahnschrift" panose="020B0502040204020203" pitchFamily="34" charset="0"/>
              </a:rPr>
              <a:t>11:50</a:t>
            </a: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 – 12:10 Konkurranseløype åpen</a:t>
            </a:r>
            <a:b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</a:b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12:15 – 13:30 Prolog menn (1,5km)</a:t>
            </a:r>
            <a:b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</a:br>
            <a:b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</a:b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14:00 – Kvartfinaler menn </a:t>
            </a:r>
            <a:b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</a:b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14:25 – Kvartfinaler menn junior</a:t>
            </a:r>
            <a:b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</a:br>
            <a:b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</a:b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14:50 – Semifinaler menn</a:t>
            </a:r>
            <a:b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</a:b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15:05 – </a:t>
            </a:r>
            <a:r>
              <a:rPr lang="nb-NO" sz="2000" dirty="0">
                <a:solidFill>
                  <a:srgbClr val="3C3C3B"/>
                </a:solidFill>
                <a:latin typeface="Bahnschrift" panose="020B0502040204020203" pitchFamily="34" charset="0"/>
              </a:rPr>
              <a:t>Semifinaler menn junior</a:t>
            </a:r>
            <a:b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</a:br>
            <a:b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</a:b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15:15 – Finale menn</a:t>
            </a:r>
            <a:b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</a:b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15:30 </a:t>
            </a:r>
            <a:r>
              <a:rPr lang="nb-NO" sz="2000" dirty="0">
                <a:solidFill>
                  <a:srgbClr val="3C3C3B"/>
                </a:solidFill>
                <a:latin typeface="Bahnschrift" panose="020B0502040204020203" pitchFamily="34" charset="0"/>
              </a:rPr>
              <a:t>– Finale menn junior</a:t>
            </a:r>
            <a:endParaRPr lang="nb-NO" sz="2000" b="0" i="0" dirty="0">
              <a:solidFill>
                <a:srgbClr val="3C3C3B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2260" y="1734575"/>
            <a:ext cx="5182152" cy="3940044"/>
          </a:xfrm>
        </p:spPr>
        <p:txBody>
          <a:bodyPr numCol="1" rtlCol="0">
            <a:noAutofit/>
          </a:bodyPr>
          <a:lstStyle/>
          <a:p>
            <a:pPr algn="l" fontAlgn="base"/>
            <a:r>
              <a:rPr lang="nb-NO" sz="2000" b="1" i="0" u="sng" dirty="0" err="1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Ferdag</a:t>
            </a:r>
            <a:r>
              <a:rPr lang="nb-NO" sz="2000" b="1" i="0" u="sng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 11. mars – Sprint K:</a:t>
            </a:r>
            <a:endParaRPr lang="nb-NO" sz="2000" b="0" i="0" u="sng" dirty="0">
              <a:solidFill>
                <a:srgbClr val="3C3C3B"/>
              </a:solidFill>
              <a:effectLst/>
              <a:latin typeface="Bahnschrift" panose="020B0502040204020203" pitchFamily="34" charset="0"/>
            </a:endParaRPr>
          </a:p>
          <a:p>
            <a:pPr algn="l" fontAlgn="base"/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07:00 – 0</a:t>
            </a:r>
            <a:r>
              <a:rPr lang="nb-NO" sz="2000" dirty="0">
                <a:solidFill>
                  <a:srgbClr val="3C3C3B"/>
                </a:solidFill>
                <a:latin typeface="Bahnschrift" panose="020B0502040204020203" pitchFamily="34" charset="0"/>
              </a:rPr>
              <a:t>8:55</a:t>
            </a: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 Konkurranseløype åpen</a:t>
            </a:r>
          </a:p>
          <a:p>
            <a:pPr algn="l" fontAlgn="base"/>
            <a:r>
              <a:rPr lang="nb-NO" sz="2000" dirty="0">
                <a:solidFill>
                  <a:srgbClr val="3C3C3B"/>
                </a:solidFill>
                <a:latin typeface="Bahnschrift" panose="020B0502040204020203" pitchFamily="34" charset="0"/>
              </a:rPr>
              <a:t>09</a:t>
            </a: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:00 – 09:45 Prolog </a:t>
            </a:r>
            <a:r>
              <a:rPr lang="nb-NO" sz="2000" dirty="0">
                <a:solidFill>
                  <a:srgbClr val="3C3C3B"/>
                </a:solidFill>
                <a:latin typeface="Bahnschrift" panose="020B0502040204020203" pitchFamily="34" charset="0"/>
              </a:rPr>
              <a:t>kvinner</a:t>
            </a: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 (1,2km)</a:t>
            </a:r>
          </a:p>
          <a:p>
            <a:pPr algn="l" fontAlgn="base"/>
            <a:endParaRPr lang="nb-NO" sz="2000" b="0" i="0" dirty="0">
              <a:solidFill>
                <a:srgbClr val="3C3C3B"/>
              </a:solidFill>
              <a:effectLst/>
              <a:latin typeface="Bahnschrift" panose="020B0502040204020203" pitchFamily="34" charset="0"/>
            </a:endParaRPr>
          </a:p>
          <a:p>
            <a:pPr algn="l" fontAlgn="base"/>
            <a:r>
              <a:rPr lang="nb-NO" sz="2000" dirty="0">
                <a:solidFill>
                  <a:srgbClr val="3C3C3B"/>
                </a:solidFill>
                <a:latin typeface="Bahnschrift" panose="020B0502040204020203" pitchFamily="34" charset="0"/>
              </a:rPr>
              <a:t>10:15</a:t>
            </a: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 – Kvartfinaler kvinner </a:t>
            </a:r>
          </a:p>
          <a:p>
            <a:pPr algn="l" fontAlgn="base"/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10:40 – Kvartfinaler kvinner junior</a:t>
            </a:r>
          </a:p>
          <a:p>
            <a:pPr algn="l" fontAlgn="base"/>
            <a:endParaRPr lang="nb-NO" sz="2000" b="0" i="0" dirty="0">
              <a:solidFill>
                <a:srgbClr val="3C3C3B"/>
              </a:solidFill>
              <a:effectLst/>
              <a:latin typeface="Bahnschrift" panose="020B0502040204020203" pitchFamily="34" charset="0"/>
            </a:endParaRPr>
          </a:p>
          <a:p>
            <a:pPr algn="l" fontAlgn="base"/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11:05 – Semifinaler kvinner</a:t>
            </a:r>
          </a:p>
          <a:p>
            <a:pPr algn="l" fontAlgn="base"/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11:20 – </a:t>
            </a:r>
            <a:r>
              <a:rPr lang="nb-NO" sz="2000" dirty="0">
                <a:solidFill>
                  <a:srgbClr val="3C3C3B"/>
                </a:solidFill>
                <a:latin typeface="Bahnschrift" panose="020B0502040204020203" pitchFamily="34" charset="0"/>
              </a:rPr>
              <a:t>Semifinaler kvinner junior</a:t>
            </a:r>
            <a:endParaRPr lang="nb-NO" sz="2000" b="0" i="0" dirty="0">
              <a:solidFill>
                <a:srgbClr val="3C3C3B"/>
              </a:solidFill>
              <a:effectLst/>
              <a:latin typeface="Bahnschrift" panose="020B0502040204020203" pitchFamily="34" charset="0"/>
            </a:endParaRPr>
          </a:p>
          <a:p>
            <a:pPr algn="l" fontAlgn="base"/>
            <a:endParaRPr lang="nb-NO" sz="2000" b="0" i="0" dirty="0">
              <a:solidFill>
                <a:srgbClr val="3C3C3B"/>
              </a:solidFill>
              <a:effectLst/>
              <a:latin typeface="Bahnschrift" panose="020B0502040204020203" pitchFamily="34" charset="0"/>
            </a:endParaRPr>
          </a:p>
          <a:p>
            <a:pPr algn="l" fontAlgn="base"/>
            <a:r>
              <a:rPr lang="nb-NO" sz="2000" dirty="0">
                <a:solidFill>
                  <a:srgbClr val="3C3C3B"/>
                </a:solidFill>
                <a:latin typeface="Bahnschrift" panose="020B0502040204020203" pitchFamily="34" charset="0"/>
              </a:rPr>
              <a:t>11</a:t>
            </a: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:30 – Finale kvinner</a:t>
            </a:r>
          </a:p>
          <a:p>
            <a:pPr algn="l" fontAlgn="base"/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11:45 </a:t>
            </a:r>
            <a:r>
              <a:rPr lang="nb-NO" sz="2000" dirty="0">
                <a:solidFill>
                  <a:srgbClr val="3C3C3B"/>
                </a:solidFill>
                <a:latin typeface="Bahnschrift" panose="020B0502040204020203" pitchFamily="34" charset="0"/>
              </a:rPr>
              <a:t>– Finale kvinner junior</a:t>
            </a:r>
            <a:endParaRPr lang="nb-NO" sz="2000" b="0" i="0" dirty="0">
              <a:solidFill>
                <a:srgbClr val="3C3C3B"/>
              </a:solidFill>
              <a:effectLst/>
              <a:latin typeface="Bahnschrift" panose="020B0502040204020203" pitchFamily="34" charset="0"/>
            </a:endParaRPr>
          </a:p>
          <a:p>
            <a:pPr algn="l" fontAlgn="base"/>
            <a:r>
              <a:rPr lang="nb-NO" sz="1200" b="0" i="0" dirty="0">
                <a:solidFill>
                  <a:srgbClr val="3C3C3B"/>
                </a:solidFill>
                <a:effectLst/>
                <a:latin typeface="georgia pro regular"/>
              </a:rPr>
              <a:t> </a:t>
            </a: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836B66D-53DB-4023-9DB6-D01E7FA07B7E}"/>
              </a:ext>
            </a:extLst>
          </p:cNvPr>
          <p:cNvSpPr txBox="1"/>
          <p:nvPr/>
        </p:nvSpPr>
        <p:spPr>
          <a:xfrm>
            <a:off x="912260" y="885302"/>
            <a:ext cx="2301832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  <a:latin typeface="Bahnschrift" panose="020B0502040204020203" pitchFamily="34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382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2444" y="1902900"/>
            <a:ext cx="6131005" cy="2361208"/>
          </a:xfrm>
        </p:spPr>
        <p:txBody>
          <a:bodyPr rtlCol="0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Euphemia" pitchFamily="34" charset="0"/>
              <a:buNone/>
              <a:tabLst/>
              <a:defRPr/>
            </a:pPr>
            <a:br>
              <a:rPr lang="nb-NO" sz="2000" b="1" u="sng" dirty="0">
                <a:solidFill>
                  <a:srgbClr val="3C3C3B"/>
                </a:solidFill>
                <a:latin typeface="Bahnschrift" panose="020B0502040204020203" pitchFamily="34" charset="0"/>
                <a:ea typeface="+mn-ea"/>
                <a:cs typeface="+mn-cs"/>
              </a:rPr>
            </a:br>
            <a:br>
              <a:rPr lang="nb-NO" sz="2000" b="1" u="sng" dirty="0">
                <a:solidFill>
                  <a:srgbClr val="3C3C3B"/>
                </a:solidFill>
                <a:latin typeface="Bahnschrift" panose="020B0502040204020203" pitchFamily="34" charset="0"/>
                <a:ea typeface="+mn-ea"/>
                <a:cs typeface="+mn-cs"/>
              </a:rPr>
            </a:br>
            <a:br>
              <a:rPr lang="nb-NO" sz="2000" b="1" u="sng" dirty="0">
                <a:solidFill>
                  <a:srgbClr val="3C3C3B"/>
                </a:solidFill>
                <a:latin typeface="Bahnschrift" panose="020B0502040204020203" pitchFamily="34" charset="0"/>
                <a:ea typeface="+mn-ea"/>
                <a:cs typeface="+mn-cs"/>
              </a:rPr>
            </a:br>
            <a:br>
              <a:rPr lang="nb-NO" sz="2000" b="1" u="sng" dirty="0">
                <a:solidFill>
                  <a:srgbClr val="3C3C3B"/>
                </a:solidFill>
                <a:latin typeface="Bahnschrift" panose="020B0502040204020203" pitchFamily="34" charset="0"/>
                <a:ea typeface="+mn-ea"/>
                <a:cs typeface="+mn-cs"/>
              </a:rPr>
            </a:br>
            <a:br>
              <a:rPr lang="nb-NO" sz="2000" b="1" u="sng" dirty="0">
                <a:solidFill>
                  <a:srgbClr val="3C3C3B"/>
                </a:solidFill>
                <a:latin typeface="Bahnschrift" panose="020B0502040204020203" pitchFamily="34" charset="0"/>
                <a:ea typeface="+mn-ea"/>
                <a:cs typeface="+mn-cs"/>
              </a:rPr>
            </a:br>
            <a:br>
              <a:rPr lang="nb-NO" sz="2000" b="1" u="sng" dirty="0">
                <a:solidFill>
                  <a:srgbClr val="3C3C3B"/>
                </a:solidFill>
                <a:latin typeface="Bahnschrift" panose="020B0502040204020203" pitchFamily="34" charset="0"/>
                <a:ea typeface="+mn-ea"/>
                <a:cs typeface="+mn-cs"/>
              </a:rPr>
            </a:br>
            <a:r>
              <a:rPr lang="nb-NO" sz="2000" b="1" u="sng" dirty="0">
                <a:solidFill>
                  <a:srgbClr val="3C3C3B"/>
                </a:solidFill>
                <a:latin typeface="Bahnschrift" panose="020B0502040204020203" pitchFamily="34" charset="0"/>
                <a:ea typeface="+mn-ea"/>
                <a:cs typeface="+mn-cs"/>
              </a:rPr>
              <a:t>Søndag</a:t>
            </a:r>
            <a:r>
              <a:rPr kumimoji="0" lang="nb-NO" sz="2000" b="1" i="0" u="sng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13. mars – 10 km/15km F:</a:t>
            </a:r>
            <a:br>
              <a:rPr kumimoji="0" lang="nb-NO" sz="2000" b="0" i="0" u="sng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07:00 – 08:55 Konkurranseløype åpen</a:t>
            </a: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09:00   10 km F kvinner (2 x 5km)</a:t>
            </a: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11:00   15 km F menn (3 x 5km)</a:t>
            </a:r>
            <a:b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georgia pro regular"/>
                <a:ea typeface="+mn-ea"/>
                <a:cs typeface="+mn-cs"/>
              </a:rPr>
            </a:br>
            <a:br>
              <a:rPr lang="nb-NO" sz="2000" b="0" i="0" u="sng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</a:br>
            <a:endParaRPr lang="nb-NO" sz="2000" b="0" i="0" dirty="0">
              <a:solidFill>
                <a:srgbClr val="3C3C3B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2260" y="1734575"/>
            <a:ext cx="5182152" cy="3940044"/>
          </a:xfrm>
        </p:spPr>
        <p:txBody>
          <a:bodyPr numCol="1" rtlCol="0">
            <a:noAutofit/>
          </a:bodyPr>
          <a:lstStyle/>
          <a:p>
            <a:pPr algn="l" fontAlgn="base"/>
            <a:endParaRPr lang="nb-NO" sz="2000" b="1" u="sng" dirty="0">
              <a:solidFill>
                <a:srgbClr val="3C3C3B"/>
              </a:solidFill>
              <a:latin typeface="Bahnschrift" panose="020B0502040204020203" pitchFamily="34" charset="0"/>
            </a:endParaRPr>
          </a:p>
          <a:p>
            <a:pPr algn="l" fontAlgn="base"/>
            <a:r>
              <a:rPr lang="nb-NO" sz="2000" b="1" u="sng" dirty="0">
                <a:solidFill>
                  <a:srgbClr val="3C3C3B"/>
                </a:solidFill>
                <a:latin typeface="Bahnschrift" panose="020B0502040204020203" pitchFamily="34" charset="0"/>
              </a:rPr>
              <a:t>Lørdag 12. mars </a:t>
            </a:r>
            <a:r>
              <a:rPr lang="nb-NO" sz="2000" b="1" i="0" u="sng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– 10 km/15km K:</a:t>
            </a:r>
            <a:endParaRPr lang="nb-NO" sz="2000" b="0" i="0" u="sng" dirty="0">
              <a:solidFill>
                <a:srgbClr val="3C3C3B"/>
              </a:solidFill>
              <a:effectLst/>
              <a:latin typeface="Bahnschrift" panose="020B0502040204020203" pitchFamily="34" charset="0"/>
            </a:endParaRPr>
          </a:p>
          <a:p>
            <a:pPr algn="l" fontAlgn="base"/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07:00 – 0</a:t>
            </a:r>
            <a:r>
              <a:rPr lang="nb-NO" sz="2000" dirty="0">
                <a:solidFill>
                  <a:srgbClr val="3C3C3B"/>
                </a:solidFill>
                <a:latin typeface="Bahnschrift" panose="020B0502040204020203" pitchFamily="34" charset="0"/>
              </a:rPr>
              <a:t>8:55</a:t>
            </a: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 Konkurranseløype åpen</a:t>
            </a:r>
          </a:p>
          <a:p>
            <a:pPr algn="l" fontAlgn="base"/>
            <a:endParaRPr lang="nb-NO" sz="2000" dirty="0">
              <a:solidFill>
                <a:srgbClr val="3C3C3B"/>
              </a:solidFill>
              <a:latin typeface="Bahnschrift" panose="020B0502040204020203" pitchFamily="34" charset="0"/>
            </a:endParaRPr>
          </a:p>
          <a:p>
            <a:pPr algn="l" fontAlgn="base"/>
            <a:r>
              <a:rPr lang="nb-NO" sz="2000" dirty="0">
                <a:solidFill>
                  <a:srgbClr val="3C3C3B"/>
                </a:solidFill>
                <a:latin typeface="Bahnschrift" panose="020B0502040204020203" pitchFamily="34" charset="0"/>
              </a:rPr>
              <a:t>09</a:t>
            </a:r>
            <a:r>
              <a:rPr lang="nb-NO" sz="2000" b="0" i="0" dirty="0">
                <a:solidFill>
                  <a:srgbClr val="3C3C3B"/>
                </a:solidFill>
                <a:effectLst/>
                <a:latin typeface="Bahnschrift" panose="020B0502040204020203" pitchFamily="34" charset="0"/>
              </a:rPr>
              <a:t>:00   10 km F kvinner (1 x 10km)</a:t>
            </a:r>
            <a:endParaRPr lang="nb-NO" sz="2000" dirty="0">
              <a:solidFill>
                <a:srgbClr val="3C3C3B"/>
              </a:solidFill>
              <a:latin typeface="Bahnschrift" panose="020B0502040204020203" pitchFamily="34" charset="0"/>
            </a:endParaRPr>
          </a:p>
          <a:p>
            <a:pPr algn="l" fontAlgn="base"/>
            <a:endParaRPr lang="nb-NO" sz="2000" b="0" i="0" dirty="0">
              <a:solidFill>
                <a:srgbClr val="3C3C3B"/>
              </a:solidFill>
              <a:effectLst/>
              <a:latin typeface="Bahnschrift" panose="020B0502040204020203" pitchFamily="34" charset="0"/>
            </a:endParaRPr>
          </a:p>
          <a:p>
            <a:pPr algn="l" fontAlgn="base"/>
            <a:r>
              <a:rPr lang="nb-NO" sz="2000" dirty="0">
                <a:solidFill>
                  <a:srgbClr val="3C3C3B"/>
                </a:solidFill>
                <a:latin typeface="Bahnschrift" panose="020B0502040204020203" pitchFamily="34" charset="0"/>
              </a:rPr>
              <a:t>11:00   15 km F menn (1 x 10km + 1 x 5km)</a:t>
            </a:r>
            <a:endParaRPr lang="nb-NO" sz="1200" b="0" i="0" dirty="0">
              <a:solidFill>
                <a:srgbClr val="3C3C3B"/>
              </a:solidFill>
              <a:effectLst/>
              <a:latin typeface="georgia pro regular"/>
            </a:endParaRP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836B66D-53DB-4023-9DB6-D01E7FA07B7E}"/>
              </a:ext>
            </a:extLst>
          </p:cNvPr>
          <p:cNvSpPr txBox="1"/>
          <p:nvPr/>
        </p:nvSpPr>
        <p:spPr>
          <a:xfrm>
            <a:off x="912260" y="885302"/>
            <a:ext cx="2301832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  <a:latin typeface="Bahnschrift" panose="020B0502040204020203" pitchFamily="34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1373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810976"/>
            <a:ext cx="8291245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endParaRPr lang="nb-NO" sz="4800" dirty="0">
              <a:latin typeface="Bahnschrift" panose="020B0502040204020203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2260" y="2081244"/>
            <a:ext cx="7516442" cy="3940044"/>
          </a:xfrm>
        </p:spPr>
        <p:txBody>
          <a:bodyPr rtlCol="0">
            <a:noAutofit/>
          </a:bodyPr>
          <a:lstStyle/>
          <a:p>
            <a:pPr rtl="0"/>
            <a:endParaRPr lang="en-US" sz="2000" dirty="0">
              <a:latin typeface="Bahnschrift" panose="020B0502040204020203" pitchFamily="34" charset="0"/>
            </a:endParaRPr>
          </a:p>
          <a:p>
            <a:pPr rtl="0"/>
            <a:endParaRPr lang="en-US" sz="2000" dirty="0">
              <a:latin typeface="Bahnschrift" panose="020B0502040204020203" pitchFamily="34" charset="0"/>
            </a:endParaRP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836B66D-53DB-4023-9DB6-D01E7FA07B7E}"/>
              </a:ext>
            </a:extLst>
          </p:cNvPr>
          <p:cNvSpPr txBox="1"/>
          <p:nvPr/>
        </p:nvSpPr>
        <p:spPr>
          <a:xfrm>
            <a:off x="912260" y="885302"/>
            <a:ext cx="1581752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  <a:latin typeface="Bahnschrift" panose="020B0502040204020203" pitchFamily="34" charset="0"/>
              </a:rPr>
              <a:t>Arena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9ECC2BF-299F-4150-928D-576C033DCA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5"/>
          <a:stretch/>
        </p:blipFill>
        <p:spPr>
          <a:xfrm>
            <a:off x="2844518" y="177160"/>
            <a:ext cx="9007087" cy="66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719579"/>
            <a:ext cx="4626716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r>
              <a:rPr lang="nb-NO" sz="4800" dirty="0">
                <a:latin typeface="Bahnschrift" panose="020B0502040204020203" pitchFamily="34" charset="0"/>
              </a:rPr>
              <a:t>Sprint kvinner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5780" y="3893442"/>
            <a:ext cx="7516442" cy="1572714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n-US" sz="2600" b="1" dirty="0" err="1">
                <a:latin typeface="Bahnschrift" panose="020B0502040204020203" pitchFamily="34" charset="0"/>
              </a:rPr>
              <a:t>Lengde</a:t>
            </a:r>
            <a:r>
              <a:rPr lang="en-US" sz="2600" b="1" dirty="0">
                <a:latin typeface="Bahnschrift" panose="020B0502040204020203" pitchFamily="34" charset="0"/>
              </a:rPr>
              <a:t>: 1191m</a:t>
            </a:r>
          </a:p>
          <a:p>
            <a:pPr rtl="0"/>
            <a:endParaRPr lang="en-US" sz="2000" b="1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 err="1">
                <a:latin typeface="Bahnschrift" panose="020B0502040204020203" pitchFamily="34" charset="0"/>
              </a:rPr>
              <a:t>Høydeforskjell</a:t>
            </a:r>
            <a:r>
              <a:rPr lang="en-US" sz="2000" dirty="0">
                <a:latin typeface="Bahnschrift" panose="020B0502040204020203" pitchFamily="34" charset="0"/>
              </a:rPr>
              <a:t>: 29m</a:t>
            </a:r>
            <a:br>
              <a:rPr lang="en-US" sz="2000" dirty="0">
                <a:latin typeface="Bahnschrift" panose="020B0502040204020203" pitchFamily="34" charset="0"/>
              </a:rPr>
            </a:br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 err="1">
                <a:latin typeface="Bahnschrift" panose="020B0502040204020203" pitchFamily="34" charset="0"/>
              </a:rPr>
              <a:t>Maksimal</a:t>
            </a:r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err="1">
                <a:latin typeface="Bahnschrift" panose="020B0502040204020203" pitchFamily="34" charset="0"/>
              </a:rPr>
              <a:t>stigning</a:t>
            </a:r>
            <a:r>
              <a:rPr lang="en-US" sz="2000" dirty="0">
                <a:latin typeface="Bahnschrift" panose="020B0502040204020203" pitchFamily="34" charset="0"/>
              </a:rPr>
              <a:t>: 17m</a:t>
            </a:r>
            <a:br>
              <a:rPr lang="en-US" sz="2000" dirty="0">
                <a:latin typeface="Bahnschrift" panose="020B0502040204020203" pitchFamily="34" charset="0"/>
              </a:rPr>
            </a:br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>
                <a:latin typeface="Bahnschrift" panose="020B0502040204020203" pitchFamily="34" charset="0"/>
              </a:rPr>
              <a:t>Total </a:t>
            </a:r>
            <a:r>
              <a:rPr lang="en-US" sz="2000" dirty="0" err="1">
                <a:latin typeface="Bahnschrift" panose="020B0502040204020203" pitchFamily="34" charset="0"/>
              </a:rPr>
              <a:t>stigning</a:t>
            </a:r>
            <a:r>
              <a:rPr lang="en-US" sz="2000" dirty="0">
                <a:latin typeface="Bahnschrift" panose="020B0502040204020203" pitchFamily="34" charset="0"/>
              </a:rPr>
              <a:t>: 39m</a:t>
            </a: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5240463A-C3EB-411C-B2DF-0E2AF4E54F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28" y="197291"/>
            <a:ext cx="1522265" cy="1036554"/>
          </a:xfrm>
          <a:prstGeom prst="rect">
            <a:avLst/>
          </a:prstGeom>
        </p:spPr>
      </p:pic>
      <p:pic>
        <p:nvPicPr>
          <p:cNvPr id="13" name="Picture 4" descr="Bilderesultat for norges skiforbund logo">
            <a:extLst>
              <a:ext uri="{FF2B5EF4-FFF2-40B4-BE49-F238E27FC236}">
                <a16:creationId xmlns:a16="http://schemas.microsoft.com/office/drawing/2014/main" id="{481E2F59-C02B-43AB-B6D0-0E4C93D5D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12519" y="197291"/>
            <a:ext cx="1479054" cy="104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64E7F2F-C72A-4DF5-B670-EA9FCCE800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6" y="349244"/>
            <a:ext cx="6273466" cy="78504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E9CCBFA-939A-4C28-8E4D-CD71A2C84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4491" y="1916832"/>
            <a:ext cx="5067437" cy="400470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AB4C485-2642-4F29-B2A8-1CBB396042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4021" y="4349908"/>
            <a:ext cx="3457575" cy="157162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0AC4068-31F7-496B-8EBD-FAF4E76592E5}"/>
              </a:ext>
            </a:extLst>
          </p:cNvPr>
          <p:cNvSpPr/>
          <p:nvPr/>
        </p:nvSpPr>
        <p:spPr>
          <a:xfrm>
            <a:off x="11337964" y="1967368"/>
            <a:ext cx="292744" cy="31683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Teknikksone</a:t>
            </a:r>
          </a:p>
        </p:txBody>
      </p:sp>
      <p:sp>
        <p:nvSpPr>
          <p:cNvPr id="8" name="Pil: venstre 7">
            <a:extLst>
              <a:ext uri="{FF2B5EF4-FFF2-40B4-BE49-F238E27FC236}">
                <a16:creationId xmlns:a16="http://schemas.microsoft.com/office/drawing/2014/main" id="{3EEF7CC3-FB68-4B1F-9B9A-7A642557E902}"/>
              </a:ext>
            </a:extLst>
          </p:cNvPr>
          <p:cNvSpPr/>
          <p:nvPr/>
        </p:nvSpPr>
        <p:spPr>
          <a:xfrm>
            <a:off x="10986244" y="4825570"/>
            <a:ext cx="372760" cy="239098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21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719579"/>
            <a:ext cx="4626716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r>
              <a:rPr lang="nb-NO" sz="4800" dirty="0">
                <a:latin typeface="Bahnschrift" panose="020B0502040204020203" pitchFamily="34" charset="0"/>
              </a:rPr>
              <a:t>Sprint menn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5780" y="3893442"/>
            <a:ext cx="7516442" cy="1572714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n-US" sz="2600" b="1" dirty="0" err="1">
                <a:latin typeface="Bahnschrift" panose="020B0502040204020203" pitchFamily="34" charset="0"/>
              </a:rPr>
              <a:t>Lengde</a:t>
            </a:r>
            <a:r>
              <a:rPr lang="en-US" sz="2600" b="1">
                <a:latin typeface="Bahnschrift" panose="020B0502040204020203" pitchFamily="34" charset="0"/>
              </a:rPr>
              <a:t>: 1518m</a:t>
            </a:r>
            <a:endParaRPr lang="en-US" sz="2600" b="1" dirty="0">
              <a:latin typeface="Bahnschrift" panose="020B0502040204020203" pitchFamily="34" charset="0"/>
            </a:endParaRPr>
          </a:p>
          <a:p>
            <a:pPr rtl="0"/>
            <a:endParaRPr lang="en-US" sz="2000" b="1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 err="1">
                <a:latin typeface="Bahnschrift" panose="020B0502040204020203" pitchFamily="34" charset="0"/>
              </a:rPr>
              <a:t>Høydeforskjell</a:t>
            </a:r>
            <a:r>
              <a:rPr lang="en-US" sz="2000" dirty="0">
                <a:latin typeface="Bahnschrift" panose="020B0502040204020203" pitchFamily="34" charset="0"/>
              </a:rPr>
              <a:t>: 28m</a:t>
            </a:r>
            <a:br>
              <a:rPr lang="en-US" sz="2000" dirty="0">
                <a:latin typeface="Bahnschrift" panose="020B0502040204020203" pitchFamily="34" charset="0"/>
              </a:rPr>
            </a:br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 err="1">
                <a:latin typeface="Bahnschrift" panose="020B0502040204020203" pitchFamily="34" charset="0"/>
              </a:rPr>
              <a:t>Maksimal</a:t>
            </a:r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err="1">
                <a:latin typeface="Bahnschrift" panose="020B0502040204020203" pitchFamily="34" charset="0"/>
              </a:rPr>
              <a:t>stigning</a:t>
            </a:r>
            <a:r>
              <a:rPr lang="en-US" sz="2000" dirty="0">
                <a:latin typeface="Bahnschrift" panose="020B0502040204020203" pitchFamily="34" charset="0"/>
              </a:rPr>
              <a:t>: 17m</a:t>
            </a:r>
            <a:br>
              <a:rPr lang="en-US" sz="2000" dirty="0">
                <a:latin typeface="Bahnschrift" panose="020B0502040204020203" pitchFamily="34" charset="0"/>
              </a:rPr>
            </a:br>
            <a:endParaRPr lang="en-US" sz="2000" dirty="0">
              <a:latin typeface="Bahnschrift" panose="020B0502040204020203" pitchFamily="34" charset="0"/>
            </a:endParaRPr>
          </a:p>
          <a:p>
            <a:pPr rtl="0"/>
            <a:r>
              <a:rPr lang="en-US" sz="2000" dirty="0">
                <a:latin typeface="Bahnschrift" panose="020B0502040204020203" pitchFamily="34" charset="0"/>
              </a:rPr>
              <a:t>Total </a:t>
            </a:r>
            <a:r>
              <a:rPr lang="en-US" sz="2000" dirty="0" err="1">
                <a:latin typeface="Bahnschrift" panose="020B0502040204020203" pitchFamily="34" charset="0"/>
              </a:rPr>
              <a:t>stigning</a:t>
            </a:r>
            <a:r>
              <a:rPr lang="en-US" sz="2000" dirty="0">
                <a:latin typeface="Bahnschrift" panose="020B0502040204020203" pitchFamily="34" charset="0"/>
              </a:rPr>
              <a:t>: 55m</a:t>
            </a: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1B408BB-0925-4CC6-8A9B-6008FBAC2D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28" y="197291"/>
            <a:ext cx="1522265" cy="1036554"/>
          </a:xfrm>
          <a:prstGeom prst="rect">
            <a:avLst/>
          </a:prstGeom>
        </p:spPr>
      </p:pic>
      <p:pic>
        <p:nvPicPr>
          <p:cNvPr id="13" name="Picture 4" descr="Bilderesultat for norges skiforbund logo">
            <a:extLst>
              <a:ext uri="{FF2B5EF4-FFF2-40B4-BE49-F238E27FC236}">
                <a16:creationId xmlns:a16="http://schemas.microsoft.com/office/drawing/2014/main" id="{E396C90A-909B-4C95-A4BA-44BD5BF46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12519" y="197291"/>
            <a:ext cx="1479054" cy="104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88213FD-AD7B-43AF-AFD8-70F2AB9E6D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6" y="349244"/>
            <a:ext cx="6273466" cy="78504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F7159D0-5529-4A54-BB47-94C3F8C8BB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836" y="1520820"/>
            <a:ext cx="4963312" cy="489320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8D1916D-2F6D-4481-BBFF-56AA387E80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2004" y="4899554"/>
            <a:ext cx="4276725" cy="151447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452941F-243E-451F-9231-C273E6FF0BAC}"/>
              </a:ext>
            </a:extLst>
          </p:cNvPr>
          <p:cNvSpPr/>
          <p:nvPr/>
        </p:nvSpPr>
        <p:spPr>
          <a:xfrm>
            <a:off x="11477669" y="2274141"/>
            <a:ext cx="211578" cy="32412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Teknikksone</a:t>
            </a:r>
          </a:p>
        </p:txBody>
      </p:sp>
      <p:sp>
        <p:nvSpPr>
          <p:cNvPr id="8" name="Pil: venstre 7">
            <a:extLst>
              <a:ext uri="{FF2B5EF4-FFF2-40B4-BE49-F238E27FC236}">
                <a16:creationId xmlns:a16="http://schemas.microsoft.com/office/drawing/2014/main" id="{4872C4B1-A300-4C7C-A2E1-85C55E87A5A2}"/>
              </a:ext>
            </a:extLst>
          </p:cNvPr>
          <p:cNvSpPr/>
          <p:nvPr/>
        </p:nvSpPr>
        <p:spPr>
          <a:xfrm>
            <a:off x="10959563" y="4578499"/>
            <a:ext cx="558720" cy="288032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569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6896" y="2719579"/>
            <a:ext cx="4626716" cy="785045"/>
          </a:xfrm>
        </p:spPr>
        <p:txBody>
          <a:bodyPr rtlCol="0"/>
          <a:lstStyle/>
          <a:p>
            <a:pPr rtl="0"/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br>
              <a:rPr lang="nb-NO" sz="4800" dirty="0">
                <a:latin typeface="Bahnschrift" panose="020B0502040204020203" pitchFamily="34" charset="0"/>
              </a:rPr>
            </a:br>
            <a:r>
              <a:rPr lang="nb-NO" sz="4800" dirty="0">
                <a:latin typeface="Bahnschrift" panose="020B0502040204020203" pitchFamily="34" charset="0"/>
              </a:rPr>
              <a:t>5 km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5780" y="3893442"/>
            <a:ext cx="7516442" cy="1572714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en-US" sz="3200" b="1" dirty="0" err="1">
                <a:latin typeface="Bahnschrift" panose="020B0502040204020203" pitchFamily="34" charset="0"/>
              </a:rPr>
              <a:t>Lengde</a:t>
            </a:r>
            <a:r>
              <a:rPr lang="en-US" sz="3200" b="1" dirty="0">
                <a:latin typeface="Bahnschrift" panose="020B0502040204020203" pitchFamily="34" charset="0"/>
              </a:rPr>
              <a:t>: 5378m</a:t>
            </a:r>
          </a:p>
          <a:p>
            <a:pPr rtl="0"/>
            <a:endParaRPr lang="en-US" sz="2400" b="1" dirty="0">
              <a:latin typeface="Bahnschrift" panose="020B0502040204020203" pitchFamily="34" charset="0"/>
            </a:endParaRPr>
          </a:p>
          <a:p>
            <a:pPr rtl="0"/>
            <a:r>
              <a:rPr lang="en-US" sz="2400" dirty="0" err="1">
                <a:latin typeface="Bahnschrift" panose="020B0502040204020203" pitchFamily="34" charset="0"/>
              </a:rPr>
              <a:t>Høydeforskjell</a:t>
            </a:r>
            <a:r>
              <a:rPr lang="en-US" sz="2400" dirty="0">
                <a:latin typeface="Bahnschrift" panose="020B0502040204020203" pitchFamily="34" charset="0"/>
              </a:rPr>
              <a:t>: 64m</a:t>
            </a:r>
            <a:br>
              <a:rPr lang="en-US" sz="2400" dirty="0">
                <a:latin typeface="Bahnschrift" panose="020B0502040204020203" pitchFamily="34" charset="0"/>
              </a:rPr>
            </a:br>
            <a:endParaRPr lang="en-US" sz="2400" dirty="0">
              <a:latin typeface="Bahnschrift" panose="020B0502040204020203" pitchFamily="34" charset="0"/>
            </a:endParaRPr>
          </a:p>
          <a:p>
            <a:pPr rtl="0"/>
            <a:r>
              <a:rPr lang="en-US" sz="2400" dirty="0" err="1">
                <a:latin typeface="Bahnschrift" panose="020B0502040204020203" pitchFamily="34" charset="0"/>
              </a:rPr>
              <a:t>Maksimal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stigning</a:t>
            </a:r>
            <a:r>
              <a:rPr lang="en-US" sz="2400" dirty="0">
                <a:latin typeface="Bahnschrift" panose="020B0502040204020203" pitchFamily="34" charset="0"/>
              </a:rPr>
              <a:t>: 42m</a:t>
            </a:r>
            <a:br>
              <a:rPr lang="en-US" sz="2400" dirty="0">
                <a:latin typeface="Bahnschrift" panose="020B0502040204020203" pitchFamily="34" charset="0"/>
              </a:rPr>
            </a:br>
            <a:endParaRPr lang="en-US" sz="2400" dirty="0">
              <a:latin typeface="Bahnschrift" panose="020B0502040204020203" pitchFamily="34" charset="0"/>
            </a:endParaRPr>
          </a:p>
          <a:p>
            <a:pPr rtl="0"/>
            <a:r>
              <a:rPr lang="en-US" sz="2400" dirty="0">
                <a:latin typeface="Bahnschrift" panose="020B0502040204020203" pitchFamily="34" charset="0"/>
              </a:rPr>
              <a:t>Total </a:t>
            </a:r>
            <a:r>
              <a:rPr lang="en-US" sz="2400" dirty="0" err="1">
                <a:latin typeface="Bahnschrift" panose="020B0502040204020203" pitchFamily="34" charset="0"/>
              </a:rPr>
              <a:t>stigning</a:t>
            </a:r>
            <a:r>
              <a:rPr lang="en-US" sz="2400" dirty="0">
                <a:latin typeface="Bahnschrift" panose="020B0502040204020203" pitchFamily="34" charset="0"/>
              </a:rPr>
              <a:t>: 190m</a:t>
            </a:r>
          </a:p>
        </p:txBody>
      </p:sp>
      <p:pic>
        <p:nvPicPr>
          <p:cNvPr id="7" name="Picture 4" descr="Bilderesultat for norges skiforbund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97" b="81867" l="25659" r="71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82897" y="5515405"/>
            <a:ext cx="1549605" cy="10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33024F62-1474-42C9-AD12-9AB86B7EF5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28" y="197291"/>
            <a:ext cx="1522265" cy="1036554"/>
          </a:xfrm>
          <a:prstGeom prst="rect">
            <a:avLst/>
          </a:prstGeom>
        </p:spPr>
      </p:pic>
      <p:pic>
        <p:nvPicPr>
          <p:cNvPr id="21" name="Picture 4" descr="Bilderesultat for norges skiforbund logo">
            <a:extLst>
              <a:ext uri="{FF2B5EF4-FFF2-40B4-BE49-F238E27FC236}">
                <a16:creationId xmlns:a16="http://schemas.microsoft.com/office/drawing/2014/main" id="{570CD25A-1ACB-402A-AAC8-622A8EA9E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2489" r="23126" b="10424"/>
          <a:stretch/>
        </p:blipFill>
        <p:spPr bwMode="auto">
          <a:xfrm>
            <a:off x="9912519" y="197291"/>
            <a:ext cx="1479054" cy="104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78F9C5-CFF7-4749-86C7-7ABB6763B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5656792"/>
            <a:ext cx="12188825" cy="121371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D2A33E5-F890-45EA-AB1A-5BBB9DA25F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6" y="349244"/>
            <a:ext cx="6273466" cy="785045"/>
          </a:xfrm>
          <a:prstGeom prst="rect">
            <a:avLst/>
          </a:prstGeom>
        </p:spPr>
      </p:pic>
      <p:pic>
        <p:nvPicPr>
          <p:cNvPr id="13" name="Bilde 12" descr="Et bilde som inneholder kart&#10;&#10;Automatisk generert beskrivelse">
            <a:extLst>
              <a:ext uri="{FF2B5EF4-FFF2-40B4-BE49-F238E27FC236}">
                <a16:creationId xmlns:a16="http://schemas.microsoft.com/office/drawing/2014/main" id="{0962B81C-91EC-4BDC-A192-20784E4A77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07" y="1381463"/>
            <a:ext cx="7516443" cy="3646513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71D366C8-6375-4095-B068-4B6A0CD83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76" y="5152284"/>
            <a:ext cx="8136904" cy="167287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C0288A4-FA9A-4D29-8D30-E03AF0D1F6C5}"/>
              </a:ext>
            </a:extLst>
          </p:cNvPr>
          <p:cNvSpPr/>
          <p:nvPr/>
        </p:nvSpPr>
        <p:spPr>
          <a:xfrm>
            <a:off x="8830716" y="3126363"/>
            <a:ext cx="1512168" cy="288032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Bahnschrift" panose="020B0502040204020203" pitchFamily="34" charset="0"/>
              </a:rPr>
              <a:t>Teknikksone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1EF72D2-A1EA-4A2D-892E-EF2A30D46D1A}"/>
              </a:ext>
            </a:extLst>
          </p:cNvPr>
          <p:cNvSpPr/>
          <p:nvPr/>
        </p:nvSpPr>
        <p:spPr>
          <a:xfrm>
            <a:off x="6550657" y="4028804"/>
            <a:ext cx="1512168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Bahnschrift" panose="020B0502040204020203" pitchFamily="34" charset="0"/>
              </a:rPr>
              <a:t>Teknikksone</a:t>
            </a:r>
          </a:p>
        </p:txBody>
      </p:sp>
      <p:sp>
        <p:nvSpPr>
          <p:cNvPr id="12" name="Pil: ned 11">
            <a:extLst>
              <a:ext uri="{FF2B5EF4-FFF2-40B4-BE49-F238E27FC236}">
                <a16:creationId xmlns:a16="http://schemas.microsoft.com/office/drawing/2014/main" id="{D2E0ED80-C15D-4CDA-B726-ED87AE384054}"/>
              </a:ext>
            </a:extLst>
          </p:cNvPr>
          <p:cNvSpPr/>
          <p:nvPr/>
        </p:nvSpPr>
        <p:spPr>
          <a:xfrm rot="3279658">
            <a:off x="8599686" y="3284985"/>
            <a:ext cx="322177" cy="288032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Pil: venstre 14">
            <a:extLst>
              <a:ext uri="{FF2B5EF4-FFF2-40B4-BE49-F238E27FC236}">
                <a16:creationId xmlns:a16="http://schemas.microsoft.com/office/drawing/2014/main" id="{0A5085FD-1BCA-474D-971B-5EDFD4B483C8}"/>
              </a:ext>
            </a:extLst>
          </p:cNvPr>
          <p:cNvSpPr/>
          <p:nvPr/>
        </p:nvSpPr>
        <p:spPr>
          <a:xfrm rot="2393353">
            <a:off x="6132268" y="3441640"/>
            <a:ext cx="1512168" cy="333842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6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nøfnugg-utformingsmal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587_TF03460579" id="{A266955E-7B89-4A65-9A90-E8C55C81D422}" vid="{26B08877-F8CB-4E0A-8449-B5DF93A430F8}"/>
    </a:ext>
  </a:extLst>
</a:theme>
</file>

<file path=ppt/theme/theme2.xml><?xml version="1.0" encoding="utf-8"?>
<a:theme xmlns:a="http://schemas.openxmlformats.org/drawingml/2006/main" name="Office-t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a4f35948-e619-41b3-aa29-22878b09cfd2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40262f94-9f35-4ac3-9a90-690165a166b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Lysbilder med snøfnuggutforming</Template>
  <TotalTime>971</TotalTime>
  <Words>546</Words>
  <Application>Microsoft Office PowerPoint</Application>
  <PresentationFormat>Egendefinert</PresentationFormat>
  <Paragraphs>141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Bahnschrift</vt:lpstr>
      <vt:lpstr>Century Gothic</vt:lpstr>
      <vt:lpstr>Euphemia</vt:lpstr>
      <vt:lpstr>georgia pro regular</vt:lpstr>
      <vt:lpstr>Snøfnugg-utformingsmal</vt:lpstr>
      <vt:lpstr>  Lagledermøte</vt:lpstr>
      <vt:lpstr>   </vt:lpstr>
      <vt:lpstr>   </vt:lpstr>
      <vt:lpstr> 11:50 – 12:10 Konkurranseløype åpen 12:15 – 13:30 Prolog menn (1,5km)  14:00 – Kvartfinaler menn  14:25 – Kvartfinaler menn junior  14:50 – Semifinaler menn 15:05 – Semifinaler menn junior  15:15 – Finale menn 15:30 – Finale menn junior</vt:lpstr>
      <vt:lpstr>      Søndag 13. mars – 10 km/15km F: 07:00 – 08:55 Konkurranseløype åpen  09:00   10 km F kvinner (2 x 5km)  11:00   15 km F menn (3 x 5km)  </vt:lpstr>
      <vt:lpstr>   </vt:lpstr>
      <vt:lpstr>   Sprint kvinner</vt:lpstr>
      <vt:lpstr>   Sprint menn</vt:lpstr>
      <vt:lpstr>   5 km</vt:lpstr>
      <vt:lpstr>   10 km</vt:lpstr>
      <vt:lpstr>   </vt:lpstr>
      <vt:lpstr>   </vt:lpstr>
      <vt:lpstr>   </vt:lpstr>
      <vt:lpstr>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Titteloppsett</dc:title>
  <dc:creator>Morten Vannebo</dc:creator>
  <cp:lastModifiedBy>Morten Vannebo</cp:lastModifiedBy>
  <cp:revision>63</cp:revision>
  <dcterms:created xsi:type="dcterms:W3CDTF">2018-01-22T12:50:30Z</dcterms:created>
  <dcterms:modified xsi:type="dcterms:W3CDTF">2022-03-10T18:08:58Z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