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28" r:id="rId2"/>
    <p:sldId id="346" r:id="rId3"/>
    <p:sldId id="358" r:id="rId4"/>
    <p:sldId id="356" r:id="rId5"/>
    <p:sldId id="353" r:id="rId6"/>
    <p:sldId id="359" r:id="rId7"/>
    <p:sldId id="357" r:id="rId8"/>
    <p:sldId id="347" r:id="rId9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30DC"/>
    <a:srgbClr val="4EA28C"/>
    <a:srgbClr val="37B987"/>
    <a:srgbClr val="921EB2"/>
    <a:srgbClr val="0A16B6"/>
    <a:srgbClr val="FF0000"/>
    <a:srgbClr val="65CD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>
      <p:cViewPr>
        <p:scale>
          <a:sx n="160" d="100"/>
          <a:sy n="160" d="100"/>
        </p:scale>
        <p:origin x="350" y="-28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2B57E-187D-4EDD-9C33-41CE353BA127}" type="datetimeFigureOut">
              <a:rPr lang="nb-NO" smtClean="0"/>
              <a:t>11.08.2026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6233F-F067-48A9-B827-63AA8F4560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7580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2B57E-187D-4EDD-9C33-41CE353BA127}" type="datetimeFigureOut">
              <a:rPr lang="nb-NO" smtClean="0"/>
              <a:t>11.08.2026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6233F-F067-48A9-B827-63AA8F4560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6870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2B57E-187D-4EDD-9C33-41CE353BA127}" type="datetimeFigureOut">
              <a:rPr lang="nb-NO" smtClean="0"/>
              <a:t>11.08.2026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6233F-F067-48A9-B827-63AA8F4560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7347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2B57E-187D-4EDD-9C33-41CE353BA127}" type="datetimeFigureOut">
              <a:rPr lang="nb-NO" smtClean="0"/>
              <a:t>11.08.2026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6233F-F067-48A9-B827-63AA8F4560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7412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2B57E-187D-4EDD-9C33-41CE353BA127}" type="datetimeFigureOut">
              <a:rPr lang="nb-NO" smtClean="0"/>
              <a:t>11.08.2026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6233F-F067-48A9-B827-63AA8F4560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1865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2B57E-187D-4EDD-9C33-41CE353BA127}" type="datetimeFigureOut">
              <a:rPr lang="nb-NO" smtClean="0"/>
              <a:t>11.08.2026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6233F-F067-48A9-B827-63AA8F4560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8477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2B57E-187D-4EDD-9C33-41CE353BA127}" type="datetimeFigureOut">
              <a:rPr lang="nb-NO" smtClean="0"/>
              <a:t>11.08.2026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6233F-F067-48A9-B827-63AA8F4560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8487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2B57E-187D-4EDD-9C33-41CE353BA127}" type="datetimeFigureOut">
              <a:rPr lang="nb-NO" smtClean="0"/>
              <a:t>11.08.2026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6233F-F067-48A9-B827-63AA8F4560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8063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2B57E-187D-4EDD-9C33-41CE353BA127}" type="datetimeFigureOut">
              <a:rPr lang="nb-NO" smtClean="0"/>
              <a:t>11.08.2026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6233F-F067-48A9-B827-63AA8F4560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6914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2B57E-187D-4EDD-9C33-41CE353BA127}" type="datetimeFigureOut">
              <a:rPr lang="nb-NO" smtClean="0"/>
              <a:t>11.08.2026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6233F-F067-48A9-B827-63AA8F4560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0069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2B57E-187D-4EDD-9C33-41CE353BA127}" type="datetimeFigureOut">
              <a:rPr lang="nb-NO" smtClean="0"/>
              <a:t>11.08.2026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6233F-F067-48A9-B827-63AA8F4560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07737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2B57E-187D-4EDD-9C33-41CE353BA127}" type="datetimeFigureOut">
              <a:rPr lang="nb-NO" smtClean="0"/>
              <a:t>11.08.2026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6233F-F067-48A9-B827-63AA8F4560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5082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8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9670" y="5034199"/>
            <a:ext cx="5915025" cy="1914702"/>
          </a:xfrm>
        </p:spPr>
        <p:txBody>
          <a:bodyPr>
            <a:normAutofit/>
          </a:bodyPr>
          <a:lstStyle/>
          <a:p>
            <a:r>
              <a:rPr lang="nb-NO" b="1" dirty="0"/>
              <a:t>Hovden Langrenn - Løypeoversikt</a:t>
            </a:r>
            <a:endParaRPr lang="en-US" b="1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3F4D9DC2-FAD1-A649-87AD-736AD856FB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305" y="6309333"/>
            <a:ext cx="3772367" cy="2896639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4DF53BFB-C4AD-FFE6-68F6-065F34523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9940" y="6306358"/>
            <a:ext cx="2631720" cy="162150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" name="Tittel 1">
            <a:extLst>
              <a:ext uri="{FF2B5EF4-FFF2-40B4-BE49-F238E27FC236}">
                <a16:creationId xmlns:a16="http://schemas.microsoft.com/office/drawing/2014/main" id="{65A3ABF6-891B-6FD2-1CAD-FE29841CD74B}"/>
              </a:ext>
            </a:extLst>
          </p:cNvPr>
          <p:cNvSpPr txBox="1">
            <a:spLocks/>
          </p:cNvSpPr>
          <p:nvPr/>
        </p:nvSpPr>
        <p:spPr>
          <a:xfrm>
            <a:off x="383305" y="582705"/>
            <a:ext cx="6304366" cy="29404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2400" b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Hovden Langrennsarena – løypeutvikling</a:t>
            </a:r>
            <a:br>
              <a:rPr lang="nb-NO" sz="1800" b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nb-NO" sz="1800" b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1800" b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NM-del 2 (Jun + Sen) – 1 - 4. april 2027</a:t>
            </a:r>
            <a:r>
              <a:rPr lang="nb-NO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br>
              <a:rPr lang="nb-NO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Torsdag:</a:t>
            </a:r>
            <a:r>
              <a:rPr lang="nb-NO" sz="1800" i="1" dirty="0">
                <a:latin typeface="Arial" panose="020B0604020202020204" pitchFamily="34" charset="0"/>
                <a:cs typeface="Arial" panose="020B0604020202020204" pitchFamily="34" charset="0"/>
              </a:rPr>
              <a:t> Sprint CL Jr. </a:t>
            </a:r>
            <a:b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Fredag: 5 + 10 km F Intervall </a:t>
            </a:r>
            <a:r>
              <a:rPr lang="nb-NO" sz="1800" i="1" dirty="0">
                <a:latin typeface="Arial" panose="020B0604020202020204" pitchFamily="34" charset="0"/>
                <a:cs typeface="Arial" panose="020B0604020202020204" pitchFamily="34" charset="0"/>
              </a:rPr>
              <a:t>+ Para 5km</a:t>
            </a:r>
            <a:br>
              <a:rPr lang="nb-NO" sz="18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Lørdag: </a:t>
            </a:r>
            <a:r>
              <a:rPr lang="nb-NO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før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unior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-finale 7,5/7,5/10 &amp; 10/10/15 </a:t>
            </a:r>
            <a:r>
              <a:rPr lang="nb-NO" sz="1800" i="1" dirty="0">
                <a:latin typeface="Arial" panose="020B0604020202020204" pitchFamily="34" charset="0"/>
                <a:cs typeface="Arial" panose="020B0604020202020204" pitchFamily="34" charset="0"/>
              </a:rPr>
              <a:t>CL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Felles</a:t>
            </a:r>
            <a:b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18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30 + 50 km CL Intervall</a:t>
            </a:r>
            <a:b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Søndag: Team Sprint F </a:t>
            </a:r>
            <a:r>
              <a:rPr lang="nb-NO" sz="1800" i="1" dirty="0">
                <a:latin typeface="Arial" panose="020B0604020202020204" pitchFamily="34" charset="0"/>
                <a:cs typeface="Arial" panose="020B0604020202020204" pitchFamily="34" charset="0"/>
              </a:rPr>
              <a:t>+ Para Sprint</a:t>
            </a:r>
            <a:endParaRPr lang="nb-NO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Hovden Langrennsarena - YouTube">
            <a:extLst>
              <a:ext uri="{FF2B5EF4-FFF2-40B4-BE49-F238E27FC236}">
                <a16:creationId xmlns:a16="http://schemas.microsoft.com/office/drawing/2014/main" id="{4DD611FC-34DA-3FA5-41FD-588823C9D2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05" y="3712350"/>
            <a:ext cx="3403915" cy="1914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A482FCD0-5120-7B08-6CE2-3AAFD6C0E6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2734" y="4305204"/>
            <a:ext cx="2116446" cy="875254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FBC95685-5534-05A9-D289-0F4A73D8B9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5672" y="8092101"/>
            <a:ext cx="2415988" cy="77745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67135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e 14">
            <a:extLst>
              <a:ext uri="{FF2B5EF4-FFF2-40B4-BE49-F238E27FC236}">
                <a16:creationId xmlns:a16="http://schemas.microsoft.com/office/drawing/2014/main" id="{FC286A87-2073-89B6-F823-3ADE3139BD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39"/>
          <a:stretch/>
        </p:blipFill>
        <p:spPr>
          <a:xfrm>
            <a:off x="121617" y="1169634"/>
            <a:ext cx="6642711" cy="5131306"/>
          </a:xfrm>
          <a:prstGeom prst="rect">
            <a:avLst/>
          </a:prstGeom>
          <a:ln w="19050">
            <a:solidFill>
              <a:srgbClr val="7030A0"/>
            </a:solidFill>
          </a:ln>
        </p:spPr>
      </p:pic>
      <p:sp>
        <p:nvSpPr>
          <p:cNvPr id="4" name="Tittel 1">
            <a:extLst>
              <a:ext uri="{FF2B5EF4-FFF2-40B4-BE49-F238E27FC236}">
                <a16:creationId xmlns:a16="http://schemas.microsoft.com/office/drawing/2014/main" id="{A6ECF1BD-2791-7921-000C-9D29D2174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43" y="138056"/>
            <a:ext cx="6642711" cy="1031578"/>
          </a:xfrm>
        </p:spPr>
        <p:txBody>
          <a:bodyPr>
            <a:noAutofit/>
          </a:bodyPr>
          <a:lstStyle/>
          <a:p>
            <a:pPr algn="ctr"/>
            <a:r>
              <a:rPr lang="nb-NO" sz="2800" b="1" dirty="0">
                <a:latin typeface="Arial" panose="020B0604020202020204" pitchFamily="34" charset="0"/>
                <a:cs typeface="Arial" panose="020B0604020202020204" pitchFamily="34" charset="0"/>
              </a:rPr>
              <a:t>NM-2 Hovden 2025</a:t>
            </a:r>
            <a:br>
              <a:rPr lang="nb-NO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2800" b="1" dirty="0">
                <a:latin typeface="Arial" panose="020B0604020202020204" pitchFamily="34" charset="0"/>
                <a:cs typeface="Arial" panose="020B0604020202020204" pitchFamily="34" charset="0"/>
              </a:rPr>
              <a:t>Distanse-løyper </a:t>
            </a:r>
            <a:r>
              <a:rPr lang="nb-NO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5km</a:t>
            </a:r>
            <a:r>
              <a:rPr lang="nb-NO" sz="2800" b="1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 sz="28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7,5km</a:t>
            </a:r>
            <a:r>
              <a:rPr lang="nb-NO" sz="2800" b="1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nb-NO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10km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EB0655AF-3AB7-FF5B-DD69-2413DD6BD7D9}"/>
              </a:ext>
            </a:extLst>
          </p:cNvPr>
          <p:cNvSpPr txBox="1"/>
          <p:nvPr/>
        </p:nvSpPr>
        <p:spPr>
          <a:xfrm>
            <a:off x="4120965" y="1907767"/>
            <a:ext cx="941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000" b="1" dirty="0">
                <a:solidFill>
                  <a:srgbClr val="0070C0"/>
                </a:solidFill>
              </a:rPr>
              <a:t>10 km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4DB3FBA6-BEE8-48D8-E08E-D99D70E28189}"/>
              </a:ext>
            </a:extLst>
          </p:cNvPr>
          <p:cNvSpPr txBox="1"/>
          <p:nvPr/>
        </p:nvSpPr>
        <p:spPr>
          <a:xfrm>
            <a:off x="4591922" y="4560776"/>
            <a:ext cx="941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000" b="1" dirty="0">
                <a:solidFill>
                  <a:srgbClr val="B730DC"/>
                </a:solidFill>
              </a:rPr>
              <a:t>7.5 km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8B385F4F-5C77-7FD1-853F-740BACD4FEA7}"/>
              </a:ext>
            </a:extLst>
          </p:cNvPr>
          <p:cNvSpPr txBox="1"/>
          <p:nvPr/>
        </p:nvSpPr>
        <p:spPr>
          <a:xfrm>
            <a:off x="1028637" y="3852834"/>
            <a:ext cx="941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000" b="1" dirty="0">
                <a:solidFill>
                  <a:srgbClr val="C00000"/>
                </a:solidFill>
              </a:rPr>
              <a:t>5 km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F5DAEF79-FFD3-8842-CA44-9C58305414E2}"/>
              </a:ext>
            </a:extLst>
          </p:cNvPr>
          <p:cNvSpPr txBox="1"/>
          <p:nvPr/>
        </p:nvSpPr>
        <p:spPr>
          <a:xfrm>
            <a:off x="1028637" y="2015490"/>
            <a:ext cx="1228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600" b="1" dirty="0"/>
              <a:t>Skitest og oppvarming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EE1EDC9F-9FD8-3AF3-3B6C-31D350FFB0C3}"/>
              </a:ext>
            </a:extLst>
          </p:cNvPr>
          <p:cNvSpPr txBox="1"/>
          <p:nvPr/>
        </p:nvSpPr>
        <p:spPr>
          <a:xfrm>
            <a:off x="2200835" y="4533450"/>
            <a:ext cx="1228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600" b="1" dirty="0">
                <a:solidFill>
                  <a:srgbClr val="FFC000"/>
                </a:solidFill>
              </a:rPr>
              <a:t>Passering ved Sprint</a:t>
            </a:r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23B95B4A-92D9-6C8C-A238-6549A6ABF7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280" y="6410431"/>
            <a:ext cx="5668446" cy="1033587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pic>
        <p:nvPicPr>
          <p:cNvPr id="18" name="Bilde 17">
            <a:extLst>
              <a:ext uri="{FF2B5EF4-FFF2-40B4-BE49-F238E27FC236}">
                <a16:creationId xmlns:a16="http://schemas.microsoft.com/office/drawing/2014/main" id="{BB195CD7-B3A6-34F8-BC94-B6B1C03F6D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17" y="8470288"/>
            <a:ext cx="5679108" cy="1208784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58A9C48F-9444-74D9-C5A5-425F76D732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619" y="7553509"/>
            <a:ext cx="5679108" cy="826168"/>
          </a:xfrm>
          <a:prstGeom prst="rect">
            <a:avLst/>
          </a:prstGeom>
          <a:ln w="19050">
            <a:solidFill>
              <a:srgbClr val="7030A0"/>
            </a:solidFill>
          </a:ln>
        </p:spPr>
      </p:pic>
      <p:sp>
        <p:nvSpPr>
          <p:cNvPr id="20" name="TekstSylinder 19">
            <a:extLst>
              <a:ext uri="{FF2B5EF4-FFF2-40B4-BE49-F238E27FC236}">
                <a16:creationId xmlns:a16="http://schemas.microsoft.com/office/drawing/2014/main" id="{920FB9D4-22ED-3FE1-D30D-4FBE62751D81}"/>
              </a:ext>
            </a:extLst>
          </p:cNvPr>
          <p:cNvSpPr txBox="1"/>
          <p:nvPr/>
        </p:nvSpPr>
        <p:spPr>
          <a:xfrm>
            <a:off x="5800725" y="6600784"/>
            <a:ext cx="10572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>
                <a:solidFill>
                  <a:srgbClr val="C00000"/>
                </a:solidFill>
              </a:rPr>
              <a:t>L = 5,22 km</a:t>
            </a:r>
          </a:p>
          <a:p>
            <a:r>
              <a:rPr lang="nb-NO" sz="1400" b="1" dirty="0">
                <a:solidFill>
                  <a:srgbClr val="C00000"/>
                </a:solidFill>
              </a:rPr>
              <a:t>TC = 197 m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79A2258E-CDD8-4E64-7F71-72658C7CCEE1}"/>
              </a:ext>
            </a:extLst>
          </p:cNvPr>
          <p:cNvSpPr txBox="1"/>
          <p:nvPr/>
        </p:nvSpPr>
        <p:spPr>
          <a:xfrm>
            <a:off x="5800724" y="7662103"/>
            <a:ext cx="10572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>
                <a:solidFill>
                  <a:srgbClr val="B730DC"/>
                </a:solidFill>
              </a:rPr>
              <a:t>L = 7,80 km</a:t>
            </a:r>
          </a:p>
          <a:p>
            <a:r>
              <a:rPr lang="nb-NO" sz="1400" b="1" dirty="0">
                <a:solidFill>
                  <a:srgbClr val="B730DC"/>
                </a:solidFill>
              </a:rPr>
              <a:t>TC = 306 m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0A426F2F-8632-37D2-34F6-092085F888A5}"/>
              </a:ext>
            </a:extLst>
          </p:cNvPr>
          <p:cNvSpPr txBox="1"/>
          <p:nvPr/>
        </p:nvSpPr>
        <p:spPr>
          <a:xfrm>
            <a:off x="5800723" y="8696587"/>
            <a:ext cx="10572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>
                <a:solidFill>
                  <a:srgbClr val="0070C0"/>
                </a:solidFill>
              </a:rPr>
              <a:t>L = 9,55 km</a:t>
            </a:r>
          </a:p>
          <a:p>
            <a:r>
              <a:rPr lang="nb-NO" sz="1400" b="1" dirty="0">
                <a:solidFill>
                  <a:srgbClr val="0070C0"/>
                </a:solidFill>
              </a:rPr>
              <a:t>TC = 364 m</a:t>
            </a:r>
          </a:p>
        </p:txBody>
      </p:sp>
    </p:spTree>
    <p:extLst>
      <p:ext uri="{BB962C8B-B14F-4D97-AF65-F5344CB8AC3E}">
        <p14:creationId xmlns:p14="http://schemas.microsoft.com/office/powerpoint/2010/main" val="2311473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B932593A-C6A1-293E-B3C0-6DE9A30C74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599" b="3711"/>
          <a:stretch/>
        </p:blipFill>
        <p:spPr>
          <a:xfrm>
            <a:off x="478214" y="1317812"/>
            <a:ext cx="5958443" cy="5325035"/>
          </a:xfrm>
          <a:prstGeom prst="rect">
            <a:avLst/>
          </a:prstGeom>
          <a:ln w="19050">
            <a:solidFill>
              <a:srgbClr val="00B050"/>
            </a:solidFill>
          </a:ln>
        </p:spPr>
      </p:pic>
      <p:sp>
        <p:nvSpPr>
          <p:cNvPr id="4" name="Tittel 1">
            <a:extLst>
              <a:ext uri="{FF2B5EF4-FFF2-40B4-BE49-F238E27FC236}">
                <a16:creationId xmlns:a16="http://schemas.microsoft.com/office/drawing/2014/main" id="{A6ECF1BD-2791-7921-000C-9D29D2174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459" y="141569"/>
            <a:ext cx="6329082" cy="1041774"/>
          </a:xfrm>
        </p:spPr>
        <p:txBody>
          <a:bodyPr>
            <a:normAutofit/>
          </a:bodyPr>
          <a:lstStyle/>
          <a:p>
            <a:pPr algn="ctr"/>
            <a:r>
              <a:rPr lang="nb-NO" b="1" dirty="0">
                <a:latin typeface="Arial" panose="020B0604020202020204" pitchFamily="34" charset="0"/>
                <a:cs typeface="Arial" panose="020B0604020202020204" pitchFamily="34" charset="0"/>
              </a:rPr>
              <a:t>NM-2 Hovden 2027</a:t>
            </a:r>
            <a:br>
              <a:rPr lang="nb-NO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b="1" dirty="0">
                <a:latin typeface="Arial" panose="020B0604020202020204" pitchFamily="34" charset="0"/>
                <a:cs typeface="Arial" panose="020B0604020202020204" pitchFamily="34" charset="0"/>
              </a:rPr>
              <a:t>Torsdag: Junior Sprint CL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A3C50F49-D283-6BEE-9E13-132C44D47011}"/>
              </a:ext>
            </a:extLst>
          </p:cNvPr>
          <p:cNvSpPr txBox="1"/>
          <p:nvPr/>
        </p:nvSpPr>
        <p:spPr>
          <a:xfrm>
            <a:off x="3055768" y="4703669"/>
            <a:ext cx="1911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>
                <a:solidFill>
                  <a:srgbClr val="00B050"/>
                </a:solidFill>
              </a:rPr>
              <a:t>Junior Sprint CL</a:t>
            </a:r>
          </a:p>
          <a:p>
            <a:pPr algn="ctr"/>
            <a:r>
              <a:rPr lang="nb-NO" b="1" dirty="0">
                <a:solidFill>
                  <a:srgbClr val="00B050"/>
                </a:solidFill>
              </a:rPr>
              <a:t>1.140 m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C04E377-A6FC-C9C2-DB7F-34ABE95863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14" y="6777316"/>
            <a:ext cx="5958443" cy="1713383"/>
          </a:xfrm>
          <a:prstGeom prst="rect">
            <a:avLst/>
          </a:prstGeom>
          <a:ln w="19050">
            <a:solidFill>
              <a:srgbClr val="00B050"/>
            </a:solidFill>
          </a:ln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12E1301E-8170-D93B-D9C7-9DFB8FC716F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796"/>
          <a:stretch/>
        </p:blipFill>
        <p:spPr>
          <a:xfrm>
            <a:off x="478214" y="8645650"/>
            <a:ext cx="5958443" cy="626658"/>
          </a:xfrm>
          <a:prstGeom prst="rect">
            <a:avLst/>
          </a:prstGeom>
          <a:ln w="19050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2296307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A6ECF1BD-2791-7921-000C-9D29D2174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459" y="141569"/>
            <a:ext cx="6329082" cy="1041774"/>
          </a:xfrm>
        </p:spPr>
        <p:txBody>
          <a:bodyPr>
            <a:normAutofit/>
          </a:bodyPr>
          <a:lstStyle/>
          <a:p>
            <a:pPr algn="ctr"/>
            <a:r>
              <a:rPr lang="nb-NO" b="1" dirty="0">
                <a:latin typeface="Arial" panose="020B0604020202020204" pitchFamily="34" charset="0"/>
                <a:cs typeface="Arial" panose="020B0604020202020204" pitchFamily="34" charset="0"/>
              </a:rPr>
              <a:t>NM-2 Hovden 2027</a:t>
            </a:r>
            <a:br>
              <a:rPr lang="nb-NO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b="1" dirty="0">
                <a:latin typeface="Arial" panose="020B0604020202020204" pitchFamily="34" charset="0"/>
                <a:cs typeface="Arial" panose="020B0604020202020204" pitchFamily="34" charset="0"/>
              </a:rPr>
              <a:t>Fredag: Kvinner 5 km F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F0BCC494-9808-09D4-F3DF-49D83E474A02}"/>
              </a:ext>
            </a:extLst>
          </p:cNvPr>
          <p:cNvSpPr txBox="1"/>
          <p:nvPr/>
        </p:nvSpPr>
        <p:spPr>
          <a:xfrm>
            <a:off x="1878106" y="5115577"/>
            <a:ext cx="1797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>
                <a:solidFill>
                  <a:srgbClr val="00B0F0"/>
                </a:solidFill>
              </a:rPr>
              <a:t>Para Sit-Ski Sprint 900 m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F6F2D887-3464-DBC6-D266-83A3221D6C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459" y="1363080"/>
            <a:ext cx="6357029" cy="5279767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1ED0211E-9603-1ECE-3092-EE677FCE17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459" y="6822584"/>
            <a:ext cx="6357029" cy="1366270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02D14CB4-A9EB-164B-0EB0-0B3B157CD3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459" y="8348943"/>
            <a:ext cx="6357029" cy="564776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084191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A6ECF1BD-2791-7921-000C-9D29D2174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459" y="141569"/>
            <a:ext cx="6329082" cy="1041774"/>
          </a:xfrm>
        </p:spPr>
        <p:txBody>
          <a:bodyPr>
            <a:normAutofit/>
          </a:bodyPr>
          <a:lstStyle/>
          <a:p>
            <a:pPr algn="ctr"/>
            <a:r>
              <a:rPr lang="nb-NO" b="1" dirty="0">
                <a:latin typeface="Arial" panose="020B0604020202020204" pitchFamily="34" charset="0"/>
                <a:cs typeface="Arial" panose="020B0604020202020204" pitchFamily="34" charset="0"/>
              </a:rPr>
              <a:t>NM-2 Hovden 2027</a:t>
            </a:r>
            <a:br>
              <a:rPr lang="nb-NO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b="1" dirty="0">
                <a:latin typeface="Arial" panose="020B0604020202020204" pitchFamily="34" charset="0"/>
                <a:cs typeface="Arial" panose="020B0604020202020204" pitchFamily="34" charset="0"/>
              </a:rPr>
              <a:t>Fredag: Menn 10 km F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F0BCC494-9808-09D4-F3DF-49D83E474A02}"/>
              </a:ext>
            </a:extLst>
          </p:cNvPr>
          <p:cNvSpPr txBox="1"/>
          <p:nvPr/>
        </p:nvSpPr>
        <p:spPr>
          <a:xfrm>
            <a:off x="1878106" y="5115577"/>
            <a:ext cx="1797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>
                <a:solidFill>
                  <a:srgbClr val="00B0F0"/>
                </a:solidFill>
              </a:rPr>
              <a:t>Para Sit-Ski Sprint 900 m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7BC7AF4B-5B9C-878A-BDB7-B9A900AE9F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459" y="1363080"/>
            <a:ext cx="6329082" cy="4933986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396AD8C8-0772-A819-3394-7D3CA89A95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459" y="6458750"/>
            <a:ext cx="6329082" cy="1269936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A398E062-0043-3CF9-A9E9-9687E9E068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459" y="7874574"/>
            <a:ext cx="6329082" cy="655904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2990856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A6ECF1BD-2791-7921-000C-9D29D2174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459" y="141569"/>
            <a:ext cx="6329082" cy="1041774"/>
          </a:xfrm>
        </p:spPr>
        <p:txBody>
          <a:bodyPr>
            <a:normAutofit/>
          </a:bodyPr>
          <a:lstStyle/>
          <a:p>
            <a:pPr algn="ctr"/>
            <a:r>
              <a:rPr lang="nb-NO" b="1" dirty="0">
                <a:latin typeface="Arial" panose="020B0604020202020204" pitchFamily="34" charset="0"/>
                <a:cs typeface="Arial" panose="020B0604020202020204" pitchFamily="34" charset="0"/>
              </a:rPr>
              <a:t>NM-2 Hovden 2027</a:t>
            </a:r>
            <a:br>
              <a:rPr lang="nb-NO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2700" b="1" dirty="0">
                <a:latin typeface="Arial" panose="020B0604020202020204" pitchFamily="34" charset="0"/>
                <a:cs typeface="Arial" panose="020B0604020202020204" pitchFamily="34" charset="0"/>
              </a:rPr>
              <a:t>Lørdag: Junior NC-Finaler CL MS</a:t>
            </a:r>
            <a:endParaRPr lang="nb-NO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F0BCC494-9808-09D4-F3DF-49D83E474A02}"/>
              </a:ext>
            </a:extLst>
          </p:cNvPr>
          <p:cNvSpPr txBox="1"/>
          <p:nvPr/>
        </p:nvSpPr>
        <p:spPr>
          <a:xfrm>
            <a:off x="1878106" y="5115577"/>
            <a:ext cx="1797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>
                <a:solidFill>
                  <a:srgbClr val="00B0F0"/>
                </a:solidFill>
              </a:rPr>
              <a:t>Para Sit-Ski Sprint 900 m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396AD8C8-0772-A819-3394-7D3CA89A9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542" y="7597325"/>
            <a:ext cx="6164916" cy="1041774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70E43A3F-02EB-DE0D-682F-0B659897BF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542" y="1183343"/>
            <a:ext cx="6164916" cy="4720882"/>
          </a:xfrm>
          <a:prstGeom prst="rect">
            <a:avLst/>
          </a:prstGeom>
          <a:ln w="19050">
            <a:solidFill>
              <a:srgbClr val="7030A0"/>
            </a:solidFill>
          </a:ln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BC6AD06C-63D0-EA84-971A-909A92E290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542" y="6040311"/>
            <a:ext cx="6164916" cy="826168"/>
          </a:xfrm>
          <a:prstGeom prst="rect">
            <a:avLst/>
          </a:prstGeom>
          <a:ln w="19050">
            <a:solidFill>
              <a:srgbClr val="7030A0"/>
            </a:solidFill>
          </a:ln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AF7F3943-187B-7F70-D95D-470F49CAE5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542" y="7002565"/>
            <a:ext cx="6164916" cy="458674"/>
          </a:xfrm>
          <a:prstGeom prst="rect">
            <a:avLst/>
          </a:prstGeom>
          <a:ln w="19050">
            <a:solidFill>
              <a:srgbClr val="7030A0"/>
            </a:solidFill>
          </a:ln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561EBE64-F8E1-53CD-3ECB-6E9DDCB91A04}"/>
              </a:ext>
            </a:extLst>
          </p:cNvPr>
          <p:cNvSpPr txBox="1"/>
          <p:nvPr/>
        </p:nvSpPr>
        <p:spPr>
          <a:xfrm>
            <a:off x="1199030" y="4725773"/>
            <a:ext cx="1797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b="1" dirty="0">
                <a:solidFill>
                  <a:srgbClr val="7030A0"/>
                </a:solidFill>
              </a:rPr>
              <a:t>1x 7,5 km = 7,5 km</a:t>
            </a:r>
          </a:p>
          <a:p>
            <a:r>
              <a:rPr lang="nb-NO" sz="1600" b="1" dirty="0">
                <a:solidFill>
                  <a:srgbClr val="0070C0"/>
                </a:solidFill>
              </a:rPr>
              <a:t>1x  10 km = 10  km</a:t>
            </a:r>
          </a:p>
          <a:p>
            <a:r>
              <a:rPr lang="nb-NO" sz="1600" b="1" dirty="0">
                <a:solidFill>
                  <a:srgbClr val="7030A0"/>
                </a:solidFill>
              </a:rPr>
              <a:t>2x 7,5 km = 15  km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49CCE4FC-687E-9C2F-875A-03D4002310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542" y="8775185"/>
            <a:ext cx="6164916" cy="452031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5B83413-4E7D-E334-D612-15D9D8785EB5}"/>
              </a:ext>
            </a:extLst>
          </p:cNvPr>
          <p:cNvSpPr txBox="1"/>
          <p:nvPr/>
        </p:nvSpPr>
        <p:spPr>
          <a:xfrm>
            <a:off x="4028201" y="2193814"/>
            <a:ext cx="941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000" b="1" dirty="0">
                <a:solidFill>
                  <a:srgbClr val="0070C0"/>
                </a:solidFill>
              </a:rPr>
              <a:t>10 km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548B329E-C73D-3E0F-C91A-6B32476C8C81}"/>
              </a:ext>
            </a:extLst>
          </p:cNvPr>
          <p:cNvSpPr txBox="1"/>
          <p:nvPr/>
        </p:nvSpPr>
        <p:spPr>
          <a:xfrm>
            <a:off x="4572873" y="4278731"/>
            <a:ext cx="9419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000" b="1" dirty="0">
                <a:solidFill>
                  <a:srgbClr val="B730DC"/>
                </a:solidFill>
              </a:rPr>
              <a:t>7.5 km</a:t>
            </a:r>
          </a:p>
        </p:txBody>
      </p:sp>
    </p:spTree>
    <p:extLst>
      <p:ext uri="{BB962C8B-B14F-4D97-AF65-F5344CB8AC3E}">
        <p14:creationId xmlns:p14="http://schemas.microsoft.com/office/powerpoint/2010/main" val="17773101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A6ECF1BD-2791-7921-000C-9D29D2174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459" y="141569"/>
            <a:ext cx="6329082" cy="1041774"/>
          </a:xfrm>
        </p:spPr>
        <p:txBody>
          <a:bodyPr>
            <a:normAutofit fontScale="90000"/>
          </a:bodyPr>
          <a:lstStyle/>
          <a:p>
            <a:pPr algn="ctr"/>
            <a:r>
              <a:rPr lang="nb-NO" b="1" dirty="0">
                <a:latin typeface="Arial" panose="020B0604020202020204" pitchFamily="34" charset="0"/>
                <a:cs typeface="Arial" panose="020B0604020202020204" pitchFamily="34" charset="0"/>
              </a:rPr>
              <a:t>NM-2 Hovden 2025</a:t>
            </a:r>
            <a:br>
              <a:rPr lang="nb-NO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2700" b="1" dirty="0">
                <a:latin typeface="Arial" panose="020B0604020202020204" pitchFamily="34" charset="0"/>
                <a:cs typeface="Arial" panose="020B0604020202020204" pitchFamily="34" charset="0"/>
              </a:rPr>
              <a:t>Lørdag: Kvinner 30 km / Menn 50 km CL</a:t>
            </a:r>
            <a:endParaRPr lang="nb-NO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F0BCC494-9808-09D4-F3DF-49D83E474A02}"/>
              </a:ext>
            </a:extLst>
          </p:cNvPr>
          <p:cNvSpPr txBox="1"/>
          <p:nvPr/>
        </p:nvSpPr>
        <p:spPr>
          <a:xfrm>
            <a:off x="1878106" y="5115577"/>
            <a:ext cx="1797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>
                <a:solidFill>
                  <a:srgbClr val="00B0F0"/>
                </a:solidFill>
              </a:rPr>
              <a:t>Para Sit-Ski Sprint 900 m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396AD8C8-0772-A819-3394-7D3CA89A9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459" y="6363500"/>
            <a:ext cx="6329082" cy="1269936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A398E062-0043-3CF9-A9E9-9687E9E068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459" y="7788849"/>
            <a:ext cx="6329082" cy="655904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EDC188E8-49B4-F979-7A35-6EBC756AC0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459" y="1310979"/>
            <a:ext cx="6314692" cy="4897108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561EBE64-F8E1-53CD-3ECB-6E9DDCB91A04}"/>
              </a:ext>
            </a:extLst>
          </p:cNvPr>
          <p:cNvSpPr txBox="1"/>
          <p:nvPr/>
        </p:nvSpPr>
        <p:spPr>
          <a:xfrm>
            <a:off x="460562" y="7921533"/>
            <a:ext cx="22635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>
                <a:solidFill>
                  <a:srgbClr val="0070C0"/>
                </a:solidFill>
              </a:rPr>
              <a:t>Kvinner = 3 runder = 30 km</a:t>
            </a:r>
          </a:p>
          <a:p>
            <a:r>
              <a:rPr lang="nb-NO" sz="1400" b="1" dirty="0">
                <a:solidFill>
                  <a:srgbClr val="0070C0"/>
                </a:solidFill>
              </a:rPr>
              <a:t>Menn   = 5 runder  = 50 km</a:t>
            </a:r>
          </a:p>
        </p:txBody>
      </p:sp>
    </p:spTree>
    <p:extLst>
      <p:ext uri="{BB962C8B-B14F-4D97-AF65-F5344CB8AC3E}">
        <p14:creationId xmlns:p14="http://schemas.microsoft.com/office/powerpoint/2010/main" val="6535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D8EFC41B-75C5-5F0F-2250-55B141375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341" y="1254831"/>
            <a:ext cx="6015318" cy="5692245"/>
          </a:xfrm>
          <a:prstGeom prst="rect">
            <a:avLst/>
          </a:prstGeom>
          <a:ln w="19050">
            <a:solidFill>
              <a:srgbClr val="00B050"/>
            </a:solidFill>
          </a:ln>
        </p:spPr>
      </p:pic>
      <p:sp>
        <p:nvSpPr>
          <p:cNvPr id="4" name="Tittel 1">
            <a:extLst>
              <a:ext uri="{FF2B5EF4-FFF2-40B4-BE49-F238E27FC236}">
                <a16:creationId xmlns:a16="http://schemas.microsoft.com/office/drawing/2014/main" id="{A6ECF1BD-2791-7921-000C-9D29D2174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459" y="141569"/>
            <a:ext cx="6329082" cy="1041774"/>
          </a:xfrm>
        </p:spPr>
        <p:txBody>
          <a:bodyPr>
            <a:normAutofit/>
          </a:bodyPr>
          <a:lstStyle/>
          <a:p>
            <a:pPr algn="ctr"/>
            <a:r>
              <a:rPr lang="nb-NO" b="1" dirty="0">
                <a:latin typeface="Arial" panose="020B0604020202020204" pitchFamily="34" charset="0"/>
                <a:cs typeface="Arial" panose="020B0604020202020204" pitchFamily="34" charset="0"/>
              </a:rPr>
              <a:t>NM-2 Hovden 2027</a:t>
            </a:r>
            <a:br>
              <a:rPr lang="nb-NO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b="1" dirty="0">
                <a:latin typeface="Arial" panose="020B0604020202020204" pitchFamily="34" charset="0"/>
                <a:cs typeface="Arial" panose="020B0604020202020204" pitchFamily="34" charset="0"/>
              </a:rPr>
              <a:t>Søndag: Team Sprint F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A3C50F49-D283-6BEE-9E13-132C44D47011}"/>
              </a:ext>
            </a:extLst>
          </p:cNvPr>
          <p:cNvSpPr txBox="1"/>
          <p:nvPr/>
        </p:nvSpPr>
        <p:spPr>
          <a:xfrm>
            <a:off x="3924785" y="3657600"/>
            <a:ext cx="1605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>
                <a:solidFill>
                  <a:schemeClr val="accent6">
                    <a:lumMod val="75000"/>
                  </a:schemeClr>
                </a:solidFill>
              </a:rPr>
              <a:t>Team Sprint F</a:t>
            </a:r>
          </a:p>
          <a:p>
            <a:pPr algn="ctr"/>
            <a:r>
              <a:rPr lang="nb-NO" b="1" dirty="0">
                <a:solidFill>
                  <a:schemeClr val="accent6">
                    <a:lumMod val="75000"/>
                  </a:schemeClr>
                </a:solidFill>
              </a:rPr>
              <a:t>1.220 m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263800D-E23F-E9B9-C7DF-0323810C7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341" y="7122721"/>
            <a:ext cx="6015318" cy="1423892"/>
          </a:xfrm>
          <a:prstGeom prst="rect">
            <a:avLst/>
          </a:prstGeom>
          <a:ln w="19050">
            <a:solidFill>
              <a:srgbClr val="00B050"/>
            </a:solidFill>
          </a:ln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0E4256F0-0095-8179-A15E-9ED283E3D9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340" y="8717737"/>
            <a:ext cx="6015318" cy="483974"/>
          </a:xfrm>
          <a:prstGeom prst="rect">
            <a:avLst/>
          </a:prstGeom>
          <a:ln w="19050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38966409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f8afab47-5f18-4dcb-9ef3-cd87045d98ab}" enabled="1" method="Standard" siteId="{a40c0d68-338e-44ef-ab17-812ee42d12c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15</TotalTime>
  <Words>245</Words>
  <Application>Microsoft Office PowerPoint</Application>
  <PresentationFormat>A4 (210 x 297 mm)</PresentationFormat>
  <Paragraphs>35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Hovden Langrenn - Løypeoversikt</vt:lpstr>
      <vt:lpstr>NM-2 Hovden 2025 Distanse-løyper 5km – 7,5km – 10km</vt:lpstr>
      <vt:lpstr>NM-2 Hovden 2027 Torsdag: Junior Sprint CL</vt:lpstr>
      <vt:lpstr>NM-2 Hovden 2027 Fredag: Kvinner 5 km F</vt:lpstr>
      <vt:lpstr>NM-2 Hovden 2027 Fredag: Menn 10 km F</vt:lpstr>
      <vt:lpstr>NM-2 Hovden 2027 Lørdag: Junior NC-Finaler CL MS</vt:lpstr>
      <vt:lpstr>NM-2 Hovden 2025 Lørdag: Kvinner 30 km / Menn 50 km CL</vt:lpstr>
      <vt:lpstr>NM-2 Hovden 2027 Søndag: Team Sprint F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Sandvold Arne</dc:creator>
  <cp:lastModifiedBy>roar hjelmeset</cp:lastModifiedBy>
  <cp:revision>4</cp:revision>
  <dcterms:created xsi:type="dcterms:W3CDTF">2023-12-13T17:51:25Z</dcterms:created>
  <dcterms:modified xsi:type="dcterms:W3CDTF">2026-08-11T17:17:56Z</dcterms:modified>
</cp:coreProperties>
</file>