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711" r:id="rId6"/>
    <p:sldId id="4462" r:id="rId7"/>
    <p:sldId id="702" r:id="rId8"/>
    <p:sldId id="4453" r:id="rId9"/>
    <p:sldId id="4435" r:id="rId10"/>
    <p:sldId id="4451" r:id="rId11"/>
    <p:sldId id="4458" r:id="rId12"/>
    <p:sldId id="701" r:id="rId13"/>
    <p:sldId id="4457" r:id="rId14"/>
    <p:sldId id="4438" r:id="rId15"/>
    <p:sldId id="4439" r:id="rId16"/>
    <p:sldId id="4433" r:id="rId17"/>
    <p:sldId id="693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t Gjerland" initials="MG" lastIdx="1" clrIdx="0">
    <p:extLst>
      <p:ext uri="{19B8F6BF-5375-455C-9EA6-DF929625EA0E}">
        <p15:presenceInfo xmlns:p15="http://schemas.microsoft.com/office/powerpoint/2012/main" userId="S::Marit.Gjerland@skiforbundet.no::fb49c29d-321b-4ace-a889-89219e106f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8" autoAdjust="0"/>
    <p:restoredTop sz="84806" autoAdjust="0"/>
  </p:normalViewPr>
  <p:slideViewPr>
    <p:cSldViewPr snapToGrid="0">
      <p:cViewPr varScale="1">
        <p:scale>
          <a:sx n="138" d="100"/>
          <a:sy n="138" d="100"/>
        </p:scale>
        <p:origin x="83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e Hilfred Olsen" userId="4af50446-59d7-472f-94a0-2d57514a4dbb" providerId="ADAL" clId="{B180F1D1-EC61-4ED1-9EA5-637341726317}"/>
    <pc:docChg chg="delSld">
      <pc:chgData name="Jarle Hilfred Olsen" userId="4af50446-59d7-472f-94a0-2d57514a4dbb" providerId="ADAL" clId="{B180F1D1-EC61-4ED1-9EA5-637341726317}" dt="2023-04-27T06:16:10.888" v="0" actId="47"/>
      <pc:docMkLst>
        <pc:docMk/>
      </pc:docMkLst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2276102114" sldId="706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3864764215" sldId="710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2055497535" sldId="4420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2409092042" sldId="4427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2892719959" sldId="4428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678854554" sldId="4429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1796465366" sldId="4437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2665862068" sldId="4441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3901861978" sldId="4442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2967863746" sldId="4443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655368498" sldId="4444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1849094602" sldId="4445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3778017180" sldId="4446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76960503" sldId="4447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106313046" sldId="4448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2565190501" sldId="4449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3145981384" sldId="4450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2230417476" sldId="4452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3917137245" sldId="4455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955780304" sldId="4456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1543308968" sldId="4461"/>
        </pc:sldMkLst>
      </pc:sldChg>
      <pc:sldChg chg="del">
        <pc:chgData name="Jarle Hilfred Olsen" userId="4af50446-59d7-472f-94a0-2d57514a4dbb" providerId="ADAL" clId="{B180F1D1-EC61-4ED1-9EA5-637341726317}" dt="2023-04-27T06:16:10.888" v="0" actId="47"/>
        <pc:sldMkLst>
          <pc:docMk/>
          <pc:sldMk cId="3721434742" sldId="446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3T10:17:11.7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1521 164,'-24'-2,"0"-1,0-1,1-1,-1-2,1 0,1-1,-28-14,22 10,-1 1,1 1,-53-11,59 18,10 0,0 1,-1 0,1 1,-1 0,1 1,-1 1,1 0,-1 0,1 1,-22 7,-36 8,60-16,-1 1,1 0,0 1,0 0,0 1,0 0,0 0,1 1,-1 0,-12 10,9-4,-1-1,0 0,0-1,-1-1,-1 0,-30 10,16-9,0-2,-59 7,-81-5,36-3,85 1,42-5,-1 0,0-1,0 1,0-2,0 1,0-1,0 0,0-1,0 0,0 0,0-1,1 0,-1 0,-11-6,19 8,-1 0,1 0,0 0,0 0,-1 0,1 0,0 0,0 0,-1 0,1 0,0-1,0 1,0 0,-1 0,1 0,0 0,0 0,0-1,-1 1,1 0,0 0,0 0,0-1,0 1,0 0,0 0,-1 0,1-1,0 1,0 0,0 0,0-1,0 1,0 0,0 0,0-1,0 1,0 0,0 0,0-1,0 1,0 0,0 0,0-1,1 1,-1 0,0 0,0 0,0-1,16-5,21 3,9 1,72 2,-105 1,-1 0,0 1,0 1,0-1,0 2,-1 0,15 7,49 27,70 39,-141-75,-1 0,1 0,0-1,0 1,0-1,0 0,0 0,1-1,-1 1,0-1,0 0,7-1,55-11,-4 0,-8 9,94-8,-128 8,-1 0,0-1,1 0,-2-2,1-1,-1 0,34-19,-41 21,1-1,0 2,0-1,25-4,4-2,141-38,-157 43,-23 6,1-1,0 1,-1-1,1 0,-1 0,1 0,-1 0,1 0,-1 0,0-1,3-2,-5 4,1-1,-1 0,0 0,0 0,0 0,-1 0,1 0,0 0,0 0,-1 0,1 0,0 0,-1 0,1 0,-1 1,1-1,-1 0,1 0,-1 0,1 1,-1-1,0 0,0 1,1-1,-1 1,0-1,0 1,0-1,0 1,-1-1,-8-7,-1 0,0 1,0 0,0 1,-1 0,0 1,0 0,0 1,-1 1,0-1,1 2,-1 0,-14 0,4 0,1 0,-1-2,0 0,1-2,-33-12,36 12,-1 1,1 1,-1 0,1 2,-1 0,0 1,0 1,-31 4,-8-2,-38 8,69-5,-45 0,-16-4,-94-3,172 0,1 0,0 0,0-1,-17-7,21 7,1 1,-1-1,0 1,0 1,0-1,0 1,0 0,0 0,-1 1,1-1,0 2,0-1,-1 1,-6 1,-45 10,47-11,0 1,1 0,-1 1,1 0,-1 1,1 0,0 0,-17 11,15-7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F3E3A7A-FCB0-4F2F-92C1-EE3A85C3A0E6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5EB14FB2-A44A-439F-A2EE-FA1512AF9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1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538"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1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 på arealplan til venstre</a:t>
            </a:r>
          </a:p>
          <a:p>
            <a:r>
              <a:rPr lang="nb-NO" dirty="0"/>
              <a:t>Den detaljeres og ender som en reguleringsplan</a:t>
            </a:r>
          </a:p>
          <a:p>
            <a:r>
              <a:rPr lang="nb-NO" dirty="0"/>
              <a:t>Vårt tilfelle: kamp</a:t>
            </a:r>
          </a:p>
          <a:p>
            <a:r>
              <a:rPr lang="nb-NO" dirty="0" err="1"/>
              <a:t>Poltikere</a:t>
            </a:r>
            <a:r>
              <a:rPr lang="nb-NO" dirty="0"/>
              <a:t> og media var viktig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9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30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66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037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6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5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71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6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538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3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66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Stort tema</a:t>
            </a:r>
          </a:p>
          <a:p>
            <a:r>
              <a:rPr lang="nb-NO" dirty="0"/>
              <a:t>Les linjen. </a:t>
            </a:r>
          </a:p>
          <a:p>
            <a:r>
              <a:rPr lang="nb-NO" dirty="0"/>
              <a:t>Den setter føringer fra HVA du kan bygge, </a:t>
            </a:r>
          </a:p>
          <a:p>
            <a:r>
              <a:rPr lang="nb-NO" dirty="0"/>
              <a:t>HVOR du kan bygget det</a:t>
            </a:r>
          </a:p>
          <a:p>
            <a:r>
              <a:rPr lang="nb-NO" dirty="0"/>
              <a:t>HVORDAN det skal bygges</a:t>
            </a:r>
          </a:p>
          <a:p>
            <a:endParaRPr lang="nb-NO" dirty="0"/>
          </a:p>
          <a:p>
            <a:r>
              <a:rPr lang="nb-NO" dirty="0"/>
              <a:t>Må være kjent før du søker spillemidler</a:t>
            </a:r>
          </a:p>
          <a:p>
            <a:r>
              <a:rPr lang="nb-NO" dirty="0"/>
              <a:t>PBL kan skape frustrasjon</a:t>
            </a:r>
          </a:p>
          <a:p>
            <a:r>
              <a:rPr lang="nb-NO" dirty="0"/>
              <a:t>Kan vi ikke bare gjør sånn ……….</a:t>
            </a:r>
          </a:p>
          <a:p>
            <a:r>
              <a:rPr lang="nb-NO" dirty="0"/>
              <a:t>Stadig kompliserende krav kommer til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7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14FB2-A44A-439F-A2EE-FA1512AF95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7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609600" y="6473825"/>
            <a:ext cx="10972800" cy="190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70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nsf_logo_stor_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30425"/>
            <a:ext cx="1712384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2641600" y="2576813"/>
            <a:ext cx="8636000" cy="46166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2641603" y="3038480"/>
            <a:ext cx="8657167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425F-3C67-4D70-BAA2-B2E765BF5B84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6AB8-3823-44F1-B2FC-6A2FF4B02189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68511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07314"/>
            <a:ext cx="8887885" cy="461665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2906713"/>
            <a:ext cx="8887884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25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600205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1600205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56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535113"/>
            <a:ext cx="42672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2174875"/>
            <a:ext cx="426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200" y="1535113"/>
            <a:ext cx="42672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400" y="2174875"/>
            <a:ext cx="426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27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944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85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2514540"/>
            <a:ext cx="3454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200" y="1752602"/>
            <a:ext cx="5283200" cy="4373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3" y="3124205"/>
            <a:ext cx="3454400" cy="30019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913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9"/>
            <a:ext cx="919268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76404"/>
            <a:ext cx="9192683" cy="3051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919268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428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26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752602"/>
            <a:ext cx="553998" cy="43735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1752602"/>
            <a:ext cx="6197600" cy="43735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97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tellysbil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609603" y="6453193"/>
            <a:ext cx="11055351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70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5" descr="nsf_logo_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7" y="2276475"/>
            <a:ext cx="201295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2639616" y="2576813"/>
            <a:ext cx="8638976" cy="46166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2641603" y="3038480"/>
            <a:ext cx="8657167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6338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609603" y="6453193"/>
            <a:ext cx="11055351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70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5" descr="nsf_logo_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7" y="2276475"/>
            <a:ext cx="201295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2641600" y="2576813"/>
            <a:ext cx="8636000" cy="46166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2641603" y="3038480"/>
            <a:ext cx="8657167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7890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tellys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609603" y="6453193"/>
            <a:ext cx="11055351" cy="39687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70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5" descr="nsf_logo_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7" y="2276475"/>
            <a:ext cx="201295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2641600" y="2576813"/>
            <a:ext cx="8636000" cy="46166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2641603" y="3038480"/>
            <a:ext cx="8657167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483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5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tel og innh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70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0" descr="nsf_logo_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9" y="404818"/>
            <a:ext cx="11514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1"/>
          <p:cNvCxnSpPr/>
          <p:nvPr/>
        </p:nvCxnSpPr>
        <p:spPr>
          <a:xfrm flipV="1">
            <a:off x="609603" y="6453193"/>
            <a:ext cx="11055351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 flipV="1">
            <a:off x="692151" y="1052513"/>
            <a:ext cx="10972800" cy="19050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8403" y="591075"/>
            <a:ext cx="9226551" cy="46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535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tel og innh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70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1"/>
          <p:cNvCxnSpPr/>
          <p:nvPr/>
        </p:nvCxnSpPr>
        <p:spPr>
          <a:xfrm flipV="1">
            <a:off x="609603" y="6453193"/>
            <a:ext cx="11055351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Bilde 10" descr="nsf_logo_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9" y="404818"/>
            <a:ext cx="11514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/>
        </p:nvCxnSpPr>
        <p:spPr>
          <a:xfrm flipV="1">
            <a:off x="692151" y="1052513"/>
            <a:ext cx="10972800" cy="19050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8403" y="591075"/>
            <a:ext cx="9226551" cy="46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722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tel og innho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70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1"/>
          <p:cNvCxnSpPr/>
          <p:nvPr/>
        </p:nvCxnSpPr>
        <p:spPr>
          <a:xfrm flipV="1">
            <a:off x="609603" y="6453193"/>
            <a:ext cx="11055351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Bilde 10" descr="nsf_logo_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9" y="404818"/>
            <a:ext cx="11514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/>
        </p:nvCxnSpPr>
        <p:spPr>
          <a:xfrm flipV="1">
            <a:off x="692151" y="1052513"/>
            <a:ext cx="10972800" cy="19050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8403" y="591075"/>
            <a:ext cx="9226551" cy="46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642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tel og innho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sf_flaggstripe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70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1"/>
          <p:cNvCxnSpPr/>
          <p:nvPr/>
        </p:nvCxnSpPr>
        <p:spPr>
          <a:xfrm flipV="1">
            <a:off x="609603" y="6453193"/>
            <a:ext cx="11055351" cy="39687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Bilde 10" descr="nsf_logo_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9" y="404818"/>
            <a:ext cx="115146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/>
        </p:nvCxnSpPr>
        <p:spPr>
          <a:xfrm flipV="1">
            <a:off x="692151" y="1052513"/>
            <a:ext cx="10972800" cy="19050"/>
          </a:xfrm>
          <a:prstGeom prst="line">
            <a:avLst/>
          </a:prstGeom>
          <a:ln>
            <a:solidFill>
              <a:srgbClr val="FFFF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8403" y="591075"/>
            <a:ext cx="9226551" cy="46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54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47596" y="663082"/>
            <a:ext cx="8832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</a:t>
            </a:r>
            <a:endParaRPr lang="nb-NO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20" y="1600205"/>
            <a:ext cx="110405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41668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B6E3"/>
                </a:solidFill>
                <a:latin typeface="Georgia" charset="0"/>
              </a:defRPr>
            </a:lvl1pPr>
          </a:lstStyle>
          <a:p>
            <a:pPr>
              <a:defRPr/>
            </a:pPr>
            <a:fld id="{0105D6E8-8C46-4AA5-8AD4-0B8769DD5285}" type="datetime1">
              <a:rPr lang="en-US" smtClean="0"/>
              <a:pPr>
                <a:defRPr/>
              </a:pPr>
              <a:t>4/27/2023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41668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2"/>
                </a:solidFill>
                <a:latin typeface="Georgia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0800" y="6416680"/>
            <a:ext cx="111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B6E3"/>
                </a:solidFill>
                <a:latin typeface="Georgia" charset="0"/>
              </a:defRPr>
            </a:lvl1pPr>
          </a:lstStyle>
          <a:p>
            <a:pPr>
              <a:defRPr/>
            </a:pPr>
            <a:fld id="{0BDFEE3F-80B4-40C8-A4DE-EB613CB60A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31" name="Picture 18" descr="nsf_flaggstripe_powerpoint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70" y="0"/>
            <a:ext cx="2095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9" descr="nsf_logo_liten_powerpoint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8" y="404818"/>
            <a:ext cx="119803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1"/>
          <p:cNvCxnSpPr/>
          <p:nvPr/>
        </p:nvCxnSpPr>
        <p:spPr>
          <a:xfrm flipV="1">
            <a:off x="609603" y="6453193"/>
            <a:ext cx="11055351" cy="39687"/>
          </a:xfrm>
          <a:prstGeom prst="line">
            <a:avLst/>
          </a:prstGeom>
          <a:ln>
            <a:solidFill>
              <a:srgbClr val="ACADAE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1"/>
          <p:cNvCxnSpPr/>
          <p:nvPr/>
        </p:nvCxnSpPr>
        <p:spPr>
          <a:xfrm flipV="1">
            <a:off x="624417" y="1125538"/>
            <a:ext cx="10972800" cy="190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2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/>
  </p:transition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ＭＳ Ｐゴシック" pitchFamily="-65" charset="-128"/>
          <a:cs typeface="ＭＳ Ｐゴシック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folHlink"/>
          </a:solidFill>
          <a:latin typeface="+mn-lt"/>
          <a:ea typeface="ＭＳ Ｐゴシック" pitchFamily="-65" charset="-128"/>
          <a:cs typeface="ＭＳ Ｐゴシック" charset="0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ettsforbundet.no/contentassets/8f4dff2b14054a048fbf7c12d8133a30/idretten-skal_anlegg-2019-2023---endelig-utgave.pdf" TargetMode="External"/><Relationship Id="rId7" Type="http://schemas.openxmlformats.org/officeDocument/2006/relationships/hyperlink" Target="https://www.svk.no/getfile.php/4438769.652.tmktas7sspzzmz/Kommunedelplan+for+idretts-+og+friluftsliv+2018-2028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kiforbundet.no/globalassets/06-krets---medier/nord-trondelag/anlegg/nts-anleggsplan-2019-2023-til-skikretstinget-2021.pdf" TargetMode="External"/><Relationship Id="rId5" Type="http://schemas.openxmlformats.org/officeDocument/2006/relationships/hyperlink" Target="https://www.idrettsforbundet.no/contentassets/75870fe5d9cc4b03b8ca5dfcfacec507/anleggsplan-tfik-2022.pdf" TargetMode="External"/><Relationship Id="rId4" Type="http://schemas.openxmlformats.org/officeDocument/2006/relationships/hyperlink" Target="https://www.skiforbundet.no/globalassets/02-felles---medier/02-dokumentarkiv-moter/01-skitinget/2021/vedlegg-5-skiglede-for-alle-strategidokument-2021-2024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deidrettsanlegg.no/tema/prosjektveileder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ygg21.no/wp-content/uploads/2021/03/00000_interaktiv_arb.gr_.6_veileder_kompetans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deidrettsanlegg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hyperlink" Target="https://www.godeidrettsanlegg.no/anleggstype/ski-og-snoanleg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forbundet.no/fagportal/anleggsweb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NULL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BEF4940-A572-807E-DB7A-E2DCEB41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891" y="0"/>
            <a:ext cx="12240491" cy="702920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5A6285A-711E-B81B-449E-136F3899A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432" y="-1125026"/>
            <a:ext cx="10056353" cy="2012880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Aharoni" panose="02010803020104030203" pitchFamily="2" charset="-79"/>
                <a:cs typeface="Aharoni" panose="02010803020104030203" pitchFamily="2" charset="-79"/>
              </a:rPr>
              <a:t>Spillemidler og finansiering av skianlegg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B275B08-A114-4E6E-EC16-4EFFEAB42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760" y="3958467"/>
            <a:ext cx="9157193" cy="293551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nb-NO" sz="36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Praktisk eksempel </a:t>
            </a:r>
          </a:p>
          <a:p>
            <a:pPr algn="ctr">
              <a:spcBef>
                <a:spcPct val="0"/>
              </a:spcBef>
            </a:pPr>
            <a:endParaRPr lang="nb-NO" sz="3600" b="1" dirty="0">
              <a:solidFill>
                <a:schemeClr val="tx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</a:pPr>
            <a:r>
              <a:rPr lang="nb-NO" sz="36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Hvordan søke og ulike formalkrav?</a:t>
            </a:r>
          </a:p>
          <a:p>
            <a:pPr algn="ctr">
              <a:spcBef>
                <a:spcPct val="0"/>
              </a:spcBef>
            </a:pPr>
            <a:endParaRPr lang="nb-NO" sz="3600" b="1" dirty="0">
              <a:solidFill>
                <a:schemeClr val="tx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</a:pPr>
            <a:r>
              <a:rPr lang="nb-NO" sz="3600" b="1" dirty="0" err="1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Klubbeid</a:t>
            </a:r>
            <a:r>
              <a:rPr lang="nb-NO" sz="36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anlegg</a:t>
            </a:r>
          </a:p>
          <a:p>
            <a:pPr>
              <a:spcBef>
                <a:spcPct val="0"/>
              </a:spcBef>
            </a:pPr>
            <a:endParaRPr lang="nb-NO" sz="3600" b="1" dirty="0">
              <a:solidFill>
                <a:schemeClr val="tx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22437BA-221D-FBA8-DC7A-B6B6CF718E19}"/>
              </a:ext>
            </a:extLst>
          </p:cNvPr>
          <p:cNvSpPr/>
          <p:nvPr/>
        </p:nvSpPr>
        <p:spPr>
          <a:xfrm>
            <a:off x="2237509" y="4884666"/>
            <a:ext cx="8693727" cy="937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136142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9" y="469240"/>
            <a:ext cx="8667908" cy="523220"/>
          </a:xfrm>
        </p:spPr>
        <p:txBody>
          <a:bodyPr/>
          <a:lstStyle/>
          <a:p>
            <a:r>
              <a:rPr lang="nb-NO" sz="2800" dirty="0">
                <a:solidFill>
                  <a:schemeClr val="bg1"/>
                </a:solidFill>
              </a:rPr>
              <a:t>Reguleringsplan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1"/>
                </a:solidFill>
              </a:rPr>
              <a:t>Webinar</a:t>
            </a:r>
            <a:r>
              <a:rPr lang="nb-NO" sz="1100" b="1" dirty="0">
                <a:solidFill>
                  <a:schemeClr val="bg1"/>
                </a:solidFill>
              </a:rPr>
              <a:t> 26.april 2023 - Fagteam myndighetskrav og finansiering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BECFF2C-1B75-2B9D-2E8C-EE5ACD7DD602}"/>
              </a:ext>
            </a:extLst>
          </p:cNvPr>
          <p:cNvSpPr txBox="1"/>
          <p:nvPr/>
        </p:nvSpPr>
        <p:spPr>
          <a:xfrm>
            <a:off x="1523552" y="992460"/>
            <a:ext cx="1019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nb-NO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nb-NO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20B2470-DFE5-93C0-AA43-0711C601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91" y="1189023"/>
            <a:ext cx="4128030" cy="36927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87B8E4D-6405-B902-F738-03E80B5BB969}"/>
              </a:ext>
            </a:extLst>
          </p:cNvPr>
          <p:cNvSpPr txBox="1"/>
          <p:nvPr/>
        </p:nvSpPr>
        <p:spPr>
          <a:xfrm>
            <a:off x="2943599" y="4975915"/>
            <a:ext cx="5412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2"/>
                </a:solidFill>
              </a:rPr>
              <a:t>Rulleskiprosjektet: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2"/>
                </a:solidFill>
              </a:rPr>
              <a:t>Regulert til nærmiljøområde og </a:t>
            </a:r>
            <a:r>
              <a:rPr lang="nb-NO" u="sng" dirty="0" err="1">
                <a:solidFill>
                  <a:schemeClr val="bg2"/>
                </a:solidFill>
              </a:rPr>
              <a:t>friluftområder</a:t>
            </a:r>
            <a:endParaRPr lang="nb-NO" u="sng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2"/>
                </a:solidFill>
              </a:rPr>
              <a:t>Må gjennom en mindre omregulering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2"/>
                </a:solidFill>
              </a:rPr>
              <a:t>Skal være idrett og nærmiljøanlegg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2"/>
                </a:solidFill>
              </a:rPr>
              <a:t>Intensjonsavtale inngått med grunneier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34A895A-DFAD-CA3A-0030-0349C9D2B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5" y="1189023"/>
            <a:ext cx="3455345" cy="36927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41269A5-D3F4-DE08-803B-6609A3665674}"/>
              </a:ext>
            </a:extLst>
          </p:cNvPr>
          <p:cNvSpPr txBox="1"/>
          <p:nvPr/>
        </p:nvSpPr>
        <p:spPr>
          <a:xfrm>
            <a:off x="794134" y="113095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Arealplan</a:t>
            </a:r>
            <a:r>
              <a:rPr lang="nb-NO" dirty="0"/>
              <a:t>	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F61E436-F091-C4C3-A25C-DA473CB18BDE}"/>
              </a:ext>
            </a:extLst>
          </p:cNvPr>
          <p:cNvSpPr txBox="1"/>
          <p:nvPr/>
        </p:nvSpPr>
        <p:spPr>
          <a:xfrm>
            <a:off x="4728456" y="114342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Reguleringsplan</a:t>
            </a:r>
            <a:r>
              <a:rPr lang="nb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9105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9" y="469240"/>
            <a:ext cx="8667908" cy="523220"/>
          </a:xfrm>
        </p:spPr>
        <p:txBody>
          <a:bodyPr/>
          <a:lstStyle/>
          <a:p>
            <a:r>
              <a:rPr lang="nb-NO" sz="2800" dirty="0"/>
              <a:t>B</a:t>
            </a:r>
            <a:r>
              <a:rPr lang="nb-NO" sz="2800" dirty="0">
                <a:solidFill>
                  <a:schemeClr val="bg1"/>
                </a:solidFill>
              </a:rPr>
              <a:t>yggeforskrifter – Teknisk forskrift 2017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1"/>
                </a:solidFill>
              </a:rPr>
              <a:t>Webinar</a:t>
            </a:r>
            <a:r>
              <a:rPr lang="nb-NO" sz="1100" b="1" dirty="0">
                <a:solidFill>
                  <a:schemeClr val="bg1"/>
                </a:solidFill>
              </a:rPr>
              <a:t> 26.april 2023 - Fagteam myndighetskrav og finansiering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BECFF2C-1B75-2B9D-2E8C-EE5ACD7DD602}"/>
              </a:ext>
            </a:extLst>
          </p:cNvPr>
          <p:cNvSpPr txBox="1"/>
          <p:nvPr/>
        </p:nvSpPr>
        <p:spPr>
          <a:xfrm>
            <a:off x="1523552" y="992460"/>
            <a:ext cx="1019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nb-NO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nb-NO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7FD9FDC-B6C4-E96B-79B7-485DEB2FD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82" y="1944227"/>
            <a:ext cx="3517234" cy="331639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0C330B1-9E03-C025-CB78-E25D32FF0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076" y="-32759"/>
            <a:ext cx="2575002" cy="689148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4EECA00-73F1-4C09-A30E-98ADFA0189A4}"/>
              </a:ext>
            </a:extLst>
          </p:cNvPr>
          <p:cNvSpPr txBox="1"/>
          <p:nvPr/>
        </p:nvSpPr>
        <p:spPr>
          <a:xfrm>
            <a:off x="4311558" y="1081732"/>
            <a:ext cx="427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2"/>
                </a:solidFill>
              </a:rPr>
              <a:t>SØK, PRO, UTF, UAK, tiltaksklasser</a:t>
            </a:r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34F9EDF-22BE-B09A-C18C-99B9DC067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609" y="1417625"/>
            <a:ext cx="4626416" cy="50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9" y="469240"/>
            <a:ext cx="8667908" cy="523220"/>
          </a:xfrm>
        </p:spPr>
        <p:txBody>
          <a:bodyPr/>
          <a:lstStyle/>
          <a:p>
            <a:r>
              <a:rPr lang="nb-NO" sz="2800" dirty="0"/>
              <a:t>B</a:t>
            </a:r>
            <a:r>
              <a:rPr lang="nb-NO" sz="2800" dirty="0">
                <a:solidFill>
                  <a:schemeClr val="bg1"/>
                </a:solidFill>
              </a:rPr>
              <a:t>yggeforskrifter - byggesøknad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1"/>
                </a:solidFill>
              </a:rPr>
              <a:t>Webinar</a:t>
            </a:r>
            <a:r>
              <a:rPr lang="nb-NO" sz="1100" b="1" dirty="0">
                <a:solidFill>
                  <a:schemeClr val="bg1"/>
                </a:solidFill>
              </a:rPr>
              <a:t> 26.april 2023 - Fagteam myndighetskrav og finansiering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BECFF2C-1B75-2B9D-2E8C-EE5ACD7DD602}"/>
              </a:ext>
            </a:extLst>
          </p:cNvPr>
          <p:cNvSpPr txBox="1"/>
          <p:nvPr/>
        </p:nvSpPr>
        <p:spPr>
          <a:xfrm>
            <a:off x="-4426975" y="1650551"/>
            <a:ext cx="1019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nb-NO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nb-NO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B535FE4-9F38-DB56-51DF-636B87CF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01" y="1128960"/>
            <a:ext cx="7831753" cy="52598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673668A-7914-FD59-622E-31CE9015B68A}"/>
              </a:ext>
            </a:extLst>
          </p:cNvPr>
          <p:cNvSpPr txBox="1"/>
          <p:nvPr/>
        </p:nvSpPr>
        <p:spPr>
          <a:xfrm>
            <a:off x="613719" y="1295319"/>
            <a:ext cx="2941831" cy="439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2"/>
                </a:solidFill>
              </a:rPr>
              <a:t>Kan krever fagkompetanse</a:t>
            </a:r>
          </a:p>
          <a:p>
            <a:r>
              <a:rPr lang="nb-NO" dirty="0">
                <a:solidFill>
                  <a:schemeClr val="bg2"/>
                </a:solidFill>
              </a:rPr>
              <a:t>Innenfor flere fagområder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solidFill>
                <a:schemeClr val="bg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solidFill>
                <a:schemeClr val="bg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Kommunen kan gi 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tidlig pekepinn på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potensielle farer knyttet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 av ras, verneobjekter,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vernet miljø/dyr/fauna,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kvikkleire</a:t>
            </a:r>
            <a:r>
              <a:rPr lang="nb-NO" sz="18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flom </a:t>
            </a:r>
            <a:r>
              <a:rPr lang="nb-NO" sz="1800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endParaRPr lang="nb-NO" sz="18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278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9" y="469240"/>
            <a:ext cx="9954824" cy="523220"/>
          </a:xfrm>
        </p:spPr>
        <p:txBody>
          <a:bodyPr/>
          <a:lstStyle/>
          <a:p>
            <a:pPr algn="l" fontAlgn="base"/>
            <a:r>
              <a:rPr lang="nb-NO" sz="2800" dirty="0">
                <a:solidFill>
                  <a:schemeClr val="bg2"/>
                </a:solidFill>
                <a:latin typeface="Telefon"/>
              </a:rPr>
              <a:t>Anleggsplaner – Tidlig og god dialog med kommunen er viktig</a:t>
            </a:r>
            <a:endParaRPr lang="nb-NO" sz="2800" i="0" dirty="0">
              <a:solidFill>
                <a:schemeClr val="bg2"/>
              </a:solidFill>
              <a:effectLst/>
              <a:latin typeface="Telefon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1"/>
                </a:solidFill>
              </a:rPr>
              <a:t>Webinar</a:t>
            </a:r>
            <a:r>
              <a:rPr lang="nb-NO" sz="1100" b="1" dirty="0">
                <a:solidFill>
                  <a:schemeClr val="bg1"/>
                </a:solidFill>
              </a:rPr>
              <a:t> 26.april 2023 - Fagteam myndighetskrav og finansiering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BECFF2C-1B75-2B9D-2E8C-EE5ACD7DD602}"/>
              </a:ext>
            </a:extLst>
          </p:cNvPr>
          <p:cNvSpPr txBox="1"/>
          <p:nvPr/>
        </p:nvSpPr>
        <p:spPr>
          <a:xfrm>
            <a:off x="1523552" y="992460"/>
            <a:ext cx="10191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r>
              <a:rPr lang="nb-NO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B766460-D156-06F1-25F7-5E5618FD6019}"/>
              </a:ext>
            </a:extLst>
          </p:cNvPr>
          <p:cNvSpPr txBox="1"/>
          <p:nvPr/>
        </p:nvSpPr>
        <p:spPr>
          <a:xfrm>
            <a:off x="598428" y="1421575"/>
            <a:ext cx="11263255" cy="5436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Kommunen bidrar med: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Klargjøring av kommunal praksis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Får anlegg på kommunal anleggsplan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Rullerer anleggsplanen til kommunen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Hjelper med tolkninga av spillemiddelordningen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Ansvarlig for arealplaner og reguleringsplaner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Ansvar i forhold til Plan og bygningsloven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Ivaretar politisk behandling 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Fortar kontroll av søknaden og godkjenner den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Foretar kontroll etter bygging, både utforming og økonomi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5FF3070-FAAC-2270-5C7D-4284D7C89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828" y="1150140"/>
            <a:ext cx="3503199" cy="447044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93DB7E2-10F9-76E1-29F5-F3FFED438EAC}"/>
              </a:ext>
            </a:extLst>
          </p:cNvPr>
          <p:cNvSpPr/>
          <p:nvPr/>
        </p:nvSpPr>
        <p:spPr>
          <a:xfrm>
            <a:off x="8670353" y="3499717"/>
            <a:ext cx="2973446" cy="27629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7321E6F-3B69-C85E-2775-B51C83C2FB60}"/>
              </a:ext>
            </a:extLst>
          </p:cNvPr>
          <p:cNvSpPr/>
          <p:nvPr/>
        </p:nvSpPr>
        <p:spPr>
          <a:xfrm>
            <a:off x="10071556" y="2940552"/>
            <a:ext cx="1335419" cy="12498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46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9" y="38353"/>
            <a:ext cx="10018048" cy="954107"/>
          </a:xfrm>
        </p:spPr>
        <p:txBody>
          <a:bodyPr/>
          <a:lstStyle/>
          <a:p>
            <a:pPr algn="l" fontAlgn="base"/>
            <a:r>
              <a:rPr lang="nb-NO" sz="2800" dirty="0">
                <a:solidFill>
                  <a:schemeClr val="bg2"/>
                </a:solidFill>
                <a:latin typeface="Telefon"/>
              </a:rPr>
              <a:t>Anleggsplaner – organisering innen idretten og eksempler</a:t>
            </a:r>
            <a:endParaRPr lang="nb-NO" sz="2800" i="0" dirty="0">
              <a:solidFill>
                <a:schemeClr val="bg2"/>
              </a:solidFill>
              <a:effectLst/>
              <a:latin typeface="Telefon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rgbClr val="00B0F0"/>
                </a:solidFill>
              </a:rPr>
              <a:t>Webinar</a:t>
            </a:r>
            <a:r>
              <a:rPr lang="nb-NO" sz="1100" b="1" dirty="0">
                <a:solidFill>
                  <a:srgbClr val="00B0F0"/>
                </a:solidFill>
              </a:rPr>
              <a:t> 26.april 2023 - Fagteam myndighetskrav og finansiering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06D8AA4-2530-2929-2FCE-50CDB8E3978F}"/>
              </a:ext>
            </a:extLst>
          </p:cNvPr>
          <p:cNvSpPr txBox="1"/>
          <p:nvPr/>
        </p:nvSpPr>
        <p:spPr>
          <a:xfrm>
            <a:off x="1177636" y="1916730"/>
            <a:ext cx="119333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32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NIF – idrettspolitiske dokumenter</a:t>
            </a:r>
            <a:endParaRPr lang="nb-NO" sz="32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32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Skiforbundet – Skistrategisk plan</a:t>
            </a:r>
            <a:endParaRPr lang="nb-NO" sz="32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3200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Idrettskretsen – Anleggsplan</a:t>
            </a:r>
            <a:endParaRPr lang="nb-NO" sz="32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3200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Skikretsen – Anleggsplan</a:t>
            </a:r>
            <a:endParaRPr lang="nb-NO" sz="32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3200" dirty="0">
                <a:solidFill>
                  <a:schemeClr val="bg1"/>
                </a:solidFill>
              </a:rPr>
              <a:t>Klubber – anleggsønske/behov</a:t>
            </a:r>
          </a:p>
          <a:p>
            <a:pPr marL="342900" indent="-342900">
              <a:buFont typeface="+mj-lt"/>
              <a:buAutoNum type="arabicPeriod"/>
            </a:pPr>
            <a:endParaRPr lang="nb-NO" sz="3200" dirty="0">
              <a:solidFill>
                <a:schemeClr val="bg1"/>
              </a:solidFill>
            </a:endParaRPr>
          </a:p>
          <a:p>
            <a:r>
              <a:rPr lang="nb-NO" sz="3200" dirty="0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Kommunedelplan for idrett</a:t>
            </a:r>
            <a:endParaRPr lang="nb-NO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4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9" y="469240"/>
            <a:ext cx="8667908" cy="523220"/>
          </a:xfrm>
        </p:spPr>
        <p:txBody>
          <a:bodyPr/>
          <a:lstStyle/>
          <a:p>
            <a:pPr algn="l" fontAlgn="base"/>
            <a:r>
              <a:rPr lang="nb-NO" sz="2800" dirty="0">
                <a:solidFill>
                  <a:schemeClr val="bg2"/>
                </a:solidFill>
                <a:latin typeface="Telefon"/>
              </a:rPr>
              <a:t>Agenda </a:t>
            </a:r>
            <a:endParaRPr lang="nb-NO" sz="2800" i="0" dirty="0">
              <a:solidFill>
                <a:schemeClr val="bg2"/>
              </a:solidFill>
              <a:effectLst/>
              <a:latin typeface="Telefon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2"/>
                </a:solidFill>
              </a:rPr>
              <a:t>Webinar</a:t>
            </a:r>
            <a:r>
              <a:rPr lang="nb-NO" sz="1100" b="1" dirty="0">
                <a:solidFill>
                  <a:schemeClr val="bg2"/>
                </a:solidFill>
              </a:rPr>
              <a:t> 26.april 2023 - Fagteam myndighetskrav og finansiering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DF9D2BF-65DF-2097-563F-E406E729106A}"/>
              </a:ext>
            </a:extLst>
          </p:cNvPr>
          <p:cNvSpPr txBox="1"/>
          <p:nvPr/>
        </p:nvSpPr>
        <p:spPr>
          <a:xfrm>
            <a:off x="686633" y="2000458"/>
            <a:ext cx="10660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>
                <a:solidFill>
                  <a:schemeClr val="bg2"/>
                </a:solidFill>
              </a:rPr>
              <a:t>Planleggingsprosess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solidFill>
                  <a:schemeClr val="bg2"/>
                </a:solidFill>
              </a:rPr>
              <a:t>Utforming av anlegg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solidFill>
                  <a:schemeClr val="bg2"/>
                </a:solidFill>
              </a:rPr>
              <a:t>Planverk og byggeforskrifter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solidFill>
                  <a:schemeClr val="bg2"/>
                </a:solidFill>
              </a:rPr>
              <a:t>Anleggsplaner og prioritering av spillemidler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solidFill>
                  <a:schemeClr val="bg2"/>
                </a:solidFill>
              </a:rPr>
              <a:t>Eksempel på utfylling: Ordinær spillemiddelsøknad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>
              <a:solidFill>
                <a:schemeClr val="bg2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048512-9ADF-12C3-DEDF-F554F3310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8463">
            <a:off x="8318999" y="2095978"/>
            <a:ext cx="3521788" cy="366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2"/>
                </a:solidFill>
              </a:rPr>
              <a:t>Webinar</a:t>
            </a:r>
            <a:r>
              <a:rPr lang="nb-NO" sz="1100" b="1" dirty="0">
                <a:solidFill>
                  <a:schemeClr val="bg2"/>
                </a:solidFill>
              </a:rPr>
              <a:t> 26.april 2023 - Fagteam myndighetskrav og finansiering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5750ADB-D157-D3FE-FEBF-0440C5D3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129" y="1200838"/>
            <a:ext cx="4459912" cy="506934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AAA9387-523C-E8E7-733B-A7DD2CCC4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964" y="5650144"/>
            <a:ext cx="3771859" cy="6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4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9" y="38353"/>
            <a:ext cx="10191526" cy="954107"/>
          </a:xfrm>
        </p:spPr>
        <p:txBody>
          <a:bodyPr/>
          <a:lstStyle/>
          <a:p>
            <a:pPr algn="l" fontAlgn="base"/>
            <a:r>
              <a:rPr lang="nb-NO" sz="2800" i="0" dirty="0">
                <a:solidFill>
                  <a:schemeClr val="bg2"/>
                </a:solidFill>
                <a:effectLst/>
                <a:latin typeface="Telefon"/>
              </a:rPr>
              <a:t>Planleggingsprosessen - Veileder www.godeidrettsanlegg.no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1"/>
                </a:solidFill>
              </a:rPr>
              <a:t>Webinar</a:t>
            </a:r>
            <a:r>
              <a:rPr lang="nb-NO" sz="1100" b="1" dirty="0">
                <a:solidFill>
                  <a:schemeClr val="bg1"/>
                </a:solidFill>
              </a:rPr>
              <a:t> 26.april 2023 - Fagteam myndighetskrav og finansiering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BECFF2C-1B75-2B9D-2E8C-EE5ACD7DD602}"/>
              </a:ext>
            </a:extLst>
          </p:cNvPr>
          <p:cNvSpPr txBox="1"/>
          <p:nvPr/>
        </p:nvSpPr>
        <p:spPr>
          <a:xfrm>
            <a:off x="1523552" y="992460"/>
            <a:ext cx="10191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r>
              <a:rPr lang="nb-NO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</p:txBody>
      </p:sp>
      <p:pic>
        <p:nvPicPr>
          <p:cNvPr id="4" name="Bilde 3">
            <a:hlinkClick r:id="rId3"/>
            <a:extLst>
              <a:ext uri="{FF2B5EF4-FFF2-40B4-BE49-F238E27FC236}">
                <a16:creationId xmlns:a16="http://schemas.microsoft.com/office/drawing/2014/main" id="{0B813AFD-FCAE-BFDA-CB43-A617C0C66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74" y="2333218"/>
            <a:ext cx="11274014" cy="3735546"/>
          </a:xfrm>
          <a:prstGeom prst="rect">
            <a:avLst/>
          </a:prstGeom>
        </p:spPr>
      </p:pic>
      <p:sp>
        <p:nvSpPr>
          <p:cNvPr id="7" name="Stjerne: 5 tagger 6">
            <a:extLst>
              <a:ext uri="{FF2B5EF4-FFF2-40B4-BE49-F238E27FC236}">
                <a16:creationId xmlns:a16="http://schemas.microsoft.com/office/drawing/2014/main" id="{59DB4D03-7338-7620-805E-EE7035914386}"/>
              </a:ext>
            </a:extLst>
          </p:cNvPr>
          <p:cNvSpPr/>
          <p:nvPr/>
        </p:nvSpPr>
        <p:spPr>
          <a:xfrm>
            <a:off x="10782748" y="1565375"/>
            <a:ext cx="1409252" cy="1187772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AC59C02-DD61-B609-8E93-C77DD6BC3B3F}"/>
              </a:ext>
            </a:extLst>
          </p:cNvPr>
          <p:cNvSpPr txBox="1"/>
          <p:nvPr/>
        </p:nvSpPr>
        <p:spPr>
          <a:xfrm>
            <a:off x="608125" y="1462083"/>
            <a:ext cx="1065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2"/>
                </a:solidFill>
              </a:rPr>
              <a:t>ET </a:t>
            </a:r>
            <a:r>
              <a:rPr lang="nb-NO" sz="2800" b="1" u="sng" dirty="0">
                <a:solidFill>
                  <a:srgbClr val="FFFF00"/>
                </a:solidFill>
              </a:rPr>
              <a:t>MEGET</a:t>
            </a:r>
            <a:r>
              <a:rPr lang="nb-NO" sz="2800" dirty="0">
                <a:solidFill>
                  <a:schemeClr val="bg2"/>
                </a:solidFill>
              </a:rPr>
              <a:t> GODT PLANLEGGINGSVERKTØY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577D53B-85A8-3107-C99B-6357FEF6D8B6}"/>
              </a:ext>
            </a:extLst>
          </p:cNvPr>
          <p:cNvSpPr txBox="1"/>
          <p:nvPr/>
        </p:nvSpPr>
        <p:spPr>
          <a:xfrm>
            <a:off x="423774" y="6068764"/>
            <a:ext cx="609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2"/>
                </a:solidFill>
              </a:rPr>
              <a:t>https://www.godeidrettsanlegg.no/tema/prosjektveilederen</a:t>
            </a:r>
          </a:p>
        </p:txBody>
      </p:sp>
    </p:spTree>
    <p:extLst>
      <p:ext uri="{BB962C8B-B14F-4D97-AF65-F5344CB8AC3E}">
        <p14:creationId xmlns:p14="http://schemas.microsoft.com/office/powerpoint/2010/main" val="84785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9" y="469240"/>
            <a:ext cx="9842194" cy="523220"/>
          </a:xfrm>
        </p:spPr>
        <p:txBody>
          <a:bodyPr/>
          <a:lstStyle/>
          <a:p>
            <a:pPr algn="l" fontAlgn="base"/>
            <a:r>
              <a:rPr lang="nb-NO" sz="2800" dirty="0">
                <a:solidFill>
                  <a:schemeClr val="bg2"/>
                </a:solidFill>
                <a:latin typeface="Telefon"/>
              </a:rPr>
              <a:t>Planleggingsprosessen – kartlegg kompetansen i egen klubb</a:t>
            </a:r>
            <a:endParaRPr lang="nb-NO" sz="2800" i="0" dirty="0">
              <a:solidFill>
                <a:schemeClr val="bg2"/>
              </a:solidFill>
              <a:effectLst/>
              <a:latin typeface="Telefon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2"/>
                </a:solidFill>
              </a:rPr>
              <a:t>Webinar</a:t>
            </a:r>
            <a:r>
              <a:rPr lang="nb-NO" sz="1100" b="1" dirty="0">
                <a:solidFill>
                  <a:schemeClr val="bg2"/>
                </a:solidFill>
              </a:rPr>
              <a:t> 26.april 2023 - Fagteam myndighetskrav og finansiering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DF9D2BF-65DF-2097-563F-E406E729106A}"/>
              </a:ext>
            </a:extLst>
          </p:cNvPr>
          <p:cNvSpPr txBox="1"/>
          <p:nvPr/>
        </p:nvSpPr>
        <p:spPr>
          <a:xfrm>
            <a:off x="5278369" y="1587446"/>
            <a:ext cx="67952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>
                <a:solidFill>
                  <a:schemeClr val="bg2"/>
                </a:solidFill>
              </a:rPr>
              <a:t>Prosesskompetanse: </a:t>
            </a:r>
            <a:r>
              <a:rPr lang="nb-NO" dirty="0">
                <a:solidFill>
                  <a:schemeClr val="bg2"/>
                </a:solidFill>
              </a:rPr>
              <a:t>‘</a:t>
            </a:r>
          </a:p>
          <a:p>
            <a:r>
              <a:rPr lang="nb-NO" dirty="0">
                <a:solidFill>
                  <a:schemeClr val="bg2"/>
                </a:solidFill>
              </a:rPr>
              <a:t>En eller flere som kan lede prosjektet. Kanskje med kompetanse fra bygg og anlegg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u="sng" dirty="0">
                <a:solidFill>
                  <a:schemeClr val="bg2"/>
                </a:solidFill>
              </a:rPr>
              <a:t>Fagkompetanse:</a:t>
            </a:r>
          </a:p>
          <a:p>
            <a:r>
              <a:rPr lang="nb-NO" dirty="0">
                <a:solidFill>
                  <a:schemeClr val="bg2"/>
                </a:solidFill>
              </a:rPr>
              <a:t>Elektriker, rørlegger, maskinfører, ingeniører, tømrere, bankansatte, politikere osv. Til anleggsutforming finnes Skiforbundet, veiledere og trenere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u="sng" dirty="0" err="1">
                <a:solidFill>
                  <a:schemeClr val="bg2"/>
                </a:solidFill>
              </a:rPr>
              <a:t>Relasjonskompetanse</a:t>
            </a:r>
            <a:r>
              <a:rPr lang="nb-NO" u="sng" dirty="0">
                <a:solidFill>
                  <a:schemeClr val="bg2"/>
                </a:solidFill>
              </a:rPr>
              <a:t>:</a:t>
            </a:r>
          </a:p>
          <a:p>
            <a:r>
              <a:rPr lang="nb-NO" dirty="0">
                <a:solidFill>
                  <a:schemeClr val="bg2"/>
                </a:solidFill>
              </a:rPr>
              <a:t>Noen som er flink med media, sponsing, politikere </a:t>
            </a:r>
            <a:r>
              <a:rPr lang="nb-NO" dirty="0" err="1">
                <a:solidFill>
                  <a:schemeClr val="bg2"/>
                </a:solidFill>
              </a:rPr>
              <a:t>etc</a:t>
            </a:r>
            <a:r>
              <a:rPr lang="nb-NO" dirty="0">
                <a:solidFill>
                  <a:schemeClr val="bg2"/>
                </a:solidFill>
              </a:rPr>
              <a:t> Skape gode relasjoner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u="sng" dirty="0">
                <a:solidFill>
                  <a:schemeClr val="bg2"/>
                </a:solidFill>
              </a:rPr>
              <a:t>Innovasjonskompetanse: </a:t>
            </a:r>
          </a:p>
          <a:p>
            <a:r>
              <a:rPr lang="nb-NO" dirty="0">
                <a:solidFill>
                  <a:schemeClr val="bg2"/>
                </a:solidFill>
              </a:rPr>
              <a:t>Kreativ sjeler som kan tenke nytt 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2" name="Bilde 1">
            <a:hlinkClick r:id="rId3"/>
            <a:extLst>
              <a:ext uri="{FF2B5EF4-FFF2-40B4-BE49-F238E27FC236}">
                <a16:creationId xmlns:a16="http://schemas.microsoft.com/office/drawing/2014/main" id="{5ECBB7C8-1ED6-165E-065C-DF5D4A4B5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15" y="1559526"/>
            <a:ext cx="4648054" cy="43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2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8" y="500020"/>
            <a:ext cx="10055755" cy="492443"/>
          </a:xfrm>
        </p:spPr>
        <p:txBody>
          <a:bodyPr/>
          <a:lstStyle/>
          <a:p>
            <a:pPr algn="l" fontAlgn="base"/>
            <a:r>
              <a:rPr lang="nb-NO" sz="2600" i="0" dirty="0">
                <a:solidFill>
                  <a:schemeClr val="bg2"/>
                </a:solidFill>
                <a:effectLst/>
                <a:latin typeface="Telefon"/>
              </a:rPr>
              <a:t>Utforming av anlegg – idebanken på </a:t>
            </a:r>
            <a:r>
              <a:rPr lang="nb-NO" sz="2600" i="0" dirty="0">
                <a:solidFill>
                  <a:schemeClr val="bg2"/>
                </a:solidFill>
                <a:effectLst/>
                <a:latin typeface="Telefo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www.godeidrettsanlegg.no</a:t>
            </a:r>
            <a:endParaRPr lang="nb-NO" sz="2600" i="0" dirty="0">
              <a:solidFill>
                <a:schemeClr val="bg2"/>
              </a:solidFill>
              <a:effectLst/>
              <a:latin typeface="Telefon"/>
            </a:endParaRP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1"/>
                </a:solidFill>
              </a:rPr>
              <a:t>Webinar</a:t>
            </a:r>
            <a:r>
              <a:rPr lang="nb-NO" sz="1100" b="1" dirty="0">
                <a:solidFill>
                  <a:schemeClr val="bg1"/>
                </a:solidFill>
              </a:rPr>
              <a:t> 26.april 2023 - Fagteam myndighetskrav og finansiering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BECFF2C-1B75-2B9D-2E8C-EE5ACD7DD602}"/>
              </a:ext>
            </a:extLst>
          </p:cNvPr>
          <p:cNvSpPr txBox="1"/>
          <p:nvPr/>
        </p:nvSpPr>
        <p:spPr>
          <a:xfrm>
            <a:off x="1523552" y="992460"/>
            <a:ext cx="10191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r>
              <a:rPr lang="nb-NO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</p:txBody>
      </p:sp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C79768BB-B177-3DE1-3CB0-8CF41E920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399" y="1125963"/>
            <a:ext cx="4880805" cy="57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8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8" y="99909"/>
            <a:ext cx="10055755" cy="892552"/>
          </a:xfrm>
        </p:spPr>
        <p:txBody>
          <a:bodyPr/>
          <a:lstStyle/>
          <a:p>
            <a:pPr algn="l" fontAlgn="base"/>
            <a:r>
              <a:rPr lang="nb-NO" sz="2600" i="0" dirty="0">
                <a:solidFill>
                  <a:schemeClr val="bg2"/>
                </a:solidFill>
                <a:effectLst/>
                <a:latin typeface="Telefon"/>
              </a:rPr>
              <a:t>Utforming av anlegg - www.skiforbundet.no/fagportal/anleggsweb/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1"/>
                </a:solidFill>
              </a:rPr>
              <a:t>Webinar</a:t>
            </a:r>
            <a:r>
              <a:rPr lang="nb-NO" sz="1100" b="1" dirty="0">
                <a:solidFill>
                  <a:schemeClr val="bg1"/>
                </a:solidFill>
              </a:rPr>
              <a:t> 26.april 2023 - Fagteam myndighetskrav og finansiering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BECFF2C-1B75-2B9D-2E8C-EE5ACD7DD602}"/>
              </a:ext>
            </a:extLst>
          </p:cNvPr>
          <p:cNvSpPr txBox="1"/>
          <p:nvPr/>
        </p:nvSpPr>
        <p:spPr>
          <a:xfrm>
            <a:off x="1523552" y="992460"/>
            <a:ext cx="10191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r>
              <a:rPr lang="nb-NO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577D53B-85A8-3107-C99B-6357FEF6D8B6}"/>
              </a:ext>
            </a:extLst>
          </p:cNvPr>
          <p:cNvSpPr txBox="1"/>
          <p:nvPr/>
        </p:nvSpPr>
        <p:spPr>
          <a:xfrm>
            <a:off x="423774" y="6068764"/>
            <a:ext cx="609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2"/>
                </a:solidFill>
              </a:rPr>
              <a:t>https://www.godeidrettsanlegg.no/tema/prosjektveilederen</a:t>
            </a:r>
          </a:p>
        </p:txBody>
      </p:sp>
      <p:pic>
        <p:nvPicPr>
          <p:cNvPr id="10" name="Bilde 9">
            <a:hlinkClick r:id="rId3"/>
            <a:extLst>
              <a:ext uri="{FF2B5EF4-FFF2-40B4-BE49-F238E27FC236}">
                <a16:creationId xmlns:a16="http://schemas.microsoft.com/office/drawing/2014/main" id="{AE235DC5-CFFE-7DAB-7178-441CB2790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1" y="1143864"/>
            <a:ext cx="10929770" cy="53077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D82FD49D-04E9-74D4-2144-30EA639E6A11}"/>
                  </a:ext>
                </a:extLst>
              </p14:cNvPr>
              <p14:cNvContentPartPr/>
              <p14:nvPr/>
            </p14:nvContentPartPr>
            <p14:xfrm>
              <a:off x="1050884" y="4512792"/>
              <a:ext cx="547560" cy="13392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D82FD49D-04E9-74D4-2144-30EA639E6A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884" y="4404792"/>
                <a:ext cx="655200" cy="3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08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9" y="469240"/>
            <a:ext cx="8667908" cy="523220"/>
          </a:xfrm>
        </p:spPr>
        <p:txBody>
          <a:bodyPr/>
          <a:lstStyle/>
          <a:p>
            <a:r>
              <a:rPr lang="nb-NO" sz="2800" dirty="0">
                <a:solidFill>
                  <a:schemeClr val="bg1"/>
                </a:solidFill>
              </a:rPr>
              <a:t>Plan og bygningsloven (PBL)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1"/>
                </a:solidFill>
              </a:rPr>
              <a:t>Webinar</a:t>
            </a:r>
            <a:r>
              <a:rPr lang="nb-NO" sz="1100" b="1" dirty="0">
                <a:solidFill>
                  <a:schemeClr val="bg1"/>
                </a:solidFill>
              </a:rPr>
              <a:t> 26.april 2023 - Fagteam myndighetskrav og finansiering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BECFF2C-1B75-2B9D-2E8C-EE5ACD7DD602}"/>
              </a:ext>
            </a:extLst>
          </p:cNvPr>
          <p:cNvSpPr txBox="1"/>
          <p:nvPr/>
        </p:nvSpPr>
        <p:spPr>
          <a:xfrm>
            <a:off x="1523552" y="992460"/>
            <a:ext cx="1019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nb-NO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nb-NO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A3D0F7C-1C6D-11F8-AD66-9B536D040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9" y="1191571"/>
            <a:ext cx="10191527" cy="508328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D657EDD-AEED-B7BA-261A-503A1599313B}"/>
              </a:ext>
            </a:extLst>
          </p:cNvPr>
          <p:cNvSpPr/>
          <p:nvPr/>
        </p:nvSpPr>
        <p:spPr>
          <a:xfrm>
            <a:off x="2725502" y="3592707"/>
            <a:ext cx="6689868" cy="2831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58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329018-8970-41FA-AEE8-96DAACC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59" y="469240"/>
            <a:ext cx="8667908" cy="523220"/>
          </a:xfrm>
        </p:spPr>
        <p:txBody>
          <a:bodyPr/>
          <a:lstStyle/>
          <a:p>
            <a:r>
              <a:rPr lang="nb-NO" sz="2800" dirty="0">
                <a:solidFill>
                  <a:schemeClr val="bg1"/>
                </a:solidFill>
              </a:rPr>
              <a:t>Planverk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891455F-679F-AB8C-1C2B-65225ABE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399" y="6416680"/>
            <a:ext cx="6150429" cy="365125"/>
          </a:xfrm>
        </p:spPr>
        <p:txBody>
          <a:bodyPr/>
          <a:lstStyle/>
          <a:p>
            <a:pPr>
              <a:defRPr/>
            </a:pPr>
            <a:r>
              <a:rPr lang="nb-NO" sz="1100" b="1" dirty="0" err="1">
                <a:solidFill>
                  <a:schemeClr val="bg1"/>
                </a:solidFill>
              </a:rPr>
              <a:t>Webinar</a:t>
            </a:r>
            <a:r>
              <a:rPr lang="nb-NO" sz="1100" b="1" dirty="0">
                <a:solidFill>
                  <a:schemeClr val="bg1"/>
                </a:solidFill>
              </a:rPr>
              <a:t> 26.april 2023 - Fagteam myndighetskrav og finansiering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BECFF2C-1B75-2B9D-2E8C-EE5ACD7DD602}"/>
              </a:ext>
            </a:extLst>
          </p:cNvPr>
          <p:cNvSpPr txBox="1"/>
          <p:nvPr/>
        </p:nvSpPr>
        <p:spPr>
          <a:xfrm>
            <a:off x="1523552" y="992460"/>
            <a:ext cx="1019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nb-NO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r>
              <a:rPr lang="nb-NO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F4C8521-0568-1972-6543-AB079E49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97" y="1206588"/>
            <a:ext cx="7007823" cy="5210092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1BA2BD0-8C75-8C19-5935-42040F3BBDAD}"/>
              </a:ext>
            </a:extLst>
          </p:cNvPr>
          <p:cNvSpPr txBox="1"/>
          <p:nvPr/>
        </p:nvSpPr>
        <p:spPr>
          <a:xfrm>
            <a:off x="7912479" y="1206588"/>
            <a:ext cx="4197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2"/>
                </a:solidFill>
              </a:rPr>
              <a:t>Uansett hva du skal bygge, så må grunnen være avsatt til det du planlegger å bruken jordstykke til.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dirty="0">
                <a:solidFill>
                  <a:schemeClr val="bg2"/>
                </a:solidFill>
              </a:rPr>
              <a:t>Demokratisk prosess som skal ivaretas felleskapet interesser i alle byggesaker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dirty="0">
                <a:solidFill>
                  <a:schemeClr val="bg2"/>
                </a:solidFill>
              </a:rPr>
              <a:t>Gjør tidlige avklaringer med planavdelingen i kommunen. Dette kan i verste fall stanse prosjektet</a:t>
            </a:r>
          </a:p>
          <a:p>
            <a:endParaRPr lang="nb-NO" dirty="0">
              <a:solidFill>
                <a:schemeClr val="bg2"/>
              </a:solidFill>
            </a:endParaRPr>
          </a:p>
          <a:p>
            <a:r>
              <a:rPr lang="nb-NO" dirty="0">
                <a:solidFill>
                  <a:schemeClr val="bg2"/>
                </a:solidFill>
              </a:rPr>
              <a:t>«Reguleringsplan er en arealplan som er blitt detaljert ytterligere»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1005"/>
      </p:ext>
    </p:extLst>
  </p:cSld>
  <p:clrMapOvr>
    <a:masterClrMapping/>
  </p:clrMapOvr>
</p:sld>
</file>

<file path=ppt/theme/theme1.xml><?xml version="1.0" encoding="utf-8"?>
<a:theme xmlns:a="http://schemas.openxmlformats.org/drawingml/2006/main" name="NSF_ny_2014">
  <a:themeElements>
    <a:clrScheme name="Egendefinert 2">
      <a:dk1>
        <a:srgbClr val="ACADAE"/>
      </a:dk1>
      <a:lt1>
        <a:sysClr val="window" lastClr="FFFFFF"/>
      </a:lt1>
      <a:dk2>
        <a:srgbClr val="00B6E3"/>
      </a:dk2>
      <a:lt2>
        <a:srgbClr val="FFFFFF"/>
      </a:lt2>
      <a:accent1>
        <a:srgbClr val="00B6E3"/>
      </a:accent1>
      <a:accent2>
        <a:srgbClr val="DE5C51"/>
      </a:accent2>
      <a:accent3>
        <a:srgbClr val="AE946F"/>
      </a:accent3>
      <a:accent4>
        <a:srgbClr val="404965"/>
      </a:accent4>
      <a:accent5>
        <a:srgbClr val="00B6E3"/>
      </a:accent5>
      <a:accent6>
        <a:srgbClr val="ACADAE"/>
      </a:accent6>
      <a:hlink>
        <a:srgbClr val="00B6E3"/>
      </a:hlink>
      <a:folHlink>
        <a:srgbClr val="85878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BDF9D52F29554F88E5CC0119E0A0CA" ma:contentTypeVersion="8" ma:contentTypeDescription="Opprett et nytt dokument." ma:contentTypeScope="" ma:versionID="02b83624bb504507d023bbe2de47609b">
  <xsd:schema xmlns:xsd="http://www.w3.org/2001/XMLSchema" xmlns:xs="http://www.w3.org/2001/XMLSchema" xmlns:p="http://schemas.microsoft.com/office/2006/metadata/properties" xmlns:ns3="c728e84f-dd6c-4d74-a115-001564908e4b" xmlns:ns4="b51f6f77-2e27-45c9-85b5-99b6235b6292" targetNamespace="http://schemas.microsoft.com/office/2006/metadata/properties" ma:root="true" ma:fieldsID="caa8a24def5ce9d55e439385ddb9d26b" ns3:_="" ns4:_="">
    <xsd:import namespace="c728e84f-dd6c-4d74-a115-001564908e4b"/>
    <xsd:import namespace="b51f6f77-2e27-45c9-85b5-99b6235b62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8e84f-dd6c-4d74-a115-001564908e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f6f77-2e27-45c9-85b5-99b6235b62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A844DC-4F63-4D53-9522-1B42A6DF7A16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b51f6f77-2e27-45c9-85b5-99b6235b6292"/>
    <ds:schemaRef ds:uri="http://schemas.openxmlformats.org/package/2006/metadata/core-properties"/>
    <ds:schemaRef ds:uri="http://purl.org/dc/elements/1.1/"/>
    <ds:schemaRef ds:uri="c728e84f-dd6c-4d74-a115-001564908e4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F97E84-FF14-431D-8645-C6A25D85A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8e84f-dd6c-4d74-a115-001564908e4b"/>
    <ds:schemaRef ds:uri="b51f6f77-2e27-45c9-85b5-99b6235b6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6886F7-8DFA-44EE-8E53-A49C1F9CC7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13356</TotalTime>
  <Words>624</Words>
  <Application>Microsoft Office PowerPoint</Application>
  <PresentationFormat>Widescreen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Georgia</vt:lpstr>
      <vt:lpstr>Telefon</vt:lpstr>
      <vt:lpstr>Times New Roman</vt:lpstr>
      <vt:lpstr>NSF_ny_2014</vt:lpstr>
      <vt:lpstr>Spillemidler og finansiering av skianlegg</vt:lpstr>
      <vt:lpstr>Agenda </vt:lpstr>
      <vt:lpstr>PowerPoint-presentasjon</vt:lpstr>
      <vt:lpstr>Planleggingsprosessen - Veileder www.godeidrettsanlegg.no</vt:lpstr>
      <vt:lpstr>Planleggingsprosessen – kartlegg kompetansen i egen klubb</vt:lpstr>
      <vt:lpstr>Utforming av anlegg – idebanken på www.godeidrettsanlegg.no</vt:lpstr>
      <vt:lpstr>Utforming av anlegg - www.skiforbundet.no/fagportal/anleggsweb/</vt:lpstr>
      <vt:lpstr>Plan og bygningsloven (PBL)</vt:lpstr>
      <vt:lpstr>Planverk</vt:lpstr>
      <vt:lpstr>Reguleringsplan</vt:lpstr>
      <vt:lpstr>Byggeforskrifter – Teknisk forskrift 2017</vt:lpstr>
      <vt:lpstr>Byggeforskrifter - byggesøknad</vt:lpstr>
      <vt:lpstr>Anleggsplaner – Tidlig og god dialog med kommunen er viktig</vt:lpstr>
      <vt:lpstr>Anleggsplaner – organisering innen idretten og eksempler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Risiko RAW AIR</dc:title>
  <dc:creator>Bente-Lill Romøren</dc:creator>
  <cp:lastModifiedBy>Jarle Hilfred Olsen</cp:lastModifiedBy>
  <cp:revision>98</cp:revision>
  <cp:lastPrinted>2023-04-26T14:41:20Z</cp:lastPrinted>
  <dcterms:created xsi:type="dcterms:W3CDTF">2019-01-23T15:32:53Z</dcterms:created>
  <dcterms:modified xsi:type="dcterms:W3CDTF">2023-04-27T06:16:16Z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1f2f09-5496-42b2-b354-435da9be0154_Enabled">
    <vt:lpwstr>True</vt:lpwstr>
  </property>
  <property fmtid="{D5CDD505-2E9C-101B-9397-08002B2CF9AE}" pid="3" name="MSIP_Label_5f1f2f09-5496-42b2-b354-435da9be0154_SiteId">
    <vt:lpwstr>ac53d284-1e6e-43e5-9875-8622312b8a83</vt:lpwstr>
  </property>
  <property fmtid="{D5CDD505-2E9C-101B-9397-08002B2CF9AE}" pid="4" name="MSIP_Label_5f1f2f09-5496-42b2-b354-435da9be0154_Owner">
    <vt:lpwstr>Oistein.Lunde@skiforbundet.no</vt:lpwstr>
  </property>
  <property fmtid="{D5CDD505-2E9C-101B-9397-08002B2CF9AE}" pid="5" name="MSIP_Label_5f1f2f09-5496-42b2-b354-435da9be0154_SetDate">
    <vt:lpwstr>2019-02-06T12:46:52.3726044Z</vt:lpwstr>
  </property>
  <property fmtid="{D5CDD505-2E9C-101B-9397-08002B2CF9AE}" pid="6" name="MSIP_Label_5f1f2f09-5496-42b2-b354-435da9be0154_Name">
    <vt:lpwstr>Lav</vt:lpwstr>
  </property>
  <property fmtid="{D5CDD505-2E9C-101B-9397-08002B2CF9AE}" pid="7" name="MSIP_Label_5f1f2f09-5496-42b2-b354-435da9be0154_Application">
    <vt:lpwstr>Microsoft Azure Information Protection</vt:lpwstr>
  </property>
  <property fmtid="{D5CDD505-2E9C-101B-9397-08002B2CF9AE}" pid="8" name="MSIP_Label_5f1f2f09-5496-42b2-b354-435da9be0154_Extended_MSFT_Method">
    <vt:lpwstr>Automatic</vt:lpwstr>
  </property>
  <property fmtid="{D5CDD505-2E9C-101B-9397-08002B2CF9AE}" pid="9" name="Sensitivity">
    <vt:lpwstr>Lav</vt:lpwstr>
  </property>
  <property fmtid="{D5CDD505-2E9C-101B-9397-08002B2CF9AE}" pid="10" name="ContentTypeId">
    <vt:lpwstr>0x01010023BDF9D52F29554F88E5CC0119E0A0CA</vt:lpwstr>
  </property>
</Properties>
</file>