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692" r:id="rId5"/>
    <p:sldId id="693" r:id="rId6"/>
    <p:sldId id="690" r:id="rId7"/>
  </p:sldIdLst>
  <p:sldSz cx="12192000" cy="6858000"/>
  <p:notesSz cx="6792913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t Gjerland" initials="MG" lastIdx="1" clrIdx="0">
    <p:extLst>
      <p:ext uri="{19B8F6BF-5375-455C-9EA6-DF929625EA0E}">
        <p15:presenceInfo xmlns:p15="http://schemas.microsoft.com/office/powerpoint/2012/main" userId="S::Marit.Gjerland@skiforbundet.no::fb49c29d-321b-4ace-a889-89219e106f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8" autoAdjust="0"/>
    <p:restoredTop sz="78071" autoAdjust="0"/>
  </p:normalViewPr>
  <p:slideViewPr>
    <p:cSldViewPr snapToGrid="0">
      <p:cViewPr varScale="1">
        <p:scale>
          <a:sx n="49" d="100"/>
          <a:sy n="49" d="100"/>
        </p:scale>
        <p:origin x="14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E3A7A-FCB0-4F2F-92C1-EE3A85C3A0E6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4713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14FB2-A44A-439F-A2EE-FA1512AF9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15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>
          <a:xfrm flipV="1">
            <a:off x="609600" y="6473825"/>
            <a:ext cx="10972800" cy="1905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" name="Picture 18" descr="nsf_flaggstripe_powerpoi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8770" y="0"/>
            <a:ext cx="209551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nsf_logo_stor_powerpo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2130425"/>
            <a:ext cx="1712384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le Placeholder 1"/>
          <p:cNvSpPr>
            <a:spLocks noGrp="1"/>
          </p:cNvSpPr>
          <p:nvPr>
            <p:ph type="ctrTitle"/>
          </p:nvPr>
        </p:nvSpPr>
        <p:spPr>
          <a:xfrm>
            <a:off x="2641600" y="2576813"/>
            <a:ext cx="8636000" cy="461665"/>
          </a:xfrm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nb-NO" noProof="0"/>
              <a:t>Klikk for å redigere tittelstil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subTitle" idx="1"/>
          </p:nvPr>
        </p:nvSpPr>
        <p:spPr>
          <a:xfrm>
            <a:off x="2641603" y="3038480"/>
            <a:ext cx="8657167" cy="606425"/>
          </a:xfrm>
        </p:spPr>
        <p:txBody>
          <a:bodyPr/>
          <a:lstStyle>
            <a:lvl1pPr marL="0" indent="0">
              <a:buFont typeface="Arial" charset="0"/>
              <a:buNone/>
              <a:defRPr sz="1400" smtClean="0"/>
            </a:lvl1pPr>
          </a:lstStyle>
          <a:p>
            <a:pPr lvl="0"/>
            <a:r>
              <a:rPr lang="nb-NO" noProof="0"/>
              <a:t>Klikk for å redigere undertittelstil i malen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9425F-3C67-4D70-BAA2-B2E765BF5B84}" type="datetime1">
              <a:rPr lang="en-US" smtClean="0"/>
              <a:pPr>
                <a:defRPr/>
              </a:pPr>
              <a:t>9/15/2022</a:t>
            </a:fld>
            <a:endParaRPr lang="nb-NO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66AB8-3823-44F1-B2FC-6A2FF4B02189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68511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5307314"/>
            <a:ext cx="8887885" cy="461665"/>
          </a:xfrm>
        </p:spPr>
        <p:txBody>
          <a:bodyPr/>
          <a:lstStyle>
            <a:lvl1pPr algn="l">
              <a:defRPr sz="2400" b="1" cap="all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399" y="2906713"/>
            <a:ext cx="8887884" cy="1500187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D6E8-8C46-4AA5-8AD4-0B8769DD5285}" type="datetime1">
              <a:rPr lang="en-US" smtClean="0"/>
              <a:pPr>
                <a:defRPr/>
              </a:pPr>
              <a:t>9/15/2022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FEE3F-80B4-40C8-A4DE-EB613CB60A2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025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0" y="1600205"/>
            <a:ext cx="4267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38400" y="1600205"/>
            <a:ext cx="4267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105D6E8-8C46-4AA5-8AD4-0B8769DD5285}" type="datetime1">
              <a:rPr lang="en-US" smtClean="0"/>
              <a:pPr>
                <a:defRPr/>
              </a:pPr>
              <a:t>9/15/2022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FEE3F-80B4-40C8-A4DE-EB613CB60A2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565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1535113"/>
            <a:ext cx="42672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0" y="2174875"/>
            <a:ext cx="4267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15200" y="1535113"/>
            <a:ext cx="42672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38400" y="2174875"/>
            <a:ext cx="4267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105D6E8-8C46-4AA5-8AD4-0B8769DD5285}" type="datetime1">
              <a:rPr lang="en-US" smtClean="0"/>
              <a:pPr>
                <a:defRPr/>
              </a:pPr>
              <a:t>9/15/2022</a:t>
            </a:fld>
            <a:endParaRPr lang="nb-N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FEE3F-80B4-40C8-A4DE-EB613CB60A2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0277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105D6E8-8C46-4AA5-8AD4-0B8769DD5285}" type="datetime1">
              <a:rPr lang="en-US" smtClean="0"/>
              <a:pPr>
                <a:defRPr/>
              </a:pPr>
              <a:t>9/15/2022</a:t>
            </a:fld>
            <a:endParaRPr 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FEE3F-80B4-40C8-A4DE-EB613CB60A2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9944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105D6E8-8C46-4AA5-8AD4-0B8769DD5285}" type="datetime1">
              <a:rPr lang="en-US" smtClean="0"/>
              <a:pPr>
                <a:defRPr/>
              </a:pPr>
              <a:t>9/15/2022</a:t>
            </a:fld>
            <a:endParaRPr lang="nb-N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FEE3F-80B4-40C8-A4DE-EB613CB60A2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5858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1" y="2514540"/>
            <a:ext cx="345440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9200" y="1752602"/>
            <a:ext cx="5283200" cy="4373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3" y="3124205"/>
            <a:ext cx="3454400" cy="30019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105D6E8-8C46-4AA5-8AD4-0B8769DD5285}" type="datetime1">
              <a:rPr lang="en-US" smtClean="0"/>
              <a:pPr>
                <a:defRPr/>
              </a:pPr>
              <a:t>9/15/2022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FEE3F-80B4-40C8-A4DE-EB613CB60A2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1913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967229"/>
            <a:ext cx="9192683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676404"/>
            <a:ext cx="9192683" cy="30511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nb-NO" noProof="0"/>
              <a:t>Dra bildet til plassholderen eller klikk ikonet for å legge til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919268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105D6E8-8C46-4AA5-8AD4-0B8769DD5285}" type="datetime1">
              <a:rPr lang="en-US" smtClean="0"/>
              <a:pPr>
                <a:defRPr/>
              </a:pPr>
              <a:t>9/15/2022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FEE3F-80B4-40C8-A4DE-EB613CB60A2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8428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105D6E8-8C46-4AA5-8AD4-0B8769DD5285}" type="datetime1">
              <a:rPr lang="en-US" smtClean="0"/>
              <a:pPr>
                <a:defRPr/>
              </a:pPr>
              <a:t>9/15/2022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FEE3F-80B4-40C8-A4DE-EB613CB60A2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926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752602"/>
            <a:ext cx="553998" cy="4373563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1752602"/>
            <a:ext cx="6197600" cy="437356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105D6E8-8C46-4AA5-8AD4-0B8769DD5285}" type="datetime1">
              <a:rPr lang="en-US" smtClean="0"/>
              <a:pPr>
                <a:defRPr/>
              </a:pPr>
              <a:t>9/15/2022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FEE3F-80B4-40C8-A4DE-EB613CB60A2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97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tellysbil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>
          <a:xfrm flipV="1">
            <a:off x="609603" y="6453193"/>
            <a:ext cx="11055351" cy="39687"/>
          </a:xfrm>
          <a:prstGeom prst="line">
            <a:avLst/>
          </a:prstGeom>
          <a:ln>
            <a:solidFill>
              <a:srgbClr val="FFFFFF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" name="Picture 18" descr="nsf_flaggstripe_powerpoi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8770" y="0"/>
            <a:ext cx="209551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e 15" descr="nsf_logo_origin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7" y="2276475"/>
            <a:ext cx="2012951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le Placeholder 1"/>
          <p:cNvSpPr>
            <a:spLocks noGrp="1"/>
          </p:cNvSpPr>
          <p:nvPr>
            <p:ph type="ctrTitle"/>
          </p:nvPr>
        </p:nvSpPr>
        <p:spPr>
          <a:xfrm>
            <a:off x="2639616" y="2576813"/>
            <a:ext cx="8638976" cy="46166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23555" name="Text Placeholder 2"/>
          <p:cNvSpPr>
            <a:spLocks noGrp="1"/>
          </p:cNvSpPr>
          <p:nvPr>
            <p:ph type="subTitle" idx="1"/>
          </p:nvPr>
        </p:nvSpPr>
        <p:spPr>
          <a:xfrm>
            <a:off x="2641603" y="3038480"/>
            <a:ext cx="8657167" cy="606425"/>
          </a:xfrm>
        </p:spPr>
        <p:txBody>
          <a:bodyPr/>
          <a:lstStyle>
            <a:lvl1pPr marL="0" indent="0">
              <a:buFont typeface="Arial" charset="0"/>
              <a:buNone/>
              <a:defRPr sz="1400" smtClean="0"/>
            </a:lvl1pPr>
          </a:lstStyle>
          <a:p>
            <a:pPr lvl="0"/>
            <a:r>
              <a:rPr lang="nb-NO" noProof="0"/>
              <a:t>Klikk for å redigere undertittelstil i malen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05D6E8-8C46-4AA5-8AD4-0B8769DD5285}" type="datetime1">
              <a:rPr lang="en-US" smtClean="0"/>
              <a:pPr>
                <a:defRPr/>
              </a:pPr>
              <a:t>9/15/2022</a:t>
            </a:fld>
            <a:endParaRPr lang="nb-NO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DFEE3F-80B4-40C8-A4DE-EB613CB60A2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363386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tellysbil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>
          <a:xfrm flipV="1">
            <a:off x="609603" y="6453193"/>
            <a:ext cx="11055351" cy="39687"/>
          </a:xfrm>
          <a:prstGeom prst="line">
            <a:avLst/>
          </a:prstGeom>
          <a:ln>
            <a:solidFill>
              <a:srgbClr val="FFFFFF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" name="Picture 18" descr="nsf_flaggstripe_powerpoi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8770" y="0"/>
            <a:ext cx="209551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e 15" descr="nsf_logo_origin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7" y="2276475"/>
            <a:ext cx="2012951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le Placeholder 1"/>
          <p:cNvSpPr>
            <a:spLocks noGrp="1"/>
          </p:cNvSpPr>
          <p:nvPr>
            <p:ph type="ctrTitle"/>
          </p:nvPr>
        </p:nvSpPr>
        <p:spPr>
          <a:xfrm>
            <a:off x="2641600" y="2576813"/>
            <a:ext cx="8636000" cy="46166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23555" name="Text Placeholder 2"/>
          <p:cNvSpPr>
            <a:spLocks noGrp="1"/>
          </p:cNvSpPr>
          <p:nvPr>
            <p:ph type="subTitle" idx="1"/>
          </p:nvPr>
        </p:nvSpPr>
        <p:spPr>
          <a:xfrm>
            <a:off x="2641603" y="3038480"/>
            <a:ext cx="8657167" cy="606425"/>
          </a:xfrm>
        </p:spPr>
        <p:txBody>
          <a:bodyPr/>
          <a:lstStyle>
            <a:lvl1pPr marL="0" indent="0">
              <a:buFont typeface="Arial" charset="0"/>
              <a:buNone/>
              <a:defRPr sz="1400" smtClean="0"/>
            </a:lvl1pPr>
          </a:lstStyle>
          <a:p>
            <a:pPr lvl="0"/>
            <a:r>
              <a:rPr lang="nb-NO" noProof="0"/>
              <a:t>Klikk for å redigere undertittelstil i malen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05D6E8-8C46-4AA5-8AD4-0B8769DD5285}" type="datetime1">
              <a:rPr lang="en-US" smtClean="0"/>
              <a:pPr>
                <a:defRPr/>
              </a:pPr>
              <a:t>9/15/2022</a:t>
            </a:fld>
            <a:endParaRPr lang="nb-NO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DFEE3F-80B4-40C8-A4DE-EB613CB60A2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678901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tellysbil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>
          <a:xfrm flipV="1">
            <a:off x="609603" y="6453193"/>
            <a:ext cx="11055351" cy="39687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" name="Picture 18" descr="nsf_flaggstripe_powerpoi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8770" y="0"/>
            <a:ext cx="209551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e 15" descr="nsf_logo_origin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7" y="2276475"/>
            <a:ext cx="2012951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le Placeholder 1"/>
          <p:cNvSpPr>
            <a:spLocks noGrp="1"/>
          </p:cNvSpPr>
          <p:nvPr>
            <p:ph type="ctrTitle"/>
          </p:nvPr>
        </p:nvSpPr>
        <p:spPr>
          <a:xfrm>
            <a:off x="2641600" y="2576813"/>
            <a:ext cx="8636000" cy="46166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23555" name="Text Placeholder 2"/>
          <p:cNvSpPr>
            <a:spLocks noGrp="1"/>
          </p:cNvSpPr>
          <p:nvPr>
            <p:ph type="subTitle" idx="1"/>
          </p:nvPr>
        </p:nvSpPr>
        <p:spPr>
          <a:xfrm>
            <a:off x="2641603" y="3038480"/>
            <a:ext cx="8657167" cy="606425"/>
          </a:xfrm>
        </p:spPr>
        <p:txBody>
          <a:bodyPr/>
          <a:lstStyle>
            <a:lvl1pPr marL="0" indent="0">
              <a:buFont typeface="Arial" charset="0"/>
              <a:buNone/>
              <a:defRPr sz="14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05D6E8-8C46-4AA5-8AD4-0B8769DD5285}" type="datetime1">
              <a:rPr lang="en-US" smtClean="0"/>
              <a:pPr>
                <a:defRPr/>
              </a:pPr>
              <a:t>9/15/2022</a:t>
            </a:fld>
            <a:endParaRPr lang="nb-NO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DFEE3F-80B4-40C8-A4DE-EB613CB60A2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548349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D6E8-8C46-4AA5-8AD4-0B8769DD5285}" type="datetime1">
              <a:rPr lang="en-US" smtClean="0"/>
              <a:pPr>
                <a:defRPr/>
              </a:pPr>
              <a:t>9/15/2022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FEE3F-80B4-40C8-A4DE-EB613CB60A2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152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tel og innho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nsf_flaggstripe_powerpoi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8770" y="0"/>
            <a:ext cx="209551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e 10" descr="nsf_logo_origin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69" y="404818"/>
            <a:ext cx="115146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11"/>
          <p:cNvCxnSpPr/>
          <p:nvPr/>
        </p:nvCxnSpPr>
        <p:spPr>
          <a:xfrm flipV="1">
            <a:off x="609603" y="6453193"/>
            <a:ext cx="11055351" cy="39687"/>
          </a:xfrm>
          <a:prstGeom prst="line">
            <a:avLst/>
          </a:prstGeom>
          <a:ln>
            <a:solidFill>
              <a:srgbClr val="FFFFFF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11"/>
          <p:cNvCxnSpPr/>
          <p:nvPr/>
        </p:nvCxnSpPr>
        <p:spPr>
          <a:xfrm flipV="1">
            <a:off x="692151" y="1052513"/>
            <a:ext cx="10972800" cy="19050"/>
          </a:xfrm>
          <a:prstGeom prst="line">
            <a:avLst/>
          </a:prstGeom>
          <a:ln>
            <a:solidFill>
              <a:srgbClr val="FFFFFF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05D6E8-8C46-4AA5-8AD4-0B8769DD5285}" type="datetime1">
              <a:rPr lang="en-US" smtClean="0"/>
              <a:pPr>
                <a:defRPr/>
              </a:pPr>
              <a:t>9/15/2022</a:t>
            </a:fld>
            <a:endParaRPr lang="nb-NO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DFEE3F-80B4-40C8-A4DE-EB613CB60A2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438403" y="591075"/>
            <a:ext cx="9226551" cy="46166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0535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tel og innho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nsf_flaggstripe_powerpoi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8770" y="0"/>
            <a:ext cx="209551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1"/>
          <p:cNvCxnSpPr/>
          <p:nvPr/>
        </p:nvCxnSpPr>
        <p:spPr>
          <a:xfrm flipV="1">
            <a:off x="609603" y="6453193"/>
            <a:ext cx="11055351" cy="39687"/>
          </a:xfrm>
          <a:prstGeom prst="line">
            <a:avLst/>
          </a:prstGeom>
          <a:ln>
            <a:solidFill>
              <a:srgbClr val="FFFFFF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Bilde 10" descr="nsf_logo_origin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69" y="404818"/>
            <a:ext cx="115146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11"/>
          <p:cNvCxnSpPr/>
          <p:nvPr/>
        </p:nvCxnSpPr>
        <p:spPr>
          <a:xfrm flipV="1">
            <a:off x="692151" y="1052513"/>
            <a:ext cx="10972800" cy="19050"/>
          </a:xfrm>
          <a:prstGeom prst="line">
            <a:avLst/>
          </a:prstGeom>
          <a:ln>
            <a:solidFill>
              <a:srgbClr val="FFFFFF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05D6E8-8C46-4AA5-8AD4-0B8769DD5285}" type="datetime1">
              <a:rPr lang="en-US" smtClean="0"/>
              <a:pPr>
                <a:defRPr/>
              </a:pPr>
              <a:t>9/15/2022</a:t>
            </a:fld>
            <a:endParaRPr lang="nb-NO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DFEE3F-80B4-40C8-A4DE-EB613CB60A2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438403" y="591075"/>
            <a:ext cx="9226551" cy="46166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722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tel og innhol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nsf_flaggstripe_powerpoi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8770" y="0"/>
            <a:ext cx="209551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1"/>
          <p:cNvCxnSpPr/>
          <p:nvPr/>
        </p:nvCxnSpPr>
        <p:spPr>
          <a:xfrm flipV="1">
            <a:off x="609603" y="6453193"/>
            <a:ext cx="11055351" cy="39687"/>
          </a:xfrm>
          <a:prstGeom prst="line">
            <a:avLst/>
          </a:prstGeom>
          <a:ln>
            <a:solidFill>
              <a:srgbClr val="FFFFFF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Bilde 10" descr="nsf_logo_origin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69" y="404818"/>
            <a:ext cx="115146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11"/>
          <p:cNvCxnSpPr/>
          <p:nvPr/>
        </p:nvCxnSpPr>
        <p:spPr>
          <a:xfrm flipV="1">
            <a:off x="692151" y="1052513"/>
            <a:ext cx="10972800" cy="19050"/>
          </a:xfrm>
          <a:prstGeom prst="line">
            <a:avLst/>
          </a:prstGeom>
          <a:ln>
            <a:solidFill>
              <a:srgbClr val="FFFFFF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05D6E8-8C46-4AA5-8AD4-0B8769DD5285}" type="datetime1">
              <a:rPr lang="en-US" smtClean="0"/>
              <a:pPr>
                <a:defRPr/>
              </a:pPr>
              <a:t>9/15/2022</a:t>
            </a:fld>
            <a:endParaRPr lang="nb-NO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DFEE3F-80B4-40C8-A4DE-EB613CB60A2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438403" y="591075"/>
            <a:ext cx="9226551" cy="46166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642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tel og innhol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nsf_flaggstripe_powerpoi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8770" y="0"/>
            <a:ext cx="209551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1"/>
          <p:cNvCxnSpPr/>
          <p:nvPr/>
        </p:nvCxnSpPr>
        <p:spPr>
          <a:xfrm flipV="1">
            <a:off x="609603" y="6453193"/>
            <a:ext cx="11055351" cy="39687"/>
          </a:xfrm>
          <a:prstGeom prst="line">
            <a:avLst/>
          </a:prstGeom>
          <a:ln>
            <a:solidFill>
              <a:srgbClr val="FFFFFF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Bilde 10" descr="nsf_logo_origin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69" y="404818"/>
            <a:ext cx="115146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11"/>
          <p:cNvCxnSpPr/>
          <p:nvPr/>
        </p:nvCxnSpPr>
        <p:spPr>
          <a:xfrm flipV="1">
            <a:off x="692151" y="1052513"/>
            <a:ext cx="10972800" cy="19050"/>
          </a:xfrm>
          <a:prstGeom prst="line">
            <a:avLst/>
          </a:prstGeom>
          <a:ln>
            <a:solidFill>
              <a:srgbClr val="FFFFFF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05D6E8-8C46-4AA5-8AD4-0B8769DD5285}" type="datetime1">
              <a:rPr lang="en-US" smtClean="0"/>
              <a:pPr>
                <a:defRPr/>
              </a:pPr>
              <a:t>9/15/2022</a:t>
            </a:fld>
            <a:endParaRPr lang="nb-NO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DFEE3F-80B4-40C8-A4DE-EB613CB60A2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438403" y="591075"/>
            <a:ext cx="9226551" cy="46166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654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447596" y="663082"/>
            <a:ext cx="88329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</a:t>
            </a:r>
            <a:endParaRPr lang="nb-NO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4420" y="1600205"/>
            <a:ext cx="1104053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41668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B6E3"/>
                </a:solidFill>
                <a:latin typeface="Georgia" charset="0"/>
              </a:defRPr>
            </a:lvl1pPr>
          </a:lstStyle>
          <a:p>
            <a:pPr>
              <a:defRPr/>
            </a:pPr>
            <a:fld id="{0105D6E8-8C46-4AA5-8AD4-0B8769DD5285}" type="datetime1">
              <a:rPr lang="en-US" smtClean="0"/>
              <a:pPr>
                <a:defRPr/>
              </a:pPr>
              <a:t>9/15/2022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41668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2"/>
                </a:solidFill>
                <a:latin typeface="Georgia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20800" y="6416680"/>
            <a:ext cx="1117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B6E3"/>
                </a:solidFill>
                <a:latin typeface="Georgia" charset="0"/>
              </a:defRPr>
            </a:lvl1pPr>
          </a:lstStyle>
          <a:p>
            <a:pPr>
              <a:defRPr/>
            </a:pPr>
            <a:fld id="{0BDFEE3F-80B4-40C8-A4DE-EB613CB60A2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1031" name="Picture 18" descr="nsf_flaggstripe_powerpoint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8770" y="0"/>
            <a:ext cx="209551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9" descr="nsf_logo_liten_powerpoint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88" y="404818"/>
            <a:ext cx="1198033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1"/>
          <p:cNvCxnSpPr/>
          <p:nvPr/>
        </p:nvCxnSpPr>
        <p:spPr>
          <a:xfrm flipV="1">
            <a:off x="609603" y="6453193"/>
            <a:ext cx="11055351" cy="39687"/>
          </a:xfrm>
          <a:prstGeom prst="line">
            <a:avLst/>
          </a:prstGeom>
          <a:ln>
            <a:solidFill>
              <a:srgbClr val="ACADAE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1"/>
          <p:cNvCxnSpPr/>
          <p:nvPr/>
        </p:nvCxnSpPr>
        <p:spPr>
          <a:xfrm flipV="1">
            <a:off x="624417" y="1125538"/>
            <a:ext cx="10972800" cy="1905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62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ransition>
    <p:fade/>
  </p:transition>
  <p:txStyles>
    <p:titleStyle>
      <a:lvl1pPr algn="l" defTabSz="457189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2"/>
          </a:solidFill>
          <a:latin typeface="+mj-lt"/>
          <a:ea typeface="ＭＳ Ｐゴシック" pitchFamily="-65" charset="-128"/>
          <a:cs typeface="ＭＳ Ｐゴシック" charset="0"/>
        </a:defRPr>
      </a:lvl1pPr>
      <a:lvl2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-65" charset="-128"/>
          <a:cs typeface="ＭＳ Ｐゴシック" charset="0"/>
        </a:defRPr>
      </a:lvl2pPr>
      <a:lvl3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-65" charset="-128"/>
          <a:cs typeface="ＭＳ Ｐゴシック" charset="0"/>
        </a:defRPr>
      </a:lvl3pPr>
      <a:lvl4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-65" charset="-128"/>
          <a:cs typeface="ＭＳ Ｐゴシック" charset="0"/>
        </a:defRPr>
      </a:lvl4pPr>
      <a:lvl5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-65" charset="-128"/>
          <a:cs typeface="ＭＳ Ｐゴシック" charset="0"/>
        </a:defRPr>
      </a:lvl5pPr>
      <a:lvl6pPr marL="457189"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-65" charset="-128"/>
        </a:defRPr>
      </a:lvl6pPr>
      <a:lvl7pPr marL="914377"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-65" charset="-128"/>
        </a:defRPr>
      </a:lvl7pPr>
      <a:lvl8pPr marL="1371566"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-65" charset="-128"/>
        </a:defRPr>
      </a:lvl8pPr>
      <a:lvl9pPr marL="1828754"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-65" charset="-128"/>
        </a:defRPr>
      </a:lvl9pPr>
    </p:titleStyle>
    <p:bodyStyle>
      <a:lvl1pPr marL="342891" indent="-342891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folHlink"/>
          </a:solidFill>
          <a:latin typeface="+mn-lt"/>
          <a:ea typeface="ＭＳ Ｐゴシック" pitchFamily="-65" charset="-128"/>
          <a:cs typeface="ＭＳ Ｐゴシック" charset="0"/>
        </a:defRPr>
      </a:lvl1pPr>
      <a:lvl2pPr marL="742932" indent="-285744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folHlink"/>
          </a:solidFill>
          <a:latin typeface="+mn-lt"/>
          <a:ea typeface="ＭＳ Ｐゴシック" pitchFamily="-65" charset="-128"/>
          <a:cs typeface="+mn-cs"/>
        </a:defRPr>
      </a:lvl2pPr>
      <a:lvl3pPr marL="1142971" indent="-228594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folHlink"/>
          </a:solidFill>
          <a:latin typeface="+mn-lt"/>
          <a:ea typeface="ＭＳ Ｐゴシック" pitchFamily="-65" charset="-128"/>
          <a:cs typeface="+mn-cs"/>
        </a:defRPr>
      </a:lvl3pPr>
      <a:lvl4pPr marL="1600160" indent="-228594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folHlink"/>
          </a:solidFill>
          <a:latin typeface="+mn-lt"/>
          <a:ea typeface="ＭＳ Ｐゴシック" pitchFamily="-65" charset="-128"/>
          <a:cs typeface="+mn-cs"/>
        </a:defRPr>
      </a:lvl4pPr>
      <a:lvl5pPr marL="2057349" indent="-228594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folHlink"/>
          </a:solidFill>
          <a:latin typeface="+mn-lt"/>
          <a:ea typeface="ＭＳ Ｐゴシック" pitchFamily="-65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2A374C-A35F-A89C-219F-6D613DB60F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Energiseminar 15. september 2022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7D6742E-A628-00BC-8F4E-BF0BB94545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Innledning</a:t>
            </a:r>
          </a:p>
          <a:p>
            <a:r>
              <a:rPr lang="nb-NO" dirty="0"/>
              <a:t>Tommy Rudihagen</a:t>
            </a:r>
          </a:p>
        </p:txBody>
      </p:sp>
    </p:spTree>
    <p:extLst>
      <p:ext uri="{BB962C8B-B14F-4D97-AF65-F5344CB8AC3E}">
        <p14:creationId xmlns:p14="http://schemas.microsoft.com/office/powerpoint/2010/main" val="29839431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49D043AB-7A89-5EBE-C8BF-EDE9F5387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</a:rPr>
              <a:t>1. Regulatoriske / politiske grep</a:t>
            </a:r>
          </a:p>
          <a:p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</a:rPr>
              <a:t>Regulatoriske endringer i energimarkedet</a:t>
            </a:r>
          </a:p>
          <a:p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</a:rPr>
              <a:t>«Strømstøtte»</a:t>
            </a:r>
          </a:p>
          <a:p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</a:rPr>
              <a:t>….</a:t>
            </a:r>
          </a:p>
          <a:p>
            <a:pPr marL="0" indent="0">
              <a:buNone/>
            </a:pPr>
            <a:endParaRPr lang="nb-NO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</a:rPr>
              <a:t>2. Optimalisere i forhold til kraft- og nettavtale</a:t>
            </a:r>
          </a:p>
          <a:p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</a:rPr>
              <a:t>Over tid lavest mulig pris per kilowattime (riktig strømavtale)</a:t>
            </a:r>
          </a:p>
          <a:p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</a:rPr>
              <a:t>Bruke strømmen når det er «smart» ut fra kraftpris og </a:t>
            </a:r>
            <a:r>
              <a:rPr lang="nb-NO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nettariffering</a:t>
            </a:r>
            <a:endParaRPr lang="nb-NO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b-NO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</a:rPr>
              <a:t>3. «Klassisk» enøk - Bruk mindre strøm/energi (hentet fra ekstern leverandør)</a:t>
            </a:r>
          </a:p>
          <a:p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</a:rPr>
              <a:t>Generelle grep (bygg, transport mv.)</a:t>
            </a:r>
          </a:p>
          <a:p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</a:rPr>
              <a:t>Skispesifikk (</a:t>
            </a:r>
            <a:r>
              <a:rPr lang="nb-NO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snøproduksjon</a:t>
            </a:r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</a:rPr>
              <a:t>, lys i anlegg mv.)</a:t>
            </a:r>
          </a:p>
          <a:p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</a:rPr>
              <a:t>Lokal produksjon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3DA17810-2EF9-4593-875C-820765085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påvirke energikostnaden</a:t>
            </a:r>
          </a:p>
        </p:txBody>
      </p:sp>
    </p:spTree>
    <p:extLst>
      <p:ext uri="{BB962C8B-B14F-4D97-AF65-F5344CB8AC3E}">
        <p14:creationId xmlns:p14="http://schemas.microsoft.com/office/powerpoint/2010/main" val="380011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49D043AB-7A89-5EBE-C8BF-EDE9F5387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b-NO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Kl. 1700-1705: Velkommen og introduksjon, Camilla </a:t>
            </a:r>
            <a:r>
              <a:rPr lang="nb-NO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Sylling Clausen 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/Marit Gjerland</a:t>
            </a:r>
          </a:p>
          <a:p>
            <a:pPr marL="0" indent="0"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Kl. 1705-1715: Overordnet om grep for å redusere energikostnaden, Tommy Rudihagen</a:t>
            </a:r>
          </a:p>
          <a:p>
            <a:pPr marL="0" indent="0"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Kl. 1715-1730: Strømstøtten til idrettslag og foreninger, Lotteri- og stiftelsestilsynet v/ Øystein V. Dvergsdal</a:t>
            </a:r>
          </a:p>
          <a:p>
            <a:pPr marL="0" indent="0"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Kl. 1730-1745: Regulering og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nettariffer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NVE v/Torfinn Jonassen</a:t>
            </a:r>
          </a:p>
          <a:p>
            <a:pPr marL="0" indent="0"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Kl. 1745-1800: Tiltak for å kutte strømregninga i skianlegg, Volte v/ Anne Kr. Hjelle Jordal</a:t>
            </a:r>
          </a:p>
          <a:p>
            <a:pPr marL="0" indent="0"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Kl. 1800-1840: Praktiske grep og erfaringer fra skianlegg</a:t>
            </a:r>
          </a:p>
          <a:p>
            <a:pPr marL="0" indent="0"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               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Alpinco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v/Odd Stensrud</a:t>
            </a:r>
          </a:p>
          <a:p>
            <a:pPr marL="0" indent="0"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                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Kirkerudbakken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Skisenter v/Hans Kirkerud</a:t>
            </a:r>
          </a:p>
          <a:p>
            <a:pPr marL="0" indent="0"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Kl. 1840-1900: Spørsmål og veien videre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3DA17810-2EF9-4593-875C-820765085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019027406"/>
      </p:ext>
    </p:extLst>
  </p:cSld>
  <p:clrMapOvr>
    <a:masterClrMapping/>
  </p:clrMapOvr>
</p:sld>
</file>

<file path=ppt/theme/theme1.xml><?xml version="1.0" encoding="utf-8"?>
<a:theme xmlns:a="http://schemas.openxmlformats.org/drawingml/2006/main" name="NSF_ny_2014">
  <a:themeElements>
    <a:clrScheme name="Egendefinert 2">
      <a:dk1>
        <a:srgbClr val="ACADAE"/>
      </a:dk1>
      <a:lt1>
        <a:sysClr val="window" lastClr="FFFFFF"/>
      </a:lt1>
      <a:dk2>
        <a:srgbClr val="00B6E3"/>
      </a:dk2>
      <a:lt2>
        <a:srgbClr val="FFFFFF"/>
      </a:lt2>
      <a:accent1>
        <a:srgbClr val="00B6E3"/>
      </a:accent1>
      <a:accent2>
        <a:srgbClr val="DE5C51"/>
      </a:accent2>
      <a:accent3>
        <a:srgbClr val="AE946F"/>
      </a:accent3>
      <a:accent4>
        <a:srgbClr val="404965"/>
      </a:accent4>
      <a:accent5>
        <a:srgbClr val="00B6E3"/>
      </a:accent5>
      <a:accent6>
        <a:srgbClr val="ACADAE"/>
      </a:accent6>
      <a:hlink>
        <a:srgbClr val="00B6E3"/>
      </a:hlink>
      <a:folHlink>
        <a:srgbClr val="85878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BDF9D52F29554F88E5CC0119E0A0CA" ma:contentTypeVersion="8" ma:contentTypeDescription="Opprett et nytt dokument." ma:contentTypeScope="" ma:versionID="02b83624bb504507d023bbe2de47609b">
  <xsd:schema xmlns:xsd="http://www.w3.org/2001/XMLSchema" xmlns:xs="http://www.w3.org/2001/XMLSchema" xmlns:p="http://schemas.microsoft.com/office/2006/metadata/properties" xmlns:ns3="c728e84f-dd6c-4d74-a115-001564908e4b" xmlns:ns4="b51f6f77-2e27-45c9-85b5-99b6235b6292" targetNamespace="http://schemas.microsoft.com/office/2006/metadata/properties" ma:root="true" ma:fieldsID="caa8a24def5ce9d55e439385ddb9d26b" ns3:_="" ns4:_="">
    <xsd:import namespace="c728e84f-dd6c-4d74-a115-001564908e4b"/>
    <xsd:import namespace="b51f6f77-2e27-45c9-85b5-99b6235b629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28e84f-dd6c-4d74-a115-001564908e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1f6f77-2e27-45c9-85b5-99b6235b62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A844DC-4F63-4D53-9522-1B42A6DF7A16}">
  <ds:schemaRefs>
    <ds:schemaRef ds:uri="c728e84f-dd6c-4d74-a115-001564908e4b"/>
    <ds:schemaRef ds:uri="http://schemas.microsoft.com/office/2006/documentManagement/types"/>
    <ds:schemaRef ds:uri="http://purl.org/dc/terms/"/>
    <ds:schemaRef ds:uri="b51f6f77-2e27-45c9-85b5-99b6235b6292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A6886F7-8DFA-44EE-8E53-A49C1F9CC7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F97E84-FF14-431D-8645-C6A25D85A1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28e84f-dd6c-4d74-a115-001564908e4b"/>
    <ds:schemaRef ds:uri="b51f6f77-2e27-45c9-85b5-99b6235b6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8534</TotalTime>
  <Words>207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Georgia</vt:lpstr>
      <vt:lpstr>NSF_ny_2014</vt:lpstr>
      <vt:lpstr>Energiseminar 15. september 2022</vt:lpstr>
      <vt:lpstr>Hvordan påvirke energikostnaden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Risiko RAW AIR</dc:title>
  <dc:creator>Bente-Lill Romøren</dc:creator>
  <cp:lastModifiedBy>Tommy Rudihagen</cp:lastModifiedBy>
  <cp:revision>99</cp:revision>
  <cp:lastPrinted>2022-09-15T14:32:41Z</cp:lastPrinted>
  <dcterms:created xsi:type="dcterms:W3CDTF">2019-01-23T15:32:53Z</dcterms:created>
  <dcterms:modified xsi:type="dcterms:W3CDTF">2022-09-15T14:34:17Z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f1f2f09-5496-42b2-b354-435da9be0154_Enabled">
    <vt:lpwstr>True</vt:lpwstr>
  </property>
  <property fmtid="{D5CDD505-2E9C-101B-9397-08002B2CF9AE}" pid="3" name="MSIP_Label_5f1f2f09-5496-42b2-b354-435da9be0154_SiteId">
    <vt:lpwstr>ac53d284-1e6e-43e5-9875-8622312b8a83</vt:lpwstr>
  </property>
  <property fmtid="{D5CDD505-2E9C-101B-9397-08002B2CF9AE}" pid="4" name="MSIP_Label_5f1f2f09-5496-42b2-b354-435da9be0154_Owner">
    <vt:lpwstr>Oistein.Lunde@skiforbundet.no</vt:lpwstr>
  </property>
  <property fmtid="{D5CDD505-2E9C-101B-9397-08002B2CF9AE}" pid="5" name="MSIP_Label_5f1f2f09-5496-42b2-b354-435da9be0154_SetDate">
    <vt:lpwstr>2019-02-06T12:46:52.3726044Z</vt:lpwstr>
  </property>
  <property fmtid="{D5CDD505-2E9C-101B-9397-08002B2CF9AE}" pid="6" name="MSIP_Label_5f1f2f09-5496-42b2-b354-435da9be0154_Name">
    <vt:lpwstr>Lav</vt:lpwstr>
  </property>
  <property fmtid="{D5CDD505-2E9C-101B-9397-08002B2CF9AE}" pid="7" name="MSIP_Label_5f1f2f09-5496-42b2-b354-435da9be0154_Application">
    <vt:lpwstr>Microsoft Azure Information Protection</vt:lpwstr>
  </property>
  <property fmtid="{D5CDD505-2E9C-101B-9397-08002B2CF9AE}" pid="8" name="MSIP_Label_5f1f2f09-5496-42b2-b354-435da9be0154_Extended_MSFT_Method">
    <vt:lpwstr>Automatic</vt:lpwstr>
  </property>
  <property fmtid="{D5CDD505-2E9C-101B-9397-08002B2CF9AE}" pid="9" name="Sensitivity">
    <vt:lpwstr>Lav</vt:lpwstr>
  </property>
  <property fmtid="{D5CDD505-2E9C-101B-9397-08002B2CF9AE}" pid="10" name="ContentTypeId">
    <vt:lpwstr>0x01010023BDF9D52F29554F88E5CC0119E0A0CA</vt:lpwstr>
  </property>
</Properties>
</file>