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4" r:id="rId5"/>
    <p:sldId id="259" r:id="rId6"/>
    <p:sldId id="356" r:id="rId7"/>
    <p:sldId id="357" r:id="rId8"/>
    <p:sldId id="358" r:id="rId9"/>
    <p:sldId id="359" r:id="rId10"/>
    <p:sldId id="265" r:id="rId11"/>
    <p:sldId id="266" r:id="rId12"/>
    <p:sldId id="267" r:id="rId13"/>
    <p:sldId id="366" r:id="rId14"/>
    <p:sldId id="260" r:id="rId15"/>
    <p:sldId id="272" r:id="rId16"/>
    <p:sldId id="271" r:id="rId17"/>
    <p:sldId id="269" r:id="rId18"/>
    <p:sldId id="273" r:id="rId19"/>
    <p:sldId id="274" r:id="rId20"/>
    <p:sldId id="275" r:id="rId21"/>
    <p:sldId id="270" r:id="rId22"/>
    <p:sldId id="276" r:id="rId23"/>
    <p:sldId id="261" r:id="rId24"/>
    <p:sldId id="268" r:id="rId25"/>
    <p:sldId id="262" r:id="rId26"/>
    <p:sldId id="263"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06881-0351-435B-A7E5-802933501904}" v="44" dt="2022-11-21T21:39:49.12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1" autoAdjust="0"/>
    <p:restoredTop sz="94660"/>
  </p:normalViewPr>
  <p:slideViewPr>
    <p:cSldViewPr snapToGrid="0">
      <p:cViewPr varScale="1">
        <p:scale>
          <a:sx n="111" d="100"/>
          <a:sy n="111" d="100"/>
        </p:scale>
        <p:origin x="4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øken, Karianne" userId="cd14c864-4985-446d-9b97-74d4f45e08c4" providerId="ADAL" clId="{6A806881-0351-435B-A7E5-802933501904}"/>
    <pc:docChg chg="undo custSel addSld delSld modSld">
      <pc:chgData name="Løken, Karianne" userId="cd14c864-4985-446d-9b97-74d4f45e08c4" providerId="ADAL" clId="{6A806881-0351-435B-A7E5-802933501904}" dt="2022-11-21T21:42:11.342" v="718" actId="47"/>
      <pc:docMkLst>
        <pc:docMk/>
      </pc:docMkLst>
      <pc:sldChg chg="modSp mod">
        <pc:chgData name="Løken, Karianne" userId="cd14c864-4985-446d-9b97-74d4f45e08c4" providerId="ADAL" clId="{6A806881-0351-435B-A7E5-802933501904}" dt="2022-11-21T20:44:14.971" v="227" actId="20577"/>
        <pc:sldMkLst>
          <pc:docMk/>
          <pc:sldMk cId="1963762546" sldId="257"/>
        </pc:sldMkLst>
        <pc:spChg chg="mod">
          <ac:chgData name="Løken, Karianne" userId="cd14c864-4985-446d-9b97-74d4f45e08c4" providerId="ADAL" clId="{6A806881-0351-435B-A7E5-802933501904}" dt="2022-11-21T20:44:14.971" v="227" actId="20577"/>
          <ac:spMkLst>
            <pc:docMk/>
            <pc:sldMk cId="1963762546" sldId="257"/>
            <ac:spMk id="3" creationId="{A7B6692C-797A-C159-CCCC-C91322CC5FE4}"/>
          </ac:spMkLst>
        </pc:spChg>
      </pc:sldChg>
      <pc:sldChg chg="modSp mod">
        <pc:chgData name="Løken, Karianne" userId="cd14c864-4985-446d-9b97-74d4f45e08c4" providerId="ADAL" clId="{6A806881-0351-435B-A7E5-802933501904}" dt="2022-11-20T13:12:10.902" v="205" actId="20577"/>
        <pc:sldMkLst>
          <pc:docMk/>
          <pc:sldMk cId="3680256813" sldId="263"/>
        </pc:sldMkLst>
        <pc:spChg chg="mod">
          <ac:chgData name="Løken, Karianne" userId="cd14c864-4985-446d-9b97-74d4f45e08c4" providerId="ADAL" clId="{6A806881-0351-435B-A7E5-802933501904}" dt="2022-11-20T13:12:10.902" v="205" actId="20577"/>
          <ac:spMkLst>
            <pc:docMk/>
            <pc:sldMk cId="3680256813" sldId="263"/>
            <ac:spMk id="2" creationId="{085DE69D-8EDB-7FDD-1E23-15E64F8802AE}"/>
          </ac:spMkLst>
        </pc:spChg>
      </pc:sldChg>
      <pc:sldChg chg="del">
        <pc:chgData name="Løken, Karianne" userId="cd14c864-4985-446d-9b97-74d4f45e08c4" providerId="ADAL" clId="{6A806881-0351-435B-A7E5-802933501904}" dt="2022-11-21T21:34:24.718" v="247" actId="2696"/>
        <pc:sldMkLst>
          <pc:docMk/>
          <pc:sldMk cId="2653226061" sldId="265"/>
        </pc:sldMkLst>
      </pc:sldChg>
      <pc:sldChg chg="add">
        <pc:chgData name="Løken, Karianne" userId="cd14c864-4985-446d-9b97-74d4f45e08c4" providerId="ADAL" clId="{6A806881-0351-435B-A7E5-802933501904}" dt="2022-11-21T21:34:31.825" v="248"/>
        <pc:sldMkLst>
          <pc:docMk/>
          <pc:sldMk cId="3133723733" sldId="265"/>
        </pc:sldMkLst>
      </pc:sldChg>
      <pc:sldChg chg="delSp add setBg delDesignElem">
        <pc:chgData name="Løken, Karianne" userId="cd14c864-4985-446d-9b97-74d4f45e08c4" providerId="ADAL" clId="{6A806881-0351-435B-A7E5-802933501904}" dt="2022-11-21T21:36:21.881" v="251"/>
        <pc:sldMkLst>
          <pc:docMk/>
          <pc:sldMk cId="312676329" sldId="266"/>
        </pc:sldMkLst>
        <pc:spChg chg="del">
          <ac:chgData name="Løken, Karianne" userId="cd14c864-4985-446d-9b97-74d4f45e08c4" providerId="ADAL" clId="{6A806881-0351-435B-A7E5-802933501904}" dt="2022-11-21T21:36:21.881" v="251"/>
          <ac:spMkLst>
            <pc:docMk/>
            <pc:sldMk cId="312676329" sldId="266"/>
            <ac:spMk id="12" creationId="{5E39A796-BE83-48B1-B33F-35C4A32AAB57}"/>
          </ac:spMkLst>
        </pc:spChg>
        <pc:spChg chg="del">
          <ac:chgData name="Løken, Karianne" userId="cd14c864-4985-446d-9b97-74d4f45e08c4" providerId="ADAL" clId="{6A806881-0351-435B-A7E5-802933501904}" dt="2022-11-21T21:36:21.881" v="251"/>
          <ac:spMkLst>
            <pc:docMk/>
            <pc:sldMk cId="312676329" sldId="266"/>
            <ac:spMk id="14" creationId="{72F84B47-E267-4194-8194-831DB7B5547F}"/>
          </ac:spMkLst>
        </pc:spChg>
      </pc:sldChg>
      <pc:sldChg chg="modSp del mod">
        <pc:chgData name="Løken, Karianne" userId="cd14c864-4985-446d-9b97-74d4f45e08c4" providerId="ADAL" clId="{6A806881-0351-435B-A7E5-802933501904}" dt="2022-11-21T21:36:11.334" v="249" actId="2696"/>
        <pc:sldMkLst>
          <pc:docMk/>
          <pc:sldMk cId="1732409340" sldId="266"/>
        </pc:sldMkLst>
        <pc:spChg chg="mod">
          <ac:chgData name="Løken, Karianne" userId="cd14c864-4985-446d-9b97-74d4f45e08c4" providerId="ADAL" clId="{6A806881-0351-435B-A7E5-802933501904}" dt="2022-11-20T13:09:55.225" v="0" actId="790"/>
          <ac:spMkLst>
            <pc:docMk/>
            <pc:sldMk cId="1732409340" sldId="266"/>
            <ac:spMk id="9" creationId="{F8CE8A39-2462-4C5D-B946-5ECFC90D1505}"/>
          </ac:spMkLst>
        </pc:spChg>
      </pc:sldChg>
      <pc:sldChg chg="add">
        <pc:chgData name="Løken, Karianne" userId="cd14c864-4985-446d-9b97-74d4f45e08c4" providerId="ADAL" clId="{6A806881-0351-435B-A7E5-802933501904}" dt="2022-11-21T21:36:21.881" v="251"/>
        <pc:sldMkLst>
          <pc:docMk/>
          <pc:sldMk cId="2254130660" sldId="267"/>
        </pc:sldMkLst>
      </pc:sldChg>
      <pc:sldChg chg="del">
        <pc:chgData name="Løken, Karianne" userId="cd14c864-4985-446d-9b97-74d4f45e08c4" providerId="ADAL" clId="{6A806881-0351-435B-A7E5-802933501904}" dt="2022-11-21T21:36:11.334" v="249" actId="2696"/>
        <pc:sldMkLst>
          <pc:docMk/>
          <pc:sldMk cId="2735356244" sldId="267"/>
        </pc:sldMkLst>
      </pc:sldChg>
      <pc:sldChg chg="modSp mod">
        <pc:chgData name="Løken, Karianne" userId="cd14c864-4985-446d-9b97-74d4f45e08c4" providerId="ADAL" clId="{6A806881-0351-435B-A7E5-802933501904}" dt="2022-11-20T13:10:57.355" v="190" actId="6549"/>
        <pc:sldMkLst>
          <pc:docMk/>
          <pc:sldMk cId="4143978686" sldId="270"/>
        </pc:sldMkLst>
        <pc:spChg chg="mod">
          <ac:chgData name="Løken, Karianne" userId="cd14c864-4985-446d-9b97-74d4f45e08c4" providerId="ADAL" clId="{6A806881-0351-435B-A7E5-802933501904}" dt="2022-11-20T13:10:57.355" v="190" actId="6549"/>
          <ac:spMkLst>
            <pc:docMk/>
            <pc:sldMk cId="4143978686" sldId="270"/>
            <ac:spMk id="3" creationId="{4B9C57DC-1990-9CF5-CC6C-3BD3CFFBB0EC}"/>
          </ac:spMkLst>
        </pc:spChg>
      </pc:sldChg>
      <pc:sldChg chg="add del">
        <pc:chgData name="Løken, Karianne" userId="cd14c864-4985-446d-9b97-74d4f45e08c4" providerId="ADAL" clId="{6A806881-0351-435B-A7E5-802933501904}" dt="2022-11-21T21:40:01.324" v="635" actId="47"/>
        <pc:sldMkLst>
          <pc:docMk/>
          <pc:sldMk cId="164410983" sldId="350"/>
        </pc:sldMkLst>
      </pc:sldChg>
      <pc:sldChg chg="add del">
        <pc:chgData name="Løken, Karianne" userId="cd14c864-4985-446d-9b97-74d4f45e08c4" providerId="ADAL" clId="{6A806881-0351-435B-A7E5-802933501904}" dt="2022-11-21T21:40:05.701" v="636" actId="47"/>
        <pc:sldMkLst>
          <pc:docMk/>
          <pc:sldMk cId="1598377384" sldId="351"/>
        </pc:sldMkLst>
      </pc:sldChg>
      <pc:sldChg chg="add del">
        <pc:chgData name="Løken, Karianne" userId="cd14c864-4985-446d-9b97-74d4f45e08c4" providerId="ADAL" clId="{6A806881-0351-435B-A7E5-802933501904}" dt="2022-11-21T21:40:15.286" v="637" actId="47"/>
        <pc:sldMkLst>
          <pc:docMk/>
          <pc:sldMk cId="2165485825" sldId="352"/>
        </pc:sldMkLst>
      </pc:sldChg>
      <pc:sldChg chg="add del">
        <pc:chgData name="Løken, Karianne" userId="cd14c864-4985-446d-9b97-74d4f45e08c4" providerId="ADAL" clId="{6A806881-0351-435B-A7E5-802933501904}" dt="2022-11-21T21:38:57.702" v="543" actId="47"/>
        <pc:sldMkLst>
          <pc:docMk/>
          <pc:sldMk cId="3144564271" sldId="353"/>
        </pc:sldMkLst>
      </pc:sldChg>
      <pc:sldChg chg="add del">
        <pc:chgData name="Løken, Karianne" userId="cd14c864-4985-446d-9b97-74d4f45e08c4" providerId="ADAL" clId="{6A806881-0351-435B-A7E5-802933501904}" dt="2022-11-21T21:41:59.766" v="715" actId="47"/>
        <pc:sldMkLst>
          <pc:docMk/>
          <pc:sldMk cId="1223648831" sldId="354"/>
        </pc:sldMkLst>
      </pc:sldChg>
      <pc:sldChg chg="add del">
        <pc:chgData name="Løken, Karianne" userId="cd14c864-4985-446d-9b97-74d4f45e08c4" providerId="ADAL" clId="{6A806881-0351-435B-A7E5-802933501904}" dt="2022-11-21T21:42:03.278" v="716" actId="47"/>
        <pc:sldMkLst>
          <pc:docMk/>
          <pc:sldMk cId="1394115856" sldId="355"/>
        </pc:sldMkLst>
      </pc:sldChg>
      <pc:sldChg chg="modSp add">
        <pc:chgData name="Løken, Karianne" userId="cd14c864-4985-446d-9b97-74d4f45e08c4" providerId="ADAL" clId="{6A806881-0351-435B-A7E5-802933501904}" dt="2022-11-21T21:34:04.026" v="246" actId="1076"/>
        <pc:sldMkLst>
          <pc:docMk/>
          <pc:sldMk cId="1248079927" sldId="356"/>
        </pc:sldMkLst>
        <pc:picChg chg="mod">
          <ac:chgData name="Løken, Karianne" userId="cd14c864-4985-446d-9b97-74d4f45e08c4" providerId="ADAL" clId="{6A806881-0351-435B-A7E5-802933501904}" dt="2022-11-21T21:34:04.026" v="246" actId="1076"/>
          <ac:picMkLst>
            <pc:docMk/>
            <pc:sldMk cId="1248079927" sldId="356"/>
            <ac:picMk id="1028" creationId="{29434839-4459-4B74-845C-C5A9F3010804}"/>
          </ac:picMkLst>
        </pc:picChg>
      </pc:sldChg>
      <pc:sldChg chg="add">
        <pc:chgData name="Løken, Karianne" userId="cd14c864-4985-446d-9b97-74d4f45e08c4" providerId="ADAL" clId="{6A806881-0351-435B-A7E5-802933501904}" dt="2022-11-21T21:33:00.766" v="229"/>
        <pc:sldMkLst>
          <pc:docMk/>
          <pc:sldMk cId="3968232078" sldId="357"/>
        </pc:sldMkLst>
      </pc:sldChg>
      <pc:sldChg chg="add">
        <pc:chgData name="Løken, Karianne" userId="cd14c864-4985-446d-9b97-74d4f45e08c4" providerId="ADAL" clId="{6A806881-0351-435B-A7E5-802933501904}" dt="2022-11-21T21:33:00.766" v="229"/>
        <pc:sldMkLst>
          <pc:docMk/>
          <pc:sldMk cId="3957493503" sldId="358"/>
        </pc:sldMkLst>
      </pc:sldChg>
      <pc:sldChg chg="addSp modSp add mod">
        <pc:chgData name="Løken, Karianne" userId="cd14c864-4985-446d-9b97-74d4f45e08c4" providerId="ADAL" clId="{6A806881-0351-435B-A7E5-802933501904}" dt="2022-11-21T21:33:53.399" v="245" actId="1076"/>
        <pc:sldMkLst>
          <pc:docMk/>
          <pc:sldMk cId="358490120" sldId="359"/>
        </pc:sldMkLst>
        <pc:spChg chg="add mod">
          <ac:chgData name="Løken, Karianne" userId="cd14c864-4985-446d-9b97-74d4f45e08c4" providerId="ADAL" clId="{6A806881-0351-435B-A7E5-802933501904}" dt="2022-11-21T21:33:45.433" v="244" actId="1076"/>
          <ac:spMkLst>
            <pc:docMk/>
            <pc:sldMk cId="358490120" sldId="359"/>
            <ac:spMk id="3" creationId="{0653EDC9-D6B8-2B34-F04E-4E2262BAD0E0}"/>
          </ac:spMkLst>
        </pc:spChg>
        <pc:picChg chg="mod">
          <ac:chgData name="Løken, Karianne" userId="cd14c864-4985-446d-9b97-74d4f45e08c4" providerId="ADAL" clId="{6A806881-0351-435B-A7E5-802933501904}" dt="2022-11-21T21:33:53.399" v="245" actId="1076"/>
          <ac:picMkLst>
            <pc:docMk/>
            <pc:sldMk cId="358490120" sldId="359"/>
            <ac:picMk id="1028" creationId="{29434839-4459-4B74-845C-C5A9F3010804}"/>
          </ac:picMkLst>
        </pc:picChg>
      </pc:sldChg>
      <pc:sldChg chg="add del">
        <pc:chgData name="Løken, Karianne" userId="cd14c864-4985-446d-9b97-74d4f45e08c4" providerId="ADAL" clId="{6A806881-0351-435B-A7E5-802933501904}" dt="2022-11-21T21:39:53.693" v="633" actId="47"/>
        <pc:sldMkLst>
          <pc:docMk/>
          <pc:sldMk cId="1742957920" sldId="360"/>
        </pc:sldMkLst>
      </pc:sldChg>
      <pc:sldChg chg="add del">
        <pc:chgData name="Løken, Karianne" userId="cd14c864-4985-446d-9b97-74d4f45e08c4" providerId="ADAL" clId="{6A806881-0351-435B-A7E5-802933501904}" dt="2022-11-21T21:39:56.535" v="634" actId="47"/>
        <pc:sldMkLst>
          <pc:docMk/>
          <pc:sldMk cId="4029139494" sldId="361"/>
        </pc:sldMkLst>
      </pc:sldChg>
      <pc:sldChg chg="add del">
        <pc:chgData name="Løken, Karianne" userId="cd14c864-4985-446d-9b97-74d4f45e08c4" providerId="ADAL" clId="{6A806881-0351-435B-A7E5-802933501904}" dt="2022-11-21T21:40:24.636" v="638" actId="47"/>
        <pc:sldMkLst>
          <pc:docMk/>
          <pc:sldMk cId="2172910422" sldId="362"/>
        </pc:sldMkLst>
      </pc:sldChg>
      <pc:sldChg chg="add del">
        <pc:chgData name="Løken, Karianne" userId="cd14c864-4985-446d-9b97-74d4f45e08c4" providerId="ADAL" clId="{6A806881-0351-435B-A7E5-802933501904}" dt="2022-11-21T21:42:07.437" v="717" actId="47"/>
        <pc:sldMkLst>
          <pc:docMk/>
          <pc:sldMk cId="308835681" sldId="364"/>
        </pc:sldMkLst>
      </pc:sldChg>
      <pc:sldChg chg="add del">
        <pc:chgData name="Løken, Karianne" userId="cd14c864-4985-446d-9b97-74d4f45e08c4" providerId="ADAL" clId="{6A806881-0351-435B-A7E5-802933501904}" dt="2022-11-21T21:42:11.342" v="718" actId="47"/>
        <pc:sldMkLst>
          <pc:docMk/>
          <pc:sldMk cId="144971744" sldId="365"/>
        </pc:sldMkLst>
      </pc:sldChg>
      <pc:sldChg chg="modSp add mod">
        <pc:chgData name="Løken, Karianne" userId="cd14c864-4985-446d-9b97-74d4f45e08c4" providerId="ADAL" clId="{6A806881-0351-435B-A7E5-802933501904}" dt="2022-11-21T21:41:53.399" v="714" actId="20577"/>
        <pc:sldMkLst>
          <pc:docMk/>
          <pc:sldMk cId="4067448861" sldId="366"/>
        </pc:sldMkLst>
        <pc:spChg chg="mod">
          <ac:chgData name="Løken, Karianne" userId="cd14c864-4985-446d-9b97-74d4f45e08c4" providerId="ADAL" clId="{6A806881-0351-435B-A7E5-802933501904}" dt="2022-11-21T21:41:53.399" v="714" actId="20577"/>
          <ac:spMkLst>
            <pc:docMk/>
            <pc:sldMk cId="4067448861" sldId="366"/>
            <ac:spMk id="3" creationId="{F6F43C0A-B194-0A2C-DAC6-5F21FEB1E65A}"/>
          </ac:spMkLst>
        </pc:spChg>
        <pc:picChg chg="mod">
          <ac:chgData name="Løken, Karianne" userId="cd14c864-4985-446d-9b97-74d4f45e08c4" providerId="ADAL" clId="{6A806881-0351-435B-A7E5-802933501904}" dt="2022-11-21T21:39:49.124" v="632" actId="1076"/>
          <ac:picMkLst>
            <pc:docMk/>
            <pc:sldMk cId="4067448861" sldId="366"/>
            <ac:picMk id="1028" creationId="{29434839-4459-4B74-845C-C5A9F301080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5B3F2-1803-49B3-8806-465485183A6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9F1EC2A-BD47-4EDC-9B75-545D13FC4ADC}">
      <dgm:prSet/>
      <dgm:spPr/>
      <dgm:t>
        <a:bodyPr/>
        <a:lstStyle/>
        <a:p>
          <a:r>
            <a:rPr lang="nb-NO" b="0" i="0" dirty="0"/>
            <a:t>I forbindelse med landslagsuttak har vi som klubber vært </a:t>
          </a:r>
          <a:r>
            <a:rPr lang="nb-NO" b="1" i="0" dirty="0"/>
            <a:t>nødt til å signere </a:t>
          </a:r>
          <a:r>
            <a:rPr lang="nb-NO" b="1" i="0" dirty="0" err="1"/>
            <a:t>løperkontrakter</a:t>
          </a:r>
          <a:r>
            <a:rPr lang="nb-NO" b="1" i="0" dirty="0"/>
            <a:t> som begrenser muligheten til å promotere klubbenes sponsorer</a:t>
          </a:r>
          <a:r>
            <a:rPr lang="nb-NO" b="0" i="0" dirty="0"/>
            <a:t> </a:t>
          </a:r>
          <a:r>
            <a:rPr lang="nb-NO" b="1" i="0" dirty="0"/>
            <a:t>på NM stafettene. </a:t>
          </a:r>
          <a:r>
            <a:rPr lang="nb-NO" b="0" i="0" dirty="0"/>
            <a:t>Dette har vært et krav fra NSF for at løperne skal kunne bli tatt ut på landslag.</a:t>
          </a:r>
          <a:endParaRPr lang="en-US" dirty="0"/>
        </a:p>
      </dgm:t>
    </dgm:pt>
    <dgm:pt modelId="{EC7A2658-3672-473D-AD06-E7F15E556DDE}" type="parTrans" cxnId="{135DA089-C863-43D0-A3EE-AB3B42C2512D}">
      <dgm:prSet/>
      <dgm:spPr/>
      <dgm:t>
        <a:bodyPr/>
        <a:lstStyle/>
        <a:p>
          <a:endParaRPr lang="en-US"/>
        </a:p>
      </dgm:t>
    </dgm:pt>
    <dgm:pt modelId="{C0A381E4-F646-4B64-8B88-FE04D31D60A6}" type="sibTrans" cxnId="{135DA089-C863-43D0-A3EE-AB3B42C2512D}">
      <dgm:prSet/>
      <dgm:spPr/>
      <dgm:t>
        <a:bodyPr/>
        <a:lstStyle/>
        <a:p>
          <a:endParaRPr lang="en-US"/>
        </a:p>
      </dgm:t>
    </dgm:pt>
    <dgm:pt modelId="{12F655F7-17A1-4D14-A101-67455FFB62F4}">
      <dgm:prSet/>
      <dgm:spPr/>
      <dgm:t>
        <a:bodyPr/>
        <a:lstStyle/>
        <a:p>
          <a:r>
            <a:rPr lang="nb-NO" b="0" i="0" dirty="0"/>
            <a:t>De som støtter klubbene mest, er de som har mest synlig plass på klubbenes klær. Dette er plasser hvor NSF forlanger å plassere sine egne sponsorat. Det skaper mye frustrasjon i våre klubber. </a:t>
          </a:r>
          <a:r>
            <a:rPr lang="nb-NO" b="1" i="0" dirty="0"/>
            <a:t>Vi er 100% avhengig av den støtten våre samarbeidspartnere gir oss for at vi skal kunne drive breddeidretten og få frem nye talenter til region og rekruttsatsing.</a:t>
          </a:r>
          <a:endParaRPr lang="en-US" dirty="0"/>
        </a:p>
      </dgm:t>
    </dgm:pt>
    <dgm:pt modelId="{EE69F6AF-A981-423C-9302-88A700CDA94A}" type="parTrans" cxnId="{0C0BC72A-BA25-470C-9AD0-4DBE3AF347D0}">
      <dgm:prSet/>
      <dgm:spPr/>
      <dgm:t>
        <a:bodyPr/>
        <a:lstStyle/>
        <a:p>
          <a:endParaRPr lang="en-US"/>
        </a:p>
      </dgm:t>
    </dgm:pt>
    <dgm:pt modelId="{FD3860B9-650D-44C6-815B-C14E32910EC8}" type="sibTrans" cxnId="{0C0BC72A-BA25-470C-9AD0-4DBE3AF347D0}">
      <dgm:prSet/>
      <dgm:spPr/>
      <dgm:t>
        <a:bodyPr/>
        <a:lstStyle/>
        <a:p>
          <a:endParaRPr lang="en-US"/>
        </a:p>
      </dgm:t>
    </dgm:pt>
    <dgm:pt modelId="{3C595FA8-109C-4C42-B5A8-E90EA20FCA5B}" type="pres">
      <dgm:prSet presAssocID="{CBF5B3F2-1803-49B3-8806-465485183A6E}" presName="hierChild1" presStyleCnt="0">
        <dgm:presLayoutVars>
          <dgm:chPref val="1"/>
          <dgm:dir/>
          <dgm:animOne val="branch"/>
          <dgm:animLvl val="lvl"/>
          <dgm:resizeHandles/>
        </dgm:presLayoutVars>
      </dgm:prSet>
      <dgm:spPr/>
    </dgm:pt>
    <dgm:pt modelId="{0C197C24-A711-4F86-A3AC-AC8920582918}" type="pres">
      <dgm:prSet presAssocID="{B9F1EC2A-BD47-4EDC-9B75-545D13FC4ADC}" presName="hierRoot1" presStyleCnt="0"/>
      <dgm:spPr/>
    </dgm:pt>
    <dgm:pt modelId="{CF3A9086-8EC9-485B-A24E-A3934788C1B3}" type="pres">
      <dgm:prSet presAssocID="{B9F1EC2A-BD47-4EDC-9B75-545D13FC4ADC}" presName="composite" presStyleCnt="0"/>
      <dgm:spPr/>
    </dgm:pt>
    <dgm:pt modelId="{0184B153-EAB8-4FE4-AA43-614A60A91CA1}" type="pres">
      <dgm:prSet presAssocID="{B9F1EC2A-BD47-4EDC-9B75-545D13FC4ADC}" presName="background" presStyleLbl="node0" presStyleIdx="0" presStyleCnt="2"/>
      <dgm:spPr/>
    </dgm:pt>
    <dgm:pt modelId="{5AB81F91-DB91-4A05-A881-1DF7966D1AC6}" type="pres">
      <dgm:prSet presAssocID="{B9F1EC2A-BD47-4EDC-9B75-545D13FC4ADC}" presName="text" presStyleLbl="fgAcc0" presStyleIdx="0" presStyleCnt="2" custScaleY="139656" custLinFactNeighborY="-7295">
        <dgm:presLayoutVars>
          <dgm:chPref val="3"/>
        </dgm:presLayoutVars>
      </dgm:prSet>
      <dgm:spPr/>
    </dgm:pt>
    <dgm:pt modelId="{38269248-751A-40C8-9225-C9778E33B408}" type="pres">
      <dgm:prSet presAssocID="{B9F1EC2A-BD47-4EDC-9B75-545D13FC4ADC}" presName="hierChild2" presStyleCnt="0"/>
      <dgm:spPr/>
    </dgm:pt>
    <dgm:pt modelId="{5CAD56E8-C54F-49F0-A0C9-98EB2D61D39C}" type="pres">
      <dgm:prSet presAssocID="{12F655F7-17A1-4D14-A101-67455FFB62F4}" presName="hierRoot1" presStyleCnt="0"/>
      <dgm:spPr/>
    </dgm:pt>
    <dgm:pt modelId="{7FFCF04C-E996-479A-9FDB-0EF0FDE285A7}" type="pres">
      <dgm:prSet presAssocID="{12F655F7-17A1-4D14-A101-67455FFB62F4}" presName="composite" presStyleCnt="0"/>
      <dgm:spPr/>
    </dgm:pt>
    <dgm:pt modelId="{AF4F9CE9-7117-4951-8AE0-F8A820358436}" type="pres">
      <dgm:prSet presAssocID="{12F655F7-17A1-4D14-A101-67455FFB62F4}" presName="background" presStyleLbl="node0" presStyleIdx="1" presStyleCnt="2"/>
      <dgm:spPr/>
    </dgm:pt>
    <dgm:pt modelId="{EB8D62A5-94C3-4CD9-B429-F5B745048F4F}" type="pres">
      <dgm:prSet presAssocID="{12F655F7-17A1-4D14-A101-67455FFB62F4}" presName="text" presStyleLbl="fgAcc0" presStyleIdx="1" presStyleCnt="2" custScaleY="134625" custLinFactNeighborX="-1714" custLinFactNeighborY="-3682">
        <dgm:presLayoutVars>
          <dgm:chPref val="3"/>
        </dgm:presLayoutVars>
      </dgm:prSet>
      <dgm:spPr/>
    </dgm:pt>
    <dgm:pt modelId="{2965DB74-0D9B-46C3-94D7-F9D1BD63A8A0}" type="pres">
      <dgm:prSet presAssocID="{12F655F7-17A1-4D14-A101-67455FFB62F4}" presName="hierChild2" presStyleCnt="0"/>
      <dgm:spPr/>
    </dgm:pt>
  </dgm:ptLst>
  <dgm:cxnLst>
    <dgm:cxn modelId="{5F642D05-DBAD-41A8-AA7E-B34BDA09EEA8}" type="presOf" srcId="{CBF5B3F2-1803-49B3-8806-465485183A6E}" destId="{3C595FA8-109C-4C42-B5A8-E90EA20FCA5B}" srcOrd="0" destOrd="0" presId="urn:microsoft.com/office/officeart/2005/8/layout/hierarchy1"/>
    <dgm:cxn modelId="{0C0BC72A-BA25-470C-9AD0-4DBE3AF347D0}" srcId="{CBF5B3F2-1803-49B3-8806-465485183A6E}" destId="{12F655F7-17A1-4D14-A101-67455FFB62F4}" srcOrd="1" destOrd="0" parTransId="{EE69F6AF-A981-423C-9302-88A700CDA94A}" sibTransId="{FD3860B9-650D-44C6-815B-C14E32910EC8}"/>
    <dgm:cxn modelId="{135DA089-C863-43D0-A3EE-AB3B42C2512D}" srcId="{CBF5B3F2-1803-49B3-8806-465485183A6E}" destId="{B9F1EC2A-BD47-4EDC-9B75-545D13FC4ADC}" srcOrd="0" destOrd="0" parTransId="{EC7A2658-3672-473D-AD06-E7F15E556DDE}" sibTransId="{C0A381E4-F646-4B64-8B88-FE04D31D60A6}"/>
    <dgm:cxn modelId="{D7D86BAC-46A8-4487-B2D6-EC3F718E340E}" type="presOf" srcId="{B9F1EC2A-BD47-4EDC-9B75-545D13FC4ADC}" destId="{5AB81F91-DB91-4A05-A881-1DF7966D1AC6}" srcOrd="0" destOrd="0" presId="urn:microsoft.com/office/officeart/2005/8/layout/hierarchy1"/>
    <dgm:cxn modelId="{156EB9E5-5F75-4B29-A3F9-F6B4BE5EB270}" type="presOf" srcId="{12F655F7-17A1-4D14-A101-67455FFB62F4}" destId="{EB8D62A5-94C3-4CD9-B429-F5B745048F4F}" srcOrd="0" destOrd="0" presId="urn:microsoft.com/office/officeart/2005/8/layout/hierarchy1"/>
    <dgm:cxn modelId="{20EB81D3-58A6-44C0-9FD7-22861D92DFD1}" type="presParOf" srcId="{3C595FA8-109C-4C42-B5A8-E90EA20FCA5B}" destId="{0C197C24-A711-4F86-A3AC-AC8920582918}" srcOrd="0" destOrd="0" presId="urn:microsoft.com/office/officeart/2005/8/layout/hierarchy1"/>
    <dgm:cxn modelId="{93BD1019-8805-4DF3-B497-CEF352C260B1}" type="presParOf" srcId="{0C197C24-A711-4F86-A3AC-AC8920582918}" destId="{CF3A9086-8EC9-485B-A24E-A3934788C1B3}" srcOrd="0" destOrd="0" presId="urn:microsoft.com/office/officeart/2005/8/layout/hierarchy1"/>
    <dgm:cxn modelId="{A2DD6B5D-8E5D-429F-B5C7-F7003CD8B236}" type="presParOf" srcId="{CF3A9086-8EC9-485B-A24E-A3934788C1B3}" destId="{0184B153-EAB8-4FE4-AA43-614A60A91CA1}" srcOrd="0" destOrd="0" presId="urn:microsoft.com/office/officeart/2005/8/layout/hierarchy1"/>
    <dgm:cxn modelId="{CA130A94-2C54-475A-B79A-755938F31DD2}" type="presParOf" srcId="{CF3A9086-8EC9-485B-A24E-A3934788C1B3}" destId="{5AB81F91-DB91-4A05-A881-1DF7966D1AC6}" srcOrd="1" destOrd="0" presId="urn:microsoft.com/office/officeart/2005/8/layout/hierarchy1"/>
    <dgm:cxn modelId="{313EC960-3FB8-44F0-8403-0BBC242E29B4}" type="presParOf" srcId="{0C197C24-A711-4F86-A3AC-AC8920582918}" destId="{38269248-751A-40C8-9225-C9778E33B408}" srcOrd="1" destOrd="0" presId="urn:microsoft.com/office/officeart/2005/8/layout/hierarchy1"/>
    <dgm:cxn modelId="{38AEA9FE-0B91-4F71-891D-EFC335EABA9E}" type="presParOf" srcId="{3C595FA8-109C-4C42-B5A8-E90EA20FCA5B}" destId="{5CAD56E8-C54F-49F0-A0C9-98EB2D61D39C}" srcOrd="1" destOrd="0" presId="urn:microsoft.com/office/officeart/2005/8/layout/hierarchy1"/>
    <dgm:cxn modelId="{B1935A17-BC10-498A-AE9C-F9136167D3D6}" type="presParOf" srcId="{5CAD56E8-C54F-49F0-A0C9-98EB2D61D39C}" destId="{7FFCF04C-E996-479A-9FDB-0EF0FDE285A7}" srcOrd="0" destOrd="0" presId="urn:microsoft.com/office/officeart/2005/8/layout/hierarchy1"/>
    <dgm:cxn modelId="{928D1107-E55C-4F07-A495-E06B0349DF82}" type="presParOf" srcId="{7FFCF04C-E996-479A-9FDB-0EF0FDE285A7}" destId="{AF4F9CE9-7117-4951-8AE0-F8A820358436}" srcOrd="0" destOrd="0" presId="urn:microsoft.com/office/officeart/2005/8/layout/hierarchy1"/>
    <dgm:cxn modelId="{D6989BC7-A3AA-42C6-B8B2-38235267C295}" type="presParOf" srcId="{7FFCF04C-E996-479A-9FDB-0EF0FDE285A7}" destId="{EB8D62A5-94C3-4CD9-B429-F5B745048F4F}" srcOrd="1" destOrd="0" presId="urn:microsoft.com/office/officeart/2005/8/layout/hierarchy1"/>
    <dgm:cxn modelId="{0BD3E297-F554-4128-AD8B-64A8DFF5089A}" type="presParOf" srcId="{5CAD56E8-C54F-49F0-A0C9-98EB2D61D39C}" destId="{2965DB74-0D9B-46C3-94D7-F9D1BD63A8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4B153-EAB8-4FE4-AA43-614A60A91CA1}">
      <dsp:nvSpPr>
        <dsp:cNvPr id="0" name=""/>
        <dsp:cNvSpPr/>
      </dsp:nvSpPr>
      <dsp:spPr>
        <a:xfrm>
          <a:off x="1266" y="260734"/>
          <a:ext cx="4446816" cy="3943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81F91-DB91-4A05-A881-1DF7966D1AC6}">
      <dsp:nvSpPr>
        <dsp:cNvPr id="0" name=""/>
        <dsp:cNvSpPr/>
      </dsp:nvSpPr>
      <dsp:spPr>
        <a:xfrm>
          <a:off x="495357" y="730120"/>
          <a:ext cx="4446816" cy="39435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b="0" i="0" kern="1200" dirty="0"/>
            <a:t>I forbindelse med landslagsuttak har vi som klubber vært </a:t>
          </a:r>
          <a:r>
            <a:rPr lang="nb-NO" sz="2200" b="1" i="0" kern="1200" dirty="0"/>
            <a:t>nødt til å signere </a:t>
          </a:r>
          <a:r>
            <a:rPr lang="nb-NO" sz="2200" b="1" i="0" kern="1200" dirty="0" err="1"/>
            <a:t>løperkontrakter</a:t>
          </a:r>
          <a:r>
            <a:rPr lang="nb-NO" sz="2200" b="1" i="0" kern="1200" dirty="0"/>
            <a:t> som begrenser muligheten til å promotere klubbenes sponsorer</a:t>
          </a:r>
          <a:r>
            <a:rPr lang="nb-NO" sz="2200" b="0" i="0" kern="1200" dirty="0"/>
            <a:t> </a:t>
          </a:r>
          <a:r>
            <a:rPr lang="nb-NO" sz="2200" b="1" i="0" kern="1200" dirty="0"/>
            <a:t>på NM stafettene. </a:t>
          </a:r>
          <a:r>
            <a:rPr lang="nb-NO" sz="2200" b="0" i="0" kern="1200" dirty="0"/>
            <a:t>Dette har vært et krav fra NSF for at løperne skal kunne bli tatt ut på landslag.</a:t>
          </a:r>
          <a:endParaRPr lang="en-US" sz="2200" kern="1200" dirty="0"/>
        </a:p>
      </dsp:txBody>
      <dsp:txXfrm>
        <a:off x="610858" y="845621"/>
        <a:ext cx="4215814" cy="3712504"/>
      </dsp:txXfrm>
    </dsp:sp>
    <dsp:sp modelId="{AF4F9CE9-7117-4951-8AE0-F8A820358436}">
      <dsp:nvSpPr>
        <dsp:cNvPr id="0" name=""/>
        <dsp:cNvSpPr/>
      </dsp:nvSpPr>
      <dsp:spPr>
        <a:xfrm>
          <a:off x="5360046" y="362755"/>
          <a:ext cx="4446816" cy="3801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D62A5-94C3-4CD9-B429-F5B745048F4F}">
      <dsp:nvSpPr>
        <dsp:cNvPr id="0" name=""/>
        <dsp:cNvSpPr/>
      </dsp:nvSpPr>
      <dsp:spPr>
        <a:xfrm>
          <a:off x="5854137" y="832141"/>
          <a:ext cx="4446816" cy="3801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b="0" i="0" kern="1200" dirty="0"/>
            <a:t>De som støtter klubbene mest, er de som har mest synlig plass på klubbenes klær. Dette er plasser hvor NSF forlanger å plassere sine egne sponsorat. Det skaper mye frustrasjon i våre klubber. </a:t>
          </a:r>
          <a:r>
            <a:rPr lang="nb-NO" sz="2200" b="1" i="0" kern="1200" dirty="0"/>
            <a:t>Vi er 100% avhengig av den støtten våre samarbeidspartnere gir oss for at vi skal kunne drive breddeidretten og få frem nye talenter til region og rekruttsatsing.</a:t>
          </a:r>
          <a:endParaRPr lang="en-US" sz="2200" kern="1200" dirty="0"/>
        </a:p>
      </dsp:txBody>
      <dsp:txXfrm>
        <a:off x="5965477" y="943481"/>
        <a:ext cx="4224136" cy="35787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8FFA3-EDD1-46B6-A565-489D4F345771}" type="datetimeFigureOut">
              <a:rPr lang="nb-NO" smtClean="0"/>
              <a:t>21.11.2022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9E036-7514-4075-8693-23292074A0DB}" type="slidenum">
              <a:rPr lang="nb-NO" smtClean="0"/>
              <a:t>‹#›</a:t>
            </a:fld>
            <a:endParaRPr lang="nb-NO"/>
          </a:p>
        </p:txBody>
      </p:sp>
    </p:spTree>
    <p:extLst>
      <p:ext uri="{BB962C8B-B14F-4D97-AF65-F5344CB8AC3E}">
        <p14:creationId xmlns:p14="http://schemas.microsoft.com/office/powerpoint/2010/main" val="236957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2F92AE6-D7C7-4F72-9D29-3B349330CCE1}" type="slidenum">
              <a:rPr lang="nb-NO" smtClean="0"/>
              <a:t>6</a:t>
            </a:fld>
            <a:endParaRPr lang="nb-NO"/>
          </a:p>
        </p:txBody>
      </p:sp>
    </p:spTree>
    <p:extLst>
      <p:ext uri="{BB962C8B-B14F-4D97-AF65-F5344CB8AC3E}">
        <p14:creationId xmlns:p14="http://schemas.microsoft.com/office/powerpoint/2010/main" val="87319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2F92AE6-D7C7-4F72-9D29-3B349330CCE1}" type="slidenum">
              <a:rPr lang="nb-NO" smtClean="0"/>
              <a:t>7</a:t>
            </a:fld>
            <a:endParaRPr lang="nb-NO"/>
          </a:p>
        </p:txBody>
      </p:sp>
    </p:spTree>
    <p:extLst>
      <p:ext uri="{BB962C8B-B14F-4D97-AF65-F5344CB8AC3E}">
        <p14:creationId xmlns:p14="http://schemas.microsoft.com/office/powerpoint/2010/main" val="236884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2F92AE6-D7C7-4F72-9D29-3B349330CCE1}" type="slidenum">
              <a:rPr lang="nb-NO" smtClean="0"/>
              <a:t>8</a:t>
            </a:fld>
            <a:endParaRPr lang="nb-NO"/>
          </a:p>
        </p:txBody>
      </p:sp>
    </p:spTree>
    <p:extLst>
      <p:ext uri="{BB962C8B-B14F-4D97-AF65-F5344CB8AC3E}">
        <p14:creationId xmlns:p14="http://schemas.microsoft.com/office/powerpoint/2010/main" val="56382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Norgescup junior 7-8 januar Lillehammer  / 10-12 </a:t>
            </a:r>
            <a:r>
              <a:rPr lang="nb-NO" dirty="0" err="1"/>
              <a:t>feb</a:t>
            </a:r>
            <a:r>
              <a:rPr lang="nb-NO" dirty="0"/>
              <a:t> Voss  / 3-5 mars Alta / 29-01 april Tolga</a:t>
            </a:r>
          </a:p>
          <a:p>
            <a:r>
              <a:rPr lang="nb-NO" dirty="0"/>
              <a:t>Stafett NM senior søndag 22 januar</a:t>
            </a:r>
          </a:p>
          <a:p>
            <a:r>
              <a:rPr lang="nb-NO" dirty="0"/>
              <a:t>KHUS lørdag 11 mars</a:t>
            </a:r>
          </a:p>
          <a:p>
            <a:r>
              <a:rPr lang="nb-NO" dirty="0"/>
              <a:t>Wang Spania 13-18 mars mandag til lørdag</a:t>
            </a:r>
          </a:p>
        </p:txBody>
      </p:sp>
      <p:sp>
        <p:nvSpPr>
          <p:cNvPr id="4" name="Plassholder for lysbildenummer 3"/>
          <p:cNvSpPr>
            <a:spLocks noGrp="1"/>
          </p:cNvSpPr>
          <p:nvPr>
            <p:ph type="sldNum" sz="quarter" idx="5"/>
          </p:nvPr>
        </p:nvSpPr>
        <p:spPr/>
        <p:txBody>
          <a:bodyPr/>
          <a:lstStyle/>
          <a:p>
            <a:fld id="{72F92AE6-D7C7-4F72-9D29-3B349330CCE1}" type="slidenum">
              <a:rPr lang="nb-NO" smtClean="0"/>
              <a:t>9</a:t>
            </a:fld>
            <a:endParaRPr lang="nb-NO"/>
          </a:p>
        </p:txBody>
      </p:sp>
    </p:spTree>
    <p:extLst>
      <p:ext uri="{BB962C8B-B14F-4D97-AF65-F5344CB8AC3E}">
        <p14:creationId xmlns:p14="http://schemas.microsoft.com/office/powerpoint/2010/main" val="81226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2F92AE6-D7C7-4F72-9D29-3B349330CCE1}" type="slidenum">
              <a:rPr lang="nb-NO" smtClean="0"/>
              <a:t>13</a:t>
            </a:fld>
            <a:endParaRPr lang="nb-NO"/>
          </a:p>
        </p:txBody>
      </p:sp>
    </p:spTree>
    <p:extLst>
      <p:ext uri="{BB962C8B-B14F-4D97-AF65-F5344CB8AC3E}">
        <p14:creationId xmlns:p14="http://schemas.microsoft.com/office/powerpoint/2010/main" val="307850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47D1DA-EA44-46B0-AF0B-9C46CA80D9D3}" type="slidenum">
              <a:rPr lang="nb-NO" smtClean="0"/>
              <a:t>15</a:t>
            </a:fld>
            <a:endParaRPr lang="nb-NO"/>
          </a:p>
        </p:txBody>
      </p:sp>
    </p:spTree>
    <p:extLst>
      <p:ext uri="{BB962C8B-B14F-4D97-AF65-F5344CB8AC3E}">
        <p14:creationId xmlns:p14="http://schemas.microsoft.com/office/powerpoint/2010/main" val="1449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dette handler om er om det skal stå Swix, Sparebank 1 eller </a:t>
            </a:r>
            <a:r>
              <a:rPr lang="nb-NO" dirty="0" err="1"/>
              <a:t>Equinor</a:t>
            </a:r>
            <a:r>
              <a:rPr lang="nb-NO" dirty="0"/>
              <a:t> på låret – eller RSM, eller Elon på lua. </a:t>
            </a:r>
          </a:p>
          <a:p>
            <a:endParaRPr lang="nb-NO" dirty="0"/>
          </a:p>
          <a:p>
            <a:r>
              <a:rPr lang="nb-NO" dirty="0"/>
              <a:t>Prinsipielt mener vi at en klubbdress bør være en klubbdress, med klubbens sponsorer alle gangene utøvere som også deltar på regions- eller landslag kan bruke klubbdress. Og, at det er viktig for både identitetsbygging og sponsorinntekter for klubbene at utøvere ikke er heleid av NSFs sponsorat, men at også klubbene som har vært med på å utvikle toppidrettsutøverne får anledning til å vise seg frem. </a:t>
            </a:r>
          </a:p>
          <a:p>
            <a:r>
              <a:rPr lang="nb-NO" dirty="0"/>
              <a:t>Vi erkjenner dog at både topp, rekrutt og bredde konkurrerer om de samme midlene, og vi ønsker ikke å gjøre noe som skader </a:t>
            </a:r>
            <a:r>
              <a:rPr lang="nb-NO" dirty="0" err="1"/>
              <a:t>langrensssportens</a:t>
            </a:r>
            <a:r>
              <a:rPr lang="nb-NO" dirty="0"/>
              <a:t> vilkår som helhet. Derfor fokuserer vi i denne omgang på stafetten</a:t>
            </a:r>
          </a:p>
        </p:txBody>
      </p:sp>
      <p:sp>
        <p:nvSpPr>
          <p:cNvPr id="4" name="Plassholder for lysbildenummer 3"/>
          <p:cNvSpPr>
            <a:spLocks noGrp="1"/>
          </p:cNvSpPr>
          <p:nvPr>
            <p:ph type="sldNum" sz="quarter" idx="5"/>
          </p:nvPr>
        </p:nvSpPr>
        <p:spPr/>
        <p:txBody>
          <a:bodyPr/>
          <a:lstStyle/>
          <a:p>
            <a:fld id="{0D47D1DA-EA44-46B0-AF0B-9C46CA80D9D3}" type="slidenum">
              <a:rPr lang="nb-NO" smtClean="0"/>
              <a:t>16</a:t>
            </a:fld>
            <a:endParaRPr lang="nb-NO"/>
          </a:p>
        </p:txBody>
      </p:sp>
    </p:spTree>
    <p:extLst>
      <p:ext uri="{BB962C8B-B14F-4D97-AF65-F5344CB8AC3E}">
        <p14:creationId xmlns:p14="http://schemas.microsoft.com/office/powerpoint/2010/main" val="280662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7B7C1D-04B7-8A41-42F8-9C6ADEE9908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461C34B-E576-71BA-1503-C274CEB8D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0231F85-F8C7-9901-196B-239BC95BD084}"/>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5" name="Plassholder for bunntekst 4">
            <a:extLst>
              <a:ext uri="{FF2B5EF4-FFF2-40B4-BE49-F238E27FC236}">
                <a16:creationId xmlns:a16="http://schemas.microsoft.com/office/drawing/2014/main" id="{3395BC89-EA84-FFF7-A54F-EFB409BFF56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3B4530-3CB5-CDA1-596B-0A9AB23AEEA5}"/>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149553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D06CFD-03BB-796A-B17E-F2A2966D70E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FC09867-5FD4-90B1-7AAE-4F854E4EFDB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F368E9-95F2-D4C0-7D55-CF2985241F76}"/>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5" name="Plassholder for bunntekst 4">
            <a:extLst>
              <a:ext uri="{FF2B5EF4-FFF2-40B4-BE49-F238E27FC236}">
                <a16:creationId xmlns:a16="http://schemas.microsoft.com/office/drawing/2014/main" id="{F9442AD8-D0B8-7947-8DE1-6E459A28609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49A680-102D-AB75-9B89-3C2A8830DE47}"/>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43500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0FCC80D-512A-1B0A-1F8A-D334169D90F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7F3E1D6-0116-BD38-A8BB-64CA33CB7E0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8034F23-7970-6D5C-FDA0-DF89A5AE7691}"/>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5" name="Plassholder for bunntekst 4">
            <a:extLst>
              <a:ext uri="{FF2B5EF4-FFF2-40B4-BE49-F238E27FC236}">
                <a16:creationId xmlns:a16="http://schemas.microsoft.com/office/drawing/2014/main" id="{9FA91C80-0FBC-35DB-37E1-8155F11283D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F25CB85-C6D1-97E0-436E-441034D01588}"/>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101775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776252-B4B1-3C14-6629-5CB741FC9EB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9CEC9F6-DB0D-5C68-9A98-DAB36D75827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A1D901-8171-A269-9B77-7C46C3F9A77D}"/>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5" name="Plassholder for bunntekst 4">
            <a:extLst>
              <a:ext uri="{FF2B5EF4-FFF2-40B4-BE49-F238E27FC236}">
                <a16:creationId xmlns:a16="http://schemas.microsoft.com/office/drawing/2014/main" id="{22DA12BD-8480-AE56-F62A-04A803F03A1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5B0A327-BE52-A75D-819C-8003B8D11B64}"/>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61856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9177CA-83A2-A167-9F25-87B626FCFB0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8589877-FCCF-24BC-18C6-6F46D71D5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1CE42B8-FE01-68BB-B9A4-05CF55A1E59C}"/>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5" name="Plassholder for bunntekst 4">
            <a:extLst>
              <a:ext uri="{FF2B5EF4-FFF2-40B4-BE49-F238E27FC236}">
                <a16:creationId xmlns:a16="http://schemas.microsoft.com/office/drawing/2014/main" id="{15CB3809-BF16-C03F-6443-FC98F352689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8F4376C-AC63-3A67-5D79-CEC09FBDAF34}"/>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334454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F1276E-386E-48E1-4E52-1C8563C21AF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5D8E1FC-D528-5D18-2449-D19F1A0FC9F6}"/>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B78DE24-2B17-A314-9CD6-030E0D614E3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DDCDA7E-AF86-10B4-9C51-E352B264B421}"/>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6" name="Plassholder for bunntekst 5">
            <a:extLst>
              <a:ext uri="{FF2B5EF4-FFF2-40B4-BE49-F238E27FC236}">
                <a16:creationId xmlns:a16="http://schemas.microsoft.com/office/drawing/2014/main" id="{E247BD91-23FF-9E8D-D634-DC464EE1D0C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859EB3A-2533-D57D-2523-DB3E78D478E1}"/>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362896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7783BF-7672-88A8-0097-B4C2E888F19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0EE7E0F-D79D-6CA2-B23B-B85DA0D23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A195FCD-E1ED-902C-F856-14A8F836FB6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8C800D0-40A4-C7BE-1048-FF45C59119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3AE3145-05E1-5D6B-0A7E-31E8DD98EBB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683902A-61BC-52E8-3FC0-FF4B22DEFA19}"/>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8" name="Plassholder for bunntekst 7">
            <a:extLst>
              <a:ext uri="{FF2B5EF4-FFF2-40B4-BE49-F238E27FC236}">
                <a16:creationId xmlns:a16="http://schemas.microsoft.com/office/drawing/2014/main" id="{10CBEE53-91E0-F20A-66DD-4C2FBCC43E4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9903DAC-9F01-8430-DEE5-0B3D59614E7F}"/>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424247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75A8DD-69BC-FE64-2FDB-1D2729C7C7D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122E2EF-5349-894C-E7EE-14FF8EBFECA9}"/>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4" name="Plassholder for bunntekst 3">
            <a:extLst>
              <a:ext uri="{FF2B5EF4-FFF2-40B4-BE49-F238E27FC236}">
                <a16:creationId xmlns:a16="http://schemas.microsoft.com/office/drawing/2014/main" id="{9A1D7A41-20D7-F7E8-7A76-3AEA21AC86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2E1ECED-A135-DE84-CD68-C501869104AA}"/>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3800352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937F29E-2653-B05C-BF93-433773D40C0C}"/>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3" name="Plassholder for bunntekst 2">
            <a:extLst>
              <a:ext uri="{FF2B5EF4-FFF2-40B4-BE49-F238E27FC236}">
                <a16:creationId xmlns:a16="http://schemas.microsoft.com/office/drawing/2014/main" id="{2213944A-319B-11DF-C065-8105ADCED96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75752C5-9628-E28C-598C-73232241C7A2}"/>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37126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D47E6B-F4DA-81D8-7E61-B367FE78711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2B35806-9E42-6596-5A8D-FB0E12937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7EC2845-424F-DBEE-E08C-5C6A408E2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4FD2074-41A4-9154-DF46-77AFEB39A195}"/>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6" name="Plassholder for bunntekst 5">
            <a:extLst>
              <a:ext uri="{FF2B5EF4-FFF2-40B4-BE49-F238E27FC236}">
                <a16:creationId xmlns:a16="http://schemas.microsoft.com/office/drawing/2014/main" id="{97407EC8-275B-40BD-4B19-471931B5356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ABF9C94-F436-EE78-8A56-CFDC1A0AEF22}"/>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359877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8D2D1A-DAD7-5FA6-054F-11DFDAD6F74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38DB6CC-ADFE-3C52-C024-F05DA51062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6143013-A2E5-BA95-1C17-F0FDF7BD0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EF4598B-FED7-4A18-F3DD-85580AB2F7BF}"/>
              </a:ext>
            </a:extLst>
          </p:cNvPr>
          <p:cNvSpPr>
            <a:spLocks noGrp="1"/>
          </p:cNvSpPr>
          <p:nvPr>
            <p:ph type="dt" sz="half" idx="10"/>
          </p:nvPr>
        </p:nvSpPr>
        <p:spPr/>
        <p:txBody>
          <a:bodyPr/>
          <a:lstStyle/>
          <a:p>
            <a:fld id="{4BFCAA52-3D83-4242-AF9A-B313BAEFB9AB}" type="datetimeFigureOut">
              <a:rPr lang="nb-NO" smtClean="0"/>
              <a:t>21.11.2022</a:t>
            </a:fld>
            <a:endParaRPr lang="nb-NO"/>
          </a:p>
        </p:txBody>
      </p:sp>
      <p:sp>
        <p:nvSpPr>
          <p:cNvPr id="6" name="Plassholder for bunntekst 5">
            <a:extLst>
              <a:ext uri="{FF2B5EF4-FFF2-40B4-BE49-F238E27FC236}">
                <a16:creationId xmlns:a16="http://schemas.microsoft.com/office/drawing/2014/main" id="{C902E72B-39CD-8181-3C30-C6E1B624C9A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6F32376-BF60-A6BF-890F-2005E077F0EC}"/>
              </a:ext>
            </a:extLst>
          </p:cNvPr>
          <p:cNvSpPr>
            <a:spLocks noGrp="1"/>
          </p:cNvSpPr>
          <p:nvPr>
            <p:ph type="sldNum" sz="quarter" idx="12"/>
          </p:nvPr>
        </p:nvSpPr>
        <p:spPr/>
        <p:txBody>
          <a:bodyPr/>
          <a:lstStyle/>
          <a:p>
            <a:fld id="{F0B4F7BD-D983-49C7-8A50-636CCE99FFD4}" type="slidenum">
              <a:rPr lang="nb-NO" smtClean="0"/>
              <a:t>‹#›</a:t>
            </a:fld>
            <a:endParaRPr lang="nb-NO"/>
          </a:p>
        </p:txBody>
      </p:sp>
    </p:spTree>
    <p:extLst>
      <p:ext uri="{BB962C8B-B14F-4D97-AF65-F5344CB8AC3E}">
        <p14:creationId xmlns:p14="http://schemas.microsoft.com/office/powerpoint/2010/main" val="1954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9EFD3E6-994C-846A-759C-D88406711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AFA0C7E-5C9B-856A-099E-55FA7C235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07D4B6-2C83-1D39-AA27-330979A32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CAA52-3D83-4242-AF9A-B313BAEFB9AB}" type="datetimeFigureOut">
              <a:rPr lang="nb-NO" smtClean="0"/>
              <a:t>21.11.2022</a:t>
            </a:fld>
            <a:endParaRPr lang="nb-NO"/>
          </a:p>
        </p:txBody>
      </p:sp>
      <p:sp>
        <p:nvSpPr>
          <p:cNvPr id="5" name="Plassholder for bunntekst 4">
            <a:extLst>
              <a:ext uri="{FF2B5EF4-FFF2-40B4-BE49-F238E27FC236}">
                <a16:creationId xmlns:a16="http://schemas.microsoft.com/office/drawing/2014/main" id="{F5CC3EA3-F742-A7BD-2561-2959F11EC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293A7A3-3371-30FD-E52C-EF9719926F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4F7BD-D983-49C7-8A50-636CCE99FFD4}" type="slidenum">
              <a:rPr lang="nb-NO" smtClean="0"/>
              <a:t>‹#›</a:t>
            </a:fld>
            <a:endParaRPr lang="nb-NO"/>
          </a:p>
        </p:txBody>
      </p:sp>
      <p:sp>
        <p:nvSpPr>
          <p:cNvPr id="8" name="TekstSylinder 7">
            <a:extLst>
              <a:ext uri="{FF2B5EF4-FFF2-40B4-BE49-F238E27FC236}">
                <a16:creationId xmlns:a16="http://schemas.microsoft.com/office/drawing/2014/main" id="{0BC35424-FD92-39BF-E0BA-6CCADB21202F}"/>
              </a:ext>
            </a:extLst>
          </p:cNvPr>
          <p:cNvSpPr txBox="1"/>
          <p:nvPr userDrawn="1">
            <p:extLst>
              <p:ext uri="{1162E1C5-73C7-4A58-AE30-91384D911F3F}">
                <p184:classification xmlns:p184="http://schemas.microsoft.com/office/powerpoint/2018/4/main" val="ftr"/>
              </p:ext>
            </p:extLst>
          </p:nvPr>
        </p:nvSpPr>
        <p:spPr>
          <a:xfrm>
            <a:off x="11749088" y="6644640"/>
            <a:ext cx="482600" cy="213360"/>
          </a:xfrm>
          <a:prstGeom prst="rect">
            <a:avLst/>
          </a:prstGeom>
        </p:spPr>
        <p:txBody>
          <a:bodyPr horzOverflow="overflow" lIns="0" tIns="0" rIns="0" bIns="0">
            <a:spAutoFit/>
          </a:bodyPr>
          <a:lstStyle/>
          <a:p>
            <a:pPr algn="l"/>
            <a:r>
              <a:rPr lang="nb-NO" sz="1400">
                <a:solidFill>
                  <a:srgbClr val="E6B012"/>
                </a:solidFill>
                <a:latin typeface="Calibri" panose="020F0502020204030204" pitchFamily="34" charset="0"/>
                <a:cs typeface="Calibri" panose="020F0502020204030204" pitchFamily="34" charset="0"/>
              </a:rPr>
              <a:t>Intern</a:t>
            </a:r>
          </a:p>
        </p:txBody>
      </p:sp>
    </p:spTree>
    <p:extLst>
      <p:ext uri="{BB962C8B-B14F-4D97-AF65-F5344CB8AC3E}">
        <p14:creationId xmlns:p14="http://schemas.microsoft.com/office/powerpoint/2010/main" val="2863682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kiforbundet.no/contentassets/d1093bd24a004d44a725eb8e268dbe21/felles-smoreopplegg-hl.pdf" TargetMode="External"/><Relationship Id="rId2" Type="http://schemas.openxmlformats.org/officeDocument/2006/relationships/hyperlink" Target="https://www.skiforbundet.no/globalassets/09-rennarrangorer/2023-hl-merakerskogn/dokumenter/felles-smoreopplegg-hl-meraker.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hyperlink" Target="https://www.skiforbundet.no/globalassets/04-gren---medier/langrenn/regler-og-retningslinjer/2022-2023-sesonginformasjoner-langrenn.pdf" TargetMode="External"/><Relationship Id="rId2" Type="http://schemas.openxmlformats.org/officeDocument/2006/relationships/hyperlink" Target="https://www.skiforbundet.no/contentassets/d1093bd24a004d44a725eb8e268dbe21/helseattest-til-hostmote.pdf"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skiforbundet.no/contentassets/d1093bd24a004d44a725eb8e268dbe21/terminlistesaker-vhusby.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kiforbundet.no/contentassets/d1093bd24a004d44a725eb8e268dbe21/ingrid-narum-tilbakemelding-kartlegging-arrangement.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kiforbundet.no/globalassets/04-gren---medier/langrenn/langrenn_og_god_opptreden-2010.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emf"/><Relationship Id="rId10" Type="http://schemas.openxmlformats.org/officeDocument/2006/relationships/image" Target="../media/image8.jpeg"/><Relationship Id="rId4" Type="http://schemas.openxmlformats.org/officeDocument/2006/relationships/oleObject" Target="../embeddings/oleObject1.bin"/><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eg"/><Relationship Id="rId11" Type="http://schemas.openxmlformats.org/officeDocument/2006/relationships/image" Target="../media/image16.jpeg"/><Relationship Id="rId5" Type="http://schemas.openxmlformats.org/officeDocument/2006/relationships/image" Target="../media/image3.emf"/><Relationship Id="rId10" Type="http://schemas.openxmlformats.org/officeDocument/2006/relationships/image" Target="../media/image15.jpeg"/><Relationship Id="rId4" Type="http://schemas.openxmlformats.org/officeDocument/2006/relationships/oleObject" Target="../embeddings/oleObject1.bin"/><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52B1FB-18D5-51A0-BE97-D3D69CD58B6D}"/>
              </a:ext>
            </a:extLst>
          </p:cNvPr>
          <p:cNvSpPr>
            <a:spLocks noGrp="1"/>
          </p:cNvSpPr>
          <p:nvPr>
            <p:ph type="ctrTitle"/>
          </p:nvPr>
        </p:nvSpPr>
        <p:spPr/>
        <p:txBody>
          <a:bodyPr/>
          <a:lstStyle/>
          <a:p>
            <a:r>
              <a:rPr lang="nb-NO" dirty="0"/>
              <a:t>Høstmøte Oslo skikrets - langrenn</a:t>
            </a:r>
          </a:p>
        </p:txBody>
      </p:sp>
      <p:sp>
        <p:nvSpPr>
          <p:cNvPr id="4" name="Undertittel 3">
            <a:extLst>
              <a:ext uri="{FF2B5EF4-FFF2-40B4-BE49-F238E27FC236}">
                <a16:creationId xmlns:a16="http://schemas.microsoft.com/office/drawing/2014/main" id="{2FB25AB7-E569-ECE4-5072-1B46A618A7D8}"/>
              </a:ext>
            </a:extLst>
          </p:cNvPr>
          <p:cNvSpPr>
            <a:spLocks noGrp="1"/>
          </p:cNvSpPr>
          <p:nvPr>
            <p:ph type="subTitle" idx="1"/>
          </p:nvPr>
        </p:nvSpPr>
        <p:spPr/>
        <p:txBody>
          <a:bodyPr/>
          <a:lstStyle/>
          <a:p>
            <a:r>
              <a:rPr lang="nb-NO" dirty="0"/>
              <a:t>7.11.2022</a:t>
            </a:r>
          </a:p>
        </p:txBody>
      </p:sp>
      <p:pic>
        <p:nvPicPr>
          <p:cNvPr id="3" name="Picture 8">
            <a:extLst>
              <a:ext uri="{FF2B5EF4-FFF2-40B4-BE49-F238E27FC236}">
                <a16:creationId xmlns:a16="http://schemas.microsoft.com/office/drawing/2014/main" id="{AD5F4799-3DEC-F5DA-51CA-DC08AC5D4F5F}"/>
              </a:ext>
            </a:extLst>
          </p:cNvPr>
          <p:cNvPicPr>
            <a:picLocks noChangeAspect="1"/>
          </p:cNvPicPr>
          <p:nvPr/>
        </p:nvPicPr>
        <p:blipFill>
          <a:blip r:embed="rId2"/>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252149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A7036D-DEA6-305A-9407-A62652367EA0}"/>
              </a:ext>
            </a:extLst>
          </p:cNvPr>
          <p:cNvSpPr>
            <a:spLocks noGrp="1"/>
          </p:cNvSpPr>
          <p:nvPr>
            <p:ph type="title"/>
          </p:nvPr>
        </p:nvSpPr>
        <p:spPr/>
        <p:txBody>
          <a:bodyPr/>
          <a:lstStyle/>
          <a:p>
            <a:r>
              <a:rPr lang="nb-NO" dirty="0"/>
              <a:t>HL-felles smøreopplegg</a:t>
            </a:r>
          </a:p>
        </p:txBody>
      </p:sp>
      <p:sp>
        <p:nvSpPr>
          <p:cNvPr id="3" name="Plassholder for innhold 2">
            <a:extLst>
              <a:ext uri="{FF2B5EF4-FFF2-40B4-BE49-F238E27FC236}">
                <a16:creationId xmlns:a16="http://schemas.microsoft.com/office/drawing/2014/main" id="{91B23198-990C-D96E-6294-4DCA595409CF}"/>
              </a:ext>
            </a:extLst>
          </p:cNvPr>
          <p:cNvSpPr>
            <a:spLocks noGrp="1"/>
          </p:cNvSpPr>
          <p:nvPr>
            <p:ph idx="1"/>
          </p:nvPr>
        </p:nvSpPr>
        <p:spPr>
          <a:xfrm>
            <a:off x="892342" y="1500772"/>
            <a:ext cx="10515600" cy="5188785"/>
          </a:xfrm>
        </p:spPr>
        <p:txBody>
          <a:bodyPr>
            <a:normAutofit fontScale="55000" lnSpcReduction="20000"/>
          </a:bodyPr>
          <a:lstStyle/>
          <a:p>
            <a:pPr marL="0" indent="0">
              <a:buNone/>
            </a:pPr>
            <a:r>
              <a:rPr lang="nb-NO" dirty="0"/>
              <a:t>Diskutert på høstmøtet om like distanser bør innføres – fikk ikke tilslutning (forslag å redusere distanse for gutter)</a:t>
            </a:r>
          </a:p>
          <a:p>
            <a:pPr marL="0" indent="0">
              <a:buNone/>
            </a:pPr>
            <a:endParaRPr lang="nb-NO" dirty="0"/>
          </a:p>
          <a:p>
            <a:r>
              <a:rPr lang="nb-NO" dirty="0"/>
              <a:t>Torsdag 23.2: offisiell trening i alle løyper</a:t>
            </a:r>
          </a:p>
          <a:p>
            <a:r>
              <a:rPr lang="nb-NO" dirty="0"/>
              <a:t>Fredag 24.2: </a:t>
            </a:r>
            <a:r>
              <a:rPr lang="nb-NO" dirty="0" err="1"/>
              <a:t>Langrennscross</a:t>
            </a:r>
            <a:r>
              <a:rPr lang="nb-NO" dirty="0"/>
              <a:t> F + Sprint F</a:t>
            </a:r>
          </a:p>
          <a:p>
            <a:r>
              <a:rPr lang="nb-NO" dirty="0"/>
              <a:t>Lørdag 25.2: 5/7 km K</a:t>
            </a:r>
          </a:p>
          <a:p>
            <a:r>
              <a:rPr lang="nb-NO" dirty="0"/>
              <a:t>Søndag 26.2: stafett 3.3km/5 km K-K-F-F</a:t>
            </a:r>
          </a:p>
          <a:p>
            <a:endParaRPr lang="nb-NO" dirty="0"/>
          </a:p>
          <a:p>
            <a:r>
              <a:rPr lang="nb-NO" dirty="0"/>
              <a:t>All glidesmøring skal utføres av ett team; smøreleverandørene + krets</a:t>
            </a:r>
          </a:p>
          <a:p>
            <a:r>
              <a:rPr lang="nb-NO" dirty="0"/>
              <a:t>Smøreleverandører stiller med all glid- og festesmøring. Krets er selv ansvarlig for smøring til trening</a:t>
            </a:r>
          </a:p>
          <a:p>
            <a:r>
              <a:rPr lang="nb-NO" dirty="0"/>
              <a:t>Hver krets er selv ansvarlig for topplaget/festesmøring</a:t>
            </a:r>
          </a:p>
          <a:p>
            <a:r>
              <a:rPr lang="nb-NO" dirty="0"/>
              <a:t>Krets må stille med 1-4 personer for å administrere inn- og utlevering av ski</a:t>
            </a:r>
          </a:p>
          <a:p>
            <a:r>
              <a:rPr lang="nb-NO" dirty="0"/>
              <a:t>Ski leveres inn ettermiddagen før renn – hentes ut 10-20 min før start for F, 45 min før for K</a:t>
            </a:r>
          </a:p>
          <a:p>
            <a:r>
              <a:rPr lang="nb-NO" dirty="0"/>
              <a:t>Mer detaljer om forslaget: </a:t>
            </a:r>
            <a:r>
              <a:rPr lang="nb-NO" dirty="0">
                <a:hlinkClick r:id="rId2"/>
              </a:rPr>
              <a:t>https://www.skiforbundet.no/globalassets/09-rennarrangorer/2023-hl-merakerskogn/dokumenter/felles-smoreopplegg-hl-meraker.pdf</a:t>
            </a:r>
            <a:endParaRPr lang="nb-NO" dirty="0"/>
          </a:p>
          <a:p>
            <a:r>
              <a:rPr lang="nb-NO" dirty="0"/>
              <a:t>Bakgrunn: presentasjon høstmøtet: </a:t>
            </a:r>
            <a:r>
              <a:rPr lang="nb-NO" dirty="0">
                <a:hlinkClick r:id="rId3"/>
              </a:rPr>
              <a:t>https://www.skiforbundet.no/contentassets/d1093bd24a004d44a725eb8e268dbe21/felles-smoreopplegg-hl.pdf</a:t>
            </a:r>
            <a:endParaRPr lang="nb-NO" dirty="0"/>
          </a:p>
        </p:txBody>
      </p:sp>
      <p:pic>
        <p:nvPicPr>
          <p:cNvPr id="4" name="Picture 8">
            <a:extLst>
              <a:ext uri="{FF2B5EF4-FFF2-40B4-BE49-F238E27FC236}">
                <a16:creationId xmlns:a16="http://schemas.microsoft.com/office/drawing/2014/main" id="{4F4E945E-74AD-C2E3-1373-2D505F106434}"/>
              </a:ext>
            </a:extLst>
          </p:cNvPr>
          <p:cNvPicPr>
            <a:picLocks noChangeAspect="1"/>
          </p:cNvPicPr>
          <p:nvPr/>
        </p:nvPicPr>
        <p:blipFill>
          <a:blip r:embed="rId4"/>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313372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036F4C-15D7-2ED5-26F7-46030E0CA872}"/>
              </a:ext>
            </a:extLst>
          </p:cNvPr>
          <p:cNvSpPr>
            <a:spLocks noGrp="1"/>
          </p:cNvSpPr>
          <p:nvPr>
            <p:ph type="title"/>
          </p:nvPr>
        </p:nvSpPr>
        <p:spPr>
          <a:xfrm>
            <a:off x="648929" y="629266"/>
            <a:ext cx="3707532" cy="1622321"/>
          </a:xfrm>
        </p:spPr>
        <p:txBody>
          <a:bodyPr>
            <a:normAutofit/>
          </a:bodyPr>
          <a:lstStyle/>
          <a:p>
            <a:r>
              <a:rPr lang="nb-NO" dirty="0"/>
              <a:t>Hva betyr det for Oslo?</a:t>
            </a:r>
          </a:p>
        </p:txBody>
      </p:sp>
      <p:sp>
        <p:nvSpPr>
          <p:cNvPr id="9" name="Content Placeholder 8">
            <a:extLst>
              <a:ext uri="{FF2B5EF4-FFF2-40B4-BE49-F238E27FC236}">
                <a16:creationId xmlns:a16="http://schemas.microsoft.com/office/drawing/2014/main" id="{F8CE8A39-2462-4C5D-B946-5ECFC90D1505}"/>
              </a:ext>
            </a:extLst>
          </p:cNvPr>
          <p:cNvSpPr>
            <a:spLocks noGrp="1"/>
          </p:cNvSpPr>
          <p:nvPr>
            <p:ph idx="1"/>
          </p:nvPr>
        </p:nvSpPr>
        <p:spPr>
          <a:xfrm>
            <a:off x="648931" y="2438400"/>
            <a:ext cx="3707532" cy="3785419"/>
          </a:xfrm>
        </p:spPr>
        <p:txBody>
          <a:bodyPr>
            <a:normAutofit fontScale="92500" lnSpcReduction="10000"/>
          </a:bodyPr>
          <a:lstStyle/>
          <a:p>
            <a:r>
              <a:rPr lang="nb-NO" sz="2000" dirty="0"/>
              <a:t>11 smørere til glideproduksjon</a:t>
            </a:r>
          </a:p>
          <a:p>
            <a:r>
              <a:rPr lang="nb-NO" sz="2000" dirty="0"/>
              <a:t>4 personer til inn- og utlevering</a:t>
            </a:r>
          </a:p>
          <a:p>
            <a:r>
              <a:rPr lang="nb-NO" sz="2000" dirty="0"/>
              <a:t>Kost: 120,- per par/dag</a:t>
            </a:r>
          </a:p>
          <a:p>
            <a:r>
              <a:rPr lang="nb-NO" sz="2000" dirty="0"/>
              <a:t>Frist for å sende inn navn 21.02.2023</a:t>
            </a:r>
          </a:p>
          <a:p>
            <a:r>
              <a:rPr lang="nb-NO" sz="2000" dirty="0"/>
              <a:t>Frist oppnevne smøresjef: 1.12.2022 (delta I planleggingen)</a:t>
            </a:r>
          </a:p>
          <a:p>
            <a:r>
              <a:rPr lang="nb-NO" sz="2000" dirty="0"/>
              <a:t>Krets må ha med smørebenk/profil</a:t>
            </a:r>
          </a:p>
          <a:p>
            <a:r>
              <a:rPr lang="nb-NO" sz="2000" dirty="0"/>
              <a:t>Pålagt å bruke masker</a:t>
            </a:r>
          </a:p>
          <a:p>
            <a:r>
              <a:rPr lang="nb-NO" sz="2000" dirty="0"/>
              <a:t>Hver krets må leie </a:t>
            </a:r>
            <a:r>
              <a:rPr lang="nb-NO" sz="2000" dirty="0" err="1"/>
              <a:t>smørebod</a:t>
            </a:r>
            <a:r>
              <a:rPr lang="nb-NO" sz="2000" dirty="0"/>
              <a:t>/telt</a:t>
            </a:r>
          </a:p>
        </p:txBody>
      </p:sp>
      <p:pic>
        <p:nvPicPr>
          <p:cNvPr id="5" name="Plassholder for innhold 4">
            <a:extLst>
              <a:ext uri="{FF2B5EF4-FFF2-40B4-BE49-F238E27FC236}">
                <a16:creationId xmlns:a16="http://schemas.microsoft.com/office/drawing/2014/main" id="{0E8D87EF-9D39-BC5D-E744-40AB3A990439}"/>
              </a:ext>
            </a:extLst>
          </p:cNvPr>
          <p:cNvPicPr>
            <a:picLocks noChangeAspect="1"/>
          </p:cNvPicPr>
          <p:nvPr/>
        </p:nvPicPr>
        <p:blipFill>
          <a:blip r:embed="rId2"/>
          <a:stretch>
            <a:fillRect/>
          </a:stretch>
        </p:blipFill>
        <p:spPr>
          <a:xfrm>
            <a:off x="5405862" y="1275466"/>
            <a:ext cx="6019331" cy="4303821"/>
          </a:xfrm>
          <a:prstGeom prst="rect">
            <a:avLst/>
          </a:prstGeom>
          <a:effectLst/>
        </p:spPr>
      </p:pic>
    </p:spTree>
    <p:extLst>
      <p:ext uri="{BB962C8B-B14F-4D97-AF65-F5344CB8AC3E}">
        <p14:creationId xmlns:p14="http://schemas.microsoft.com/office/powerpoint/2010/main" val="31267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38C9B2-FD79-110A-EAB1-DBB36A140E19}"/>
              </a:ext>
            </a:extLst>
          </p:cNvPr>
          <p:cNvSpPr>
            <a:spLocks noGrp="1"/>
          </p:cNvSpPr>
          <p:nvPr>
            <p:ph type="title"/>
          </p:nvPr>
        </p:nvSpPr>
        <p:spPr/>
        <p:txBody>
          <a:bodyPr/>
          <a:lstStyle/>
          <a:p>
            <a:r>
              <a:rPr lang="nb-NO" dirty="0"/>
              <a:t>Produksjonslinjen </a:t>
            </a:r>
          </a:p>
        </p:txBody>
      </p:sp>
      <p:pic>
        <p:nvPicPr>
          <p:cNvPr id="5" name="Plassholder for innhold 4">
            <a:extLst>
              <a:ext uri="{FF2B5EF4-FFF2-40B4-BE49-F238E27FC236}">
                <a16:creationId xmlns:a16="http://schemas.microsoft.com/office/drawing/2014/main" id="{AB35C6E2-E70D-9466-C79B-EE5881CF8E37}"/>
              </a:ext>
            </a:extLst>
          </p:cNvPr>
          <p:cNvPicPr>
            <a:picLocks noGrp="1" noChangeAspect="1"/>
          </p:cNvPicPr>
          <p:nvPr>
            <p:ph idx="1"/>
          </p:nvPr>
        </p:nvPicPr>
        <p:blipFill>
          <a:blip r:embed="rId2"/>
          <a:stretch>
            <a:fillRect/>
          </a:stretch>
        </p:blipFill>
        <p:spPr>
          <a:xfrm>
            <a:off x="5642374" y="1936309"/>
            <a:ext cx="6420746" cy="4048690"/>
          </a:xfrm>
        </p:spPr>
      </p:pic>
      <p:pic>
        <p:nvPicPr>
          <p:cNvPr id="7" name="Bilde 6">
            <a:extLst>
              <a:ext uri="{FF2B5EF4-FFF2-40B4-BE49-F238E27FC236}">
                <a16:creationId xmlns:a16="http://schemas.microsoft.com/office/drawing/2014/main" id="{0F2BA45C-E1DB-0550-ED2A-E48D71A9116C}"/>
              </a:ext>
            </a:extLst>
          </p:cNvPr>
          <p:cNvPicPr>
            <a:picLocks noChangeAspect="1"/>
          </p:cNvPicPr>
          <p:nvPr/>
        </p:nvPicPr>
        <p:blipFill>
          <a:blip r:embed="rId3"/>
          <a:stretch>
            <a:fillRect/>
          </a:stretch>
        </p:blipFill>
        <p:spPr>
          <a:xfrm>
            <a:off x="328933" y="4502379"/>
            <a:ext cx="6020640" cy="1267002"/>
          </a:xfrm>
          <a:prstGeom prst="rect">
            <a:avLst/>
          </a:prstGeom>
        </p:spPr>
      </p:pic>
      <p:pic>
        <p:nvPicPr>
          <p:cNvPr id="3" name="Picture 8">
            <a:extLst>
              <a:ext uri="{FF2B5EF4-FFF2-40B4-BE49-F238E27FC236}">
                <a16:creationId xmlns:a16="http://schemas.microsoft.com/office/drawing/2014/main" id="{BB494067-09C6-2BF5-08DD-AC5B48A4C747}"/>
              </a:ext>
            </a:extLst>
          </p:cNvPr>
          <p:cNvPicPr>
            <a:picLocks noChangeAspect="1"/>
          </p:cNvPicPr>
          <p:nvPr/>
        </p:nvPicPr>
        <p:blipFill>
          <a:blip r:embed="rId4"/>
          <a:stretch>
            <a:fillRect/>
          </a:stretch>
        </p:blipFill>
        <p:spPr>
          <a:xfrm>
            <a:off x="11020425" y="5640070"/>
            <a:ext cx="1171575" cy="1181100"/>
          </a:xfrm>
          <a:prstGeom prst="rect">
            <a:avLst/>
          </a:prstGeom>
        </p:spPr>
      </p:pic>
    </p:spTree>
    <p:extLst>
      <p:ext uri="{BB962C8B-B14F-4D97-AF65-F5344CB8AC3E}">
        <p14:creationId xmlns:p14="http://schemas.microsoft.com/office/powerpoint/2010/main" val="2254130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4775474-3FFF-4EBB-A083-2E193FDCDA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kt 5" hidden="1">
                        <a:extLst>
                          <a:ext uri="{FF2B5EF4-FFF2-40B4-BE49-F238E27FC236}">
                            <a16:creationId xmlns:a16="http://schemas.microsoft.com/office/drawing/2014/main" id="{74775474-3FFF-4EBB-A083-2E193FDCDA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p:cNvSpPr>
            <a:spLocks noGrp="1"/>
          </p:cNvSpPr>
          <p:nvPr>
            <p:ph type="title"/>
          </p:nvPr>
        </p:nvSpPr>
        <p:spPr>
          <a:xfrm>
            <a:off x="279195" y="90722"/>
            <a:ext cx="11710924" cy="1325563"/>
          </a:xfrm>
        </p:spPr>
        <p:txBody>
          <a:bodyPr vert="horz">
            <a:normAutofit/>
          </a:bodyPr>
          <a:lstStyle/>
          <a:p>
            <a:pPr lvl="1" algn="l" rtl="0">
              <a:lnSpc>
                <a:spcPct val="90000"/>
              </a:lnSpc>
              <a:spcBef>
                <a:spcPct val="0"/>
              </a:spcBef>
            </a:pPr>
            <a:r>
              <a:rPr lang="nb-NO" sz="3600" dirty="0"/>
              <a:t>HL MERÅKER FELLES SMØREOPPLEGG</a:t>
            </a:r>
          </a:p>
        </p:txBody>
      </p:sp>
      <p:pic>
        <p:nvPicPr>
          <p:cNvPr id="1028" name="Picture 4" descr="Oslo Skikrets - Home | Facebook">
            <a:extLst>
              <a:ext uri="{FF2B5EF4-FFF2-40B4-BE49-F238E27FC236}">
                <a16:creationId xmlns:a16="http://schemas.microsoft.com/office/drawing/2014/main" id="{29434839-4459-4B74-845C-C5A9F30108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5954" y="5199813"/>
            <a:ext cx="1582511" cy="1676881"/>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F6F43C0A-B194-0A2C-DAC6-5F21FEB1E65A}"/>
              </a:ext>
            </a:extLst>
          </p:cNvPr>
          <p:cNvSpPr txBox="1"/>
          <p:nvPr/>
        </p:nvSpPr>
        <p:spPr>
          <a:xfrm>
            <a:off x="688769" y="1767603"/>
            <a:ext cx="10715352" cy="4431983"/>
          </a:xfrm>
          <a:prstGeom prst="rect">
            <a:avLst/>
          </a:prstGeom>
          <a:noFill/>
        </p:spPr>
        <p:txBody>
          <a:bodyPr wrap="square" rtlCol="0">
            <a:spAutoFit/>
          </a:bodyPr>
          <a:lstStyle/>
          <a:p>
            <a:r>
              <a:rPr lang="nb-NO" sz="2400" dirty="0">
                <a:effectLst/>
                <a:latin typeface="Calibri" panose="020F0502020204030204" pitchFamily="34" charset="0"/>
                <a:ea typeface="Times New Roman" panose="02020603050405020304" pitchFamily="18" charset="0"/>
              </a:rPr>
              <a:t>Klubbene i Oslo er generelt for å prøve nye ting som favner bredt og gir alle like vilkår, men ikke ved å teste ut på HL.</a:t>
            </a:r>
            <a:br>
              <a:rPr lang="nb-NO" sz="2400" dirty="0">
                <a:effectLst/>
                <a:latin typeface="Calibri" panose="020F0502020204030204" pitchFamily="34" charset="0"/>
                <a:ea typeface="Times New Roman" panose="02020603050405020304" pitchFamily="18" charset="0"/>
              </a:rPr>
            </a:br>
            <a:endParaRPr lang="nb-NO" sz="2400" dirty="0">
              <a:effectLst/>
              <a:latin typeface="Calibri" panose="020F0502020204030204" pitchFamily="34" charset="0"/>
              <a:ea typeface="Times New Roman" panose="02020603050405020304" pitchFamily="18" charset="0"/>
            </a:endParaRPr>
          </a:p>
          <a:p>
            <a:r>
              <a:rPr lang="nb-NO" sz="2400" dirty="0">
                <a:latin typeface="Calibri" panose="020F0502020204030204" pitchFamily="34" charset="0"/>
                <a:ea typeface="Calibri" panose="020F0502020204030204" pitchFamily="34" charset="0"/>
              </a:rPr>
              <a:t>Forslag fra klubbene er å teste ut på fristil fredag og la lørdag og søndag gå som normalt (tidligere år).</a:t>
            </a:r>
          </a:p>
          <a:p>
            <a:endParaRPr lang="nb-NO" sz="2400" dirty="0">
              <a:latin typeface="Calibri" panose="020F0502020204030204" pitchFamily="34" charset="0"/>
              <a:ea typeface="Calibri" panose="020F0502020204030204" pitchFamily="34" charset="0"/>
            </a:endParaRPr>
          </a:p>
          <a:p>
            <a:r>
              <a:rPr lang="nb-NO" sz="2400" dirty="0">
                <a:latin typeface="Calibri" panose="020F0502020204030204" pitchFamily="34" charset="0"/>
                <a:ea typeface="Calibri" panose="020F0502020204030204" pitchFamily="34" charset="0"/>
              </a:rPr>
              <a:t>Det har kommet inn svært mange spørsmål og bekymringer fra klubbene. Disse omhandler krevende logistikk, skepsis til at det ikke er prøvd ut på et så stort arrangement tidligere, at det kan bli dyrere, at det kan virke konkurransevridende, at dette kan gi mer stress for utøverne og at løperne er tjent med at smørerne kjenner dem.</a:t>
            </a:r>
            <a:endParaRPr lang="nb-NO" sz="2400" dirty="0">
              <a:effectLst/>
              <a:latin typeface="Calibri" panose="020F0502020204030204" pitchFamily="34" charset="0"/>
              <a:ea typeface="Calibri" panose="020F0502020204030204" pitchFamily="34" charset="0"/>
            </a:endParaRPr>
          </a:p>
          <a:p>
            <a:endParaRPr lang="nb-NO" dirty="0"/>
          </a:p>
        </p:txBody>
      </p:sp>
    </p:spTree>
    <p:extLst>
      <p:ext uri="{BB962C8B-B14F-4D97-AF65-F5344CB8AC3E}">
        <p14:creationId xmlns:p14="http://schemas.microsoft.com/office/powerpoint/2010/main" val="406744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1793F1-E2FA-1EA5-2E49-65EBB20479C9}"/>
              </a:ext>
            </a:extLst>
          </p:cNvPr>
          <p:cNvSpPr>
            <a:spLocks noGrp="1"/>
          </p:cNvSpPr>
          <p:nvPr>
            <p:ph type="title"/>
          </p:nvPr>
        </p:nvSpPr>
        <p:spPr/>
        <p:txBody>
          <a:bodyPr/>
          <a:lstStyle/>
          <a:p>
            <a:r>
              <a:rPr lang="nb-NO" dirty="0"/>
              <a:t>2. Informasjon sesongen 2022 – 2023</a:t>
            </a:r>
          </a:p>
        </p:txBody>
      </p:sp>
      <p:sp>
        <p:nvSpPr>
          <p:cNvPr id="3" name="Plassholder for innhold 2">
            <a:extLst>
              <a:ext uri="{FF2B5EF4-FFF2-40B4-BE49-F238E27FC236}">
                <a16:creationId xmlns:a16="http://schemas.microsoft.com/office/drawing/2014/main" id="{3A3297F8-57E2-B4F5-6FFE-B98750EC44BF}"/>
              </a:ext>
            </a:extLst>
          </p:cNvPr>
          <p:cNvSpPr>
            <a:spLocks noGrp="1"/>
          </p:cNvSpPr>
          <p:nvPr>
            <p:ph idx="1"/>
          </p:nvPr>
        </p:nvSpPr>
        <p:spPr/>
        <p:txBody>
          <a:bodyPr>
            <a:normAutofit fontScale="55000" lnSpcReduction="20000"/>
          </a:bodyPr>
          <a:lstStyle/>
          <a:p>
            <a:r>
              <a:rPr lang="nb-NO" dirty="0"/>
              <a:t>Husk krav om digital helseattest (utøvere til OL, VM. WC, Junior VM, U23 VM, Nordisk Juniorlandskamp, EYOF/YOG): </a:t>
            </a:r>
            <a:r>
              <a:rPr lang="nb-NO" dirty="0">
                <a:hlinkClick r:id="rId2"/>
              </a:rPr>
              <a:t>https://www.skiforbundet.no/contentassets/d1093bd24a004d44a725eb8e268dbe21/helseattest-til-hostmote.pdf</a:t>
            </a:r>
            <a:endParaRPr lang="nb-NO" dirty="0"/>
          </a:p>
          <a:p>
            <a:r>
              <a:rPr lang="nb-NO" dirty="0"/>
              <a:t>Reisefordeling: innføres for </a:t>
            </a:r>
            <a:r>
              <a:rPr lang="nb-NO" dirty="0" err="1"/>
              <a:t>NCjr</a:t>
            </a:r>
            <a:r>
              <a:rPr lang="nb-NO" dirty="0"/>
              <a:t> og HL, dvs. 150,- per renn for Oslo-utøvere</a:t>
            </a:r>
          </a:p>
          <a:p>
            <a:r>
              <a:rPr lang="nb-NO" dirty="0"/>
              <a:t>Sesonginformasjon finnes her, anledning til å gi innspill til tekst markert med rødt: </a:t>
            </a:r>
            <a:r>
              <a:rPr lang="nb-NO" dirty="0">
                <a:hlinkClick r:id="rId3"/>
              </a:rPr>
              <a:t>https://www.skiforbundet.no/globalassets/04-gren---medier/langrenn/regler-og-retningslinjer/2022-2023-sesonginformasjoner-langrenn.pdf</a:t>
            </a:r>
            <a:endParaRPr lang="nb-NO" dirty="0"/>
          </a:p>
          <a:p>
            <a:r>
              <a:rPr lang="nb-NO" dirty="0"/>
              <a:t>NC, detaljert info her: </a:t>
            </a:r>
            <a:r>
              <a:rPr lang="nb-NO" dirty="0">
                <a:hlinkClick r:id="rId4"/>
              </a:rPr>
              <a:t>https://www.skiforbundet.no/contentassets/d1093bd24a004d44a725eb8e268dbe21/terminlistesaker-vhusby.pdf</a:t>
            </a:r>
            <a:r>
              <a:rPr lang="nb-NO" dirty="0"/>
              <a:t> </a:t>
            </a:r>
          </a:p>
          <a:p>
            <a:pPr lvl="1"/>
            <a:r>
              <a:rPr lang="nb-NO" dirty="0" err="1"/>
              <a:t>Minitour</a:t>
            </a:r>
            <a:r>
              <a:rPr lang="nb-NO" dirty="0"/>
              <a:t> Åsen – seeding fellesstart: sammenlagt etter to løp (poeng eller FIS-punkter (de uten poeng).</a:t>
            </a:r>
          </a:p>
          <a:p>
            <a:pPr lvl="1"/>
            <a:r>
              <a:rPr lang="nb-NO" dirty="0"/>
              <a:t>Nytt heatoppsett for NC jr. Lillehammer - prøveprosjekt: 50 går videre fra prolog (NB: fem spor, to rekker) </a:t>
            </a:r>
          </a:p>
          <a:p>
            <a:pPr lvl="1"/>
            <a:r>
              <a:rPr lang="nb-NO" dirty="0"/>
              <a:t>Ny poengfordeling – tilsvarer FIS (flere har anledning til å hevde seg sammenlagt, mer kamp om pallen, flere får poeng senior)</a:t>
            </a:r>
          </a:p>
          <a:p>
            <a:pPr lvl="1"/>
            <a:r>
              <a:rPr lang="nb-NO" dirty="0"/>
              <a:t>17 og 18 år seedes etter resultater dagen før, ikke deltatt dagen før trekkes og stiller bakerst</a:t>
            </a:r>
          </a:p>
          <a:p>
            <a:pPr lvl="1"/>
            <a:r>
              <a:rPr lang="nb-NO" dirty="0"/>
              <a:t>Tanker om NM rulleski 2023, for senior og junior, slutten av september, sprint og 10/15 intervallstart</a:t>
            </a:r>
          </a:p>
          <a:p>
            <a:r>
              <a:rPr lang="nb-NO" dirty="0"/>
              <a:t>Fluorforbud? Som sesongen 2021-2022</a:t>
            </a:r>
          </a:p>
          <a:p>
            <a:r>
              <a:rPr lang="nb-NO" dirty="0"/>
              <a:t>Rulleskirenn- og cup (2023-2024) – lav interesse i sommer</a:t>
            </a:r>
          </a:p>
          <a:p>
            <a:r>
              <a:rPr lang="nb-NO" dirty="0"/>
              <a:t>Sponsorrettigheter til klubbdress under NM stafett (neste side)</a:t>
            </a:r>
          </a:p>
          <a:p>
            <a:pPr marL="0" indent="0">
              <a:buNone/>
            </a:pPr>
            <a:endParaRPr lang="nb-NO" dirty="0"/>
          </a:p>
          <a:p>
            <a:r>
              <a:rPr lang="nb-NO" dirty="0"/>
              <a:t>Budsjett</a:t>
            </a:r>
          </a:p>
          <a:p>
            <a:endParaRPr lang="nb-NO" dirty="0"/>
          </a:p>
        </p:txBody>
      </p:sp>
      <p:pic>
        <p:nvPicPr>
          <p:cNvPr id="4" name="Picture 8">
            <a:extLst>
              <a:ext uri="{FF2B5EF4-FFF2-40B4-BE49-F238E27FC236}">
                <a16:creationId xmlns:a16="http://schemas.microsoft.com/office/drawing/2014/main" id="{3CE90804-AA24-DCD2-DDF3-2D69D2E3750A}"/>
              </a:ext>
            </a:extLst>
          </p:cNvPr>
          <p:cNvPicPr>
            <a:picLocks noChangeAspect="1"/>
          </p:cNvPicPr>
          <p:nvPr/>
        </p:nvPicPr>
        <p:blipFill>
          <a:blip r:embed="rId5"/>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232987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C04ABA-460F-612D-C59F-62E821D08C97}"/>
              </a:ext>
            </a:extLst>
          </p:cNvPr>
          <p:cNvSpPr>
            <a:spLocks noGrp="1"/>
          </p:cNvSpPr>
          <p:nvPr>
            <p:ph type="title"/>
          </p:nvPr>
        </p:nvSpPr>
        <p:spPr>
          <a:xfrm>
            <a:off x="803503" y="305544"/>
            <a:ext cx="10173010" cy="1554480"/>
          </a:xfrm>
        </p:spPr>
        <p:txBody>
          <a:bodyPr anchor="ctr">
            <a:normAutofit/>
          </a:bodyPr>
          <a:lstStyle/>
          <a:p>
            <a:r>
              <a:rPr lang="nb-NO" sz="4800" dirty="0"/>
              <a:t>Fra klubbenes brev</a:t>
            </a:r>
          </a:p>
        </p:txBody>
      </p:sp>
      <p:graphicFrame>
        <p:nvGraphicFramePr>
          <p:cNvPr id="5" name="Plassholder for innhold 2">
            <a:extLst>
              <a:ext uri="{FF2B5EF4-FFF2-40B4-BE49-F238E27FC236}">
                <a16:creationId xmlns:a16="http://schemas.microsoft.com/office/drawing/2014/main" id="{ECA376B1-1563-FC42-D0A6-B8831C8F5FD5}"/>
              </a:ext>
            </a:extLst>
          </p:cNvPr>
          <p:cNvGraphicFramePr>
            <a:graphicFrameLocks noGrp="1"/>
          </p:cNvGraphicFramePr>
          <p:nvPr>
            <p:ph idx="1"/>
          </p:nvPr>
        </p:nvGraphicFramePr>
        <p:xfrm>
          <a:off x="835934" y="1435455"/>
          <a:ext cx="10378440" cy="5346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8">
            <a:extLst>
              <a:ext uri="{FF2B5EF4-FFF2-40B4-BE49-F238E27FC236}">
                <a16:creationId xmlns:a16="http://schemas.microsoft.com/office/drawing/2014/main" id="{AD4E4BDF-C67F-C80D-F87C-82F801E25CC0}"/>
              </a:ext>
            </a:extLst>
          </p:cNvPr>
          <p:cNvPicPr>
            <a:picLocks noChangeAspect="1"/>
          </p:cNvPicPr>
          <p:nvPr/>
        </p:nvPicPr>
        <p:blipFill>
          <a:blip r:embed="rId8"/>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83953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9839128-5582-A709-1037-163A8E23CEBA}"/>
              </a:ext>
            </a:extLst>
          </p:cNvPr>
          <p:cNvPicPr>
            <a:picLocks noChangeAspect="1"/>
          </p:cNvPicPr>
          <p:nvPr/>
        </p:nvPicPr>
        <p:blipFill>
          <a:blip r:embed="rId3"/>
          <a:stretch>
            <a:fillRect/>
          </a:stretch>
        </p:blipFill>
        <p:spPr>
          <a:xfrm>
            <a:off x="2417018" y="123825"/>
            <a:ext cx="7357964" cy="6619876"/>
          </a:xfrm>
          <a:prstGeom prst="rect">
            <a:avLst/>
          </a:prstGeom>
        </p:spPr>
      </p:pic>
      <p:pic>
        <p:nvPicPr>
          <p:cNvPr id="2" name="Picture 8">
            <a:extLst>
              <a:ext uri="{FF2B5EF4-FFF2-40B4-BE49-F238E27FC236}">
                <a16:creationId xmlns:a16="http://schemas.microsoft.com/office/drawing/2014/main" id="{7B459D14-31EB-F588-3914-32CA05C36677}"/>
              </a:ext>
            </a:extLst>
          </p:cNvPr>
          <p:cNvPicPr>
            <a:picLocks noChangeAspect="1"/>
          </p:cNvPicPr>
          <p:nvPr/>
        </p:nvPicPr>
        <p:blipFill>
          <a:blip r:embed="rId4"/>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60350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5CB388-C060-C48B-4FA8-532C86744639}"/>
              </a:ext>
            </a:extLst>
          </p:cNvPr>
          <p:cNvSpPr>
            <a:spLocks noGrp="1"/>
          </p:cNvSpPr>
          <p:nvPr>
            <p:ph type="title"/>
          </p:nvPr>
        </p:nvSpPr>
        <p:spPr>
          <a:xfrm>
            <a:off x="1289303" y="563245"/>
            <a:ext cx="9849751" cy="1349671"/>
          </a:xfrm>
        </p:spPr>
        <p:txBody>
          <a:bodyPr anchor="b">
            <a:normAutofit fontScale="90000"/>
          </a:bodyPr>
          <a:lstStyle/>
          <a:p>
            <a:r>
              <a:rPr lang="nb-NO" sz="5400" dirty="0"/>
              <a:t>Profilering på klubbdress under NM-stafett - Hva vi ønsker:</a:t>
            </a:r>
          </a:p>
        </p:txBody>
      </p:sp>
      <p:sp>
        <p:nvSpPr>
          <p:cNvPr id="3" name="Plassholder for innhold 2">
            <a:extLst>
              <a:ext uri="{FF2B5EF4-FFF2-40B4-BE49-F238E27FC236}">
                <a16:creationId xmlns:a16="http://schemas.microsoft.com/office/drawing/2014/main" id="{D7F79A3C-46DE-CC13-B55E-532801641FB2}"/>
              </a:ext>
            </a:extLst>
          </p:cNvPr>
          <p:cNvSpPr>
            <a:spLocks noGrp="1"/>
          </p:cNvSpPr>
          <p:nvPr>
            <p:ph idx="1"/>
          </p:nvPr>
        </p:nvSpPr>
        <p:spPr>
          <a:xfrm>
            <a:off x="1289303" y="2272590"/>
            <a:ext cx="9849751" cy="3766260"/>
          </a:xfrm>
        </p:spPr>
        <p:txBody>
          <a:bodyPr anchor="ctr">
            <a:normAutofit/>
          </a:bodyPr>
          <a:lstStyle/>
          <a:p>
            <a:pPr marL="342900" lvl="0" indent="-342900">
              <a:buFont typeface="+mj-lt"/>
              <a:buAutoNum type="arabicPeriod"/>
              <a:tabLst>
                <a:tab pos="457200" algn="l"/>
              </a:tabLst>
            </a:pPr>
            <a:r>
              <a:rPr lang="nb-NO" dirty="0">
                <a:effectLst/>
                <a:latin typeface="Calibri" panose="020F0502020204030204" pitchFamily="34" charset="0"/>
                <a:ea typeface="Times New Roman" panose="02020603050405020304" pitchFamily="18" charset="0"/>
              </a:rPr>
              <a:t> be gjeldende sponsorer om å gjøre unntak for NM-stafett</a:t>
            </a:r>
            <a:br>
              <a:rPr lang="nb-NO" dirty="0">
                <a:effectLst/>
                <a:latin typeface="Calibri" panose="020F0502020204030204" pitchFamily="34" charset="0"/>
                <a:ea typeface="Times New Roman" panose="02020603050405020304" pitchFamily="18" charset="0"/>
              </a:rPr>
            </a:br>
            <a:endParaRPr lang="nb-NO" dirty="0">
              <a:effectLst/>
              <a:latin typeface="Calibri" panose="020F0502020204030204" pitchFamily="34" charset="0"/>
              <a:ea typeface="Arial" panose="020B0604020202020204" pitchFamily="34" charset="0"/>
            </a:endParaRPr>
          </a:p>
          <a:p>
            <a:pPr marL="342900" indent="-342900">
              <a:buFont typeface="+mj-lt"/>
              <a:buAutoNum type="arabicPeriod"/>
            </a:pPr>
            <a:r>
              <a:rPr lang="nb-NO" dirty="0">
                <a:effectLst/>
                <a:latin typeface="Calibri" panose="020F0502020204030204" pitchFamily="34" charset="0"/>
                <a:ea typeface="Times New Roman" panose="02020603050405020304" pitchFamily="18" charset="0"/>
              </a:rPr>
              <a:t> alle nye sponsoravtaler tilrettelegges for at klubbene får frihet til å fremme egne sponsorer på klubbdress under NM-stafett</a:t>
            </a:r>
            <a:br>
              <a:rPr lang="nb-NO" dirty="0">
                <a:effectLst/>
                <a:latin typeface="Calibri" panose="020F0502020204030204" pitchFamily="34" charset="0"/>
                <a:ea typeface="Times New Roman" panose="02020603050405020304" pitchFamily="18" charset="0"/>
              </a:rPr>
            </a:br>
            <a:endParaRPr lang="nb-NO" dirty="0">
              <a:effectLst/>
              <a:latin typeface="Calibri" panose="020F0502020204030204" pitchFamily="34" charset="0"/>
              <a:ea typeface="Arial" panose="020B0604020202020204" pitchFamily="34" charset="0"/>
            </a:endParaRPr>
          </a:p>
          <a:p>
            <a:pPr marL="342900" lvl="0" indent="-342900">
              <a:buFont typeface="+mj-lt"/>
              <a:buAutoNum type="arabicPeriod"/>
              <a:tabLst>
                <a:tab pos="457200" algn="l"/>
              </a:tabLst>
            </a:pPr>
            <a:r>
              <a:rPr lang="nb-NO" dirty="0">
                <a:effectLst/>
                <a:latin typeface="Calibri" panose="020F0502020204030204" pitchFamily="34" charset="0"/>
                <a:ea typeface="Times New Roman" panose="02020603050405020304" pitchFamily="18" charset="0"/>
              </a:rPr>
              <a:t> tydelig og åpen kommunikasjon om hva som er klesinstruksen for de ulike regions- og landslagene i nasjonale renn</a:t>
            </a:r>
            <a:endParaRPr lang="nb-NO" dirty="0">
              <a:effectLst/>
              <a:latin typeface="Calibri" panose="020F0502020204030204" pitchFamily="34" charset="0"/>
              <a:ea typeface="Arial" panose="020B0604020202020204" pitchFamily="34" charset="0"/>
            </a:endParaRPr>
          </a:p>
          <a:p>
            <a:pPr marL="514350" indent="-514350">
              <a:buAutoNum type="arabicParenR"/>
            </a:pPr>
            <a:endParaRPr lang="nb-NO" sz="2000" dirty="0"/>
          </a:p>
        </p:txBody>
      </p:sp>
      <p:pic>
        <p:nvPicPr>
          <p:cNvPr id="4" name="Picture 8">
            <a:extLst>
              <a:ext uri="{FF2B5EF4-FFF2-40B4-BE49-F238E27FC236}">
                <a16:creationId xmlns:a16="http://schemas.microsoft.com/office/drawing/2014/main" id="{A94080C4-3748-01F2-FDE5-F75D78C8705C}"/>
              </a:ext>
            </a:extLst>
          </p:cNvPr>
          <p:cNvPicPr>
            <a:picLocks noChangeAspect="1"/>
          </p:cNvPicPr>
          <p:nvPr/>
        </p:nvPicPr>
        <p:blipFill>
          <a:blip r:embed="rId2"/>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3827731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A012945-94DF-5FCA-FB00-BE7A41ADCE6D}"/>
              </a:ext>
            </a:extLst>
          </p:cNvPr>
          <p:cNvPicPr>
            <a:picLocks noChangeAspect="1"/>
          </p:cNvPicPr>
          <p:nvPr/>
        </p:nvPicPr>
        <p:blipFill>
          <a:blip r:embed="rId2"/>
          <a:stretch>
            <a:fillRect/>
          </a:stretch>
        </p:blipFill>
        <p:spPr>
          <a:xfrm>
            <a:off x="899387" y="199574"/>
            <a:ext cx="10393225" cy="6458851"/>
          </a:xfrm>
          <a:prstGeom prst="rect">
            <a:avLst/>
          </a:prstGeom>
        </p:spPr>
      </p:pic>
    </p:spTree>
    <p:extLst>
      <p:ext uri="{BB962C8B-B14F-4D97-AF65-F5344CB8AC3E}">
        <p14:creationId xmlns:p14="http://schemas.microsoft.com/office/powerpoint/2010/main" val="342883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EF02C67-3E0D-6016-2FC8-7D3BAB38B711}"/>
              </a:ext>
            </a:extLst>
          </p:cNvPr>
          <p:cNvPicPr>
            <a:picLocks noChangeAspect="1"/>
          </p:cNvPicPr>
          <p:nvPr/>
        </p:nvPicPr>
        <p:blipFill>
          <a:blip r:embed="rId2"/>
          <a:stretch>
            <a:fillRect/>
          </a:stretch>
        </p:blipFill>
        <p:spPr>
          <a:xfrm>
            <a:off x="912628" y="0"/>
            <a:ext cx="10366744" cy="6858000"/>
          </a:xfrm>
          <a:prstGeom prst="rect">
            <a:avLst/>
          </a:prstGeom>
        </p:spPr>
      </p:pic>
    </p:spTree>
    <p:extLst>
      <p:ext uri="{BB962C8B-B14F-4D97-AF65-F5344CB8AC3E}">
        <p14:creationId xmlns:p14="http://schemas.microsoft.com/office/powerpoint/2010/main" val="279697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C844EB-B45C-2342-C716-C912BE5045C4}"/>
              </a:ext>
            </a:extLst>
          </p:cNvPr>
          <p:cNvSpPr>
            <a:spLocks noGrp="1"/>
          </p:cNvSpPr>
          <p:nvPr>
            <p:ph type="title"/>
          </p:nvPr>
        </p:nvSpPr>
        <p:spPr/>
        <p:txBody>
          <a:bodyPr/>
          <a:lstStyle/>
          <a:p>
            <a:r>
              <a:rPr lang="nb-NO" dirty="0"/>
              <a:t>Agenda</a:t>
            </a:r>
          </a:p>
        </p:txBody>
      </p:sp>
      <p:sp>
        <p:nvSpPr>
          <p:cNvPr id="3" name="Plassholder for innhold 2">
            <a:extLst>
              <a:ext uri="{FF2B5EF4-FFF2-40B4-BE49-F238E27FC236}">
                <a16:creationId xmlns:a16="http://schemas.microsoft.com/office/drawing/2014/main" id="{A7B6692C-797A-C159-CCCC-C91322CC5FE4}"/>
              </a:ext>
            </a:extLst>
          </p:cNvPr>
          <p:cNvSpPr>
            <a:spLocks noGrp="1"/>
          </p:cNvSpPr>
          <p:nvPr>
            <p:ph idx="1"/>
          </p:nvPr>
        </p:nvSpPr>
        <p:spPr/>
        <p:txBody>
          <a:bodyPr/>
          <a:lstStyle/>
          <a:p>
            <a:pPr marL="342900" lvl="0" indent="-342900">
              <a:lnSpc>
                <a:spcPct val="107000"/>
              </a:lnSpc>
              <a:buFont typeface="+mj-lt"/>
              <a:buAutoNum type="arabicPeriod"/>
            </a:pPr>
            <a:r>
              <a:rPr lang="nb-NO" sz="1100" dirty="0">
                <a:effectLst/>
                <a:latin typeface="Arial" panose="020B0604020202020204" pitchFamily="34" charset="0"/>
                <a:ea typeface="Arial" panose="020B0604020202020204" pitchFamily="34" charset="0"/>
                <a:cs typeface="Times New Roman" panose="02020603050405020304" pitchFamily="18" charset="0"/>
              </a:rPr>
              <a:t>Sesongen 2022/2023; aktuell informasjon om HL, NC/NM, KHUS, fluorforbud, kurs m.m.</a:t>
            </a:r>
            <a:br>
              <a:rPr lang="nb-NO" sz="1100" dirty="0">
                <a:effectLst/>
                <a:latin typeface="Arial" panose="020B0604020202020204" pitchFamily="34" charset="0"/>
                <a:ea typeface="Arial" panose="020B0604020202020204" pitchFamily="34" charset="0"/>
                <a:cs typeface="Times New Roman" panose="02020603050405020304" pitchFamily="18" charset="0"/>
              </a:rPr>
            </a:br>
            <a:endParaRPr lang="nb-NO" sz="1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mj-lt"/>
              <a:buAutoNum type="arabicPeriod"/>
            </a:pPr>
            <a:r>
              <a:rPr lang="nb-NO" sz="1100" dirty="0">
                <a:effectLst/>
                <a:latin typeface="Arial" panose="020B0604020202020204" pitchFamily="34" charset="0"/>
                <a:ea typeface="Arial" panose="020B0604020202020204" pitchFamily="34" charset="0"/>
                <a:cs typeface="Times New Roman" panose="02020603050405020304" pitchFamily="18" charset="0"/>
              </a:rPr>
              <a:t>Terminlisten 2022/2023 – info fra kretsen, inkl. endringer vedr. premiering</a:t>
            </a:r>
            <a:br>
              <a:rPr lang="nb-NO" sz="1100" dirty="0">
                <a:effectLst/>
                <a:latin typeface="Arial" panose="020B0604020202020204" pitchFamily="34" charset="0"/>
                <a:ea typeface="Arial" panose="020B0604020202020204" pitchFamily="34" charset="0"/>
                <a:cs typeface="Times New Roman" panose="02020603050405020304" pitchFamily="18" charset="0"/>
              </a:rPr>
            </a:br>
            <a:endParaRPr lang="nb-NO" sz="1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mj-lt"/>
              <a:buAutoNum type="arabicPeriod"/>
            </a:pPr>
            <a:r>
              <a:rPr lang="nb-NO" sz="1100" dirty="0">
                <a:effectLst/>
                <a:latin typeface="Arial" panose="020B0604020202020204" pitchFamily="34" charset="0"/>
                <a:ea typeface="Arial" panose="020B0604020202020204" pitchFamily="34" charset="0"/>
                <a:cs typeface="Times New Roman" panose="02020603050405020304" pitchFamily="18" charset="0"/>
              </a:rPr>
              <a:t>Budsjett 2022/2023</a:t>
            </a:r>
            <a:br>
              <a:rPr lang="nb-NO" sz="1100" dirty="0">
                <a:effectLst/>
                <a:latin typeface="Arial" panose="020B0604020202020204" pitchFamily="34" charset="0"/>
                <a:ea typeface="Arial" panose="020B0604020202020204" pitchFamily="34" charset="0"/>
                <a:cs typeface="Times New Roman" panose="02020603050405020304" pitchFamily="18" charset="0"/>
              </a:rPr>
            </a:br>
            <a:endParaRPr lang="nb-NO" sz="1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mj-lt"/>
              <a:buAutoNum type="arabicPeriod"/>
            </a:pPr>
            <a:r>
              <a:rPr lang="nb-NO" sz="1100" dirty="0">
                <a:effectLst/>
                <a:latin typeface="Arial" panose="020B0604020202020204" pitchFamily="34" charset="0"/>
                <a:ea typeface="Arial" panose="020B0604020202020204" pitchFamily="34" charset="0"/>
                <a:cs typeface="Times New Roman" panose="02020603050405020304" pitchFamily="18" charset="0"/>
              </a:rPr>
              <a:t>Handlingsplanen – hvordan realisere målene, forankring av tiltak:</a:t>
            </a:r>
          </a:p>
          <a:p>
            <a:pPr marL="742950" lvl="1" indent="-285750">
              <a:lnSpc>
                <a:spcPct val="107000"/>
              </a:lnSpc>
              <a:buFont typeface="Symbol" panose="05050102010706020507" pitchFamily="18" charset="2"/>
              <a:buChar char=""/>
            </a:pPr>
            <a:r>
              <a:rPr lang="nb-NO" sz="1100" dirty="0">
                <a:effectLst/>
                <a:latin typeface="Arial" panose="020B0604020202020204" pitchFamily="34" charset="0"/>
                <a:ea typeface="Arial" panose="020B0604020202020204" pitchFamily="34" charset="0"/>
                <a:cs typeface="Times New Roman" panose="02020603050405020304" pitchFamily="18" charset="0"/>
              </a:rPr>
              <a:t>Øke rekruttering</a:t>
            </a:r>
          </a:p>
          <a:p>
            <a:pPr marL="742950" lvl="1" indent="-285750">
              <a:lnSpc>
                <a:spcPct val="107000"/>
              </a:lnSpc>
              <a:buFont typeface="Symbol" panose="05050102010706020507" pitchFamily="18" charset="2"/>
              <a:buChar char=""/>
            </a:pPr>
            <a:r>
              <a:rPr lang="nb-NO" sz="1100" dirty="0">
                <a:effectLst/>
                <a:latin typeface="Arial" panose="020B0604020202020204" pitchFamily="34" charset="0"/>
                <a:ea typeface="Arial" panose="020B0604020202020204" pitchFamily="34" charset="0"/>
                <a:cs typeface="Times New Roman" panose="02020603050405020304" pitchFamily="18" charset="0"/>
              </a:rPr>
              <a:t>Innkjøp av utstyrspakker</a:t>
            </a:r>
          </a:p>
          <a:p>
            <a:pPr marL="742950" lvl="1" indent="-285750">
              <a:lnSpc>
                <a:spcPct val="107000"/>
              </a:lnSpc>
              <a:buFont typeface="Symbol" panose="05050102010706020507" pitchFamily="18" charset="2"/>
              <a:buChar char=""/>
            </a:pPr>
            <a:r>
              <a:rPr lang="nb-NO" sz="1100" dirty="0">
                <a:effectLst/>
                <a:latin typeface="Arial" panose="020B0604020202020204" pitchFamily="34" charset="0"/>
                <a:ea typeface="Arial" panose="020B0604020202020204" pitchFamily="34" charset="0"/>
                <a:cs typeface="Times New Roman" panose="02020603050405020304" pitchFamily="18" charset="0"/>
              </a:rPr>
              <a:t>Smørekurs, og smøring under renn</a:t>
            </a:r>
          </a:p>
          <a:p>
            <a:pPr marL="742950" lvl="1" indent="-285750">
              <a:lnSpc>
                <a:spcPct val="107000"/>
              </a:lnSpc>
              <a:buFont typeface="Symbol" panose="05050102010706020507" pitchFamily="18" charset="2"/>
              <a:buChar char=""/>
            </a:pPr>
            <a:r>
              <a:rPr lang="nb-NO" sz="1100" dirty="0">
                <a:effectLst/>
                <a:latin typeface="Arial" panose="020B0604020202020204" pitchFamily="34" charset="0"/>
                <a:ea typeface="Arial" panose="020B0604020202020204" pitchFamily="34" charset="0"/>
                <a:cs typeface="Times New Roman" panose="02020603050405020304" pitchFamily="18" charset="0"/>
              </a:rPr>
              <a:t>Lavterskelarrangement for å beholde ikke-satsende</a:t>
            </a:r>
          </a:p>
          <a:p>
            <a:pPr marL="742950" lvl="1" indent="-285750">
              <a:lnSpc>
                <a:spcPct val="107000"/>
              </a:lnSpc>
              <a:buFont typeface="Symbol" panose="05050102010706020507" pitchFamily="18" charset="2"/>
              <a:buChar char=""/>
            </a:pPr>
            <a:r>
              <a:rPr lang="nb-NO" sz="1100" dirty="0">
                <a:effectLst/>
                <a:latin typeface="Arial" panose="020B0604020202020204" pitchFamily="34" charset="0"/>
                <a:ea typeface="Arial" panose="020B0604020202020204" pitchFamily="34" charset="0"/>
                <a:cs typeface="Times New Roman" panose="02020603050405020304" pitchFamily="18" charset="0"/>
              </a:rPr>
              <a:t>Foreldrevettregler – presentasjon og diskusjon om utkast</a:t>
            </a:r>
          </a:p>
          <a:p>
            <a:pPr marL="742950" lvl="1" indent="-285750">
              <a:lnSpc>
                <a:spcPct val="107000"/>
              </a:lnSpc>
              <a:buFont typeface="Symbol" panose="05050102010706020507" pitchFamily="18" charset="2"/>
              <a:buChar char=""/>
            </a:pPr>
            <a:r>
              <a:rPr lang="nb-NO" sz="1100" dirty="0">
                <a:effectLst/>
                <a:latin typeface="Arial" panose="020B0604020202020204" pitchFamily="34" charset="0"/>
                <a:ea typeface="Arial" panose="020B0604020202020204" pitchFamily="34" charset="0"/>
                <a:cs typeface="Times New Roman" panose="02020603050405020304" pitchFamily="18" charset="0"/>
              </a:rPr>
              <a:t>Utøverregler – tips til klubbene </a:t>
            </a:r>
            <a:br>
              <a:rPr lang="nb-NO" sz="1100" dirty="0">
                <a:effectLst/>
                <a:latin typeface="Arial" panose="020B0604020202020204" pitchFamily="34" charset="0"/>
                <a:ea typeface="Arial" panose="020B0604020202020204" pitchFamily="34" charset="0"/>
                <a:cs typeface="Times New Roman" panose="02020603050405020304" pitchFamily="18" charset="0"/>
              </a:rPr>
            </a:br>
            <a:endParaRPr lang="nb-NO" sz="1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1100" dirty="0">
                <a:effectLst/>
                <a:latin typeface="Arial" panose="020B0604020202020204" pitchFamily="34" charset="0"/>
                <a:ea typeface="Arial" panose="020B0604020202020204" pitchFamily="34" charset="0"/>
                <a:cs typeface="Times New Roman" panose="02020603050405020304" pitchFamily="18" charset="0"/>
              </a:rPr>
              <a:t>Aktuelle temaer som klubbene ønsker å diskutere – kan tas opp direkte i møtet</a:t>
            </a:r>
          </a:p>
        </p:txBody>
      </p:sp>
      <p:pic>
        <p:nvPicPr>
          <p:cNvPr id="4" name="Picture 8">
            <a:extLst>
              <a:ext uri="{FF2B5EF4-FFF2-40B4-BE49-F238E27FC236}">
                <a16:creationId xmlns:a16="http://schemas.microsoft.com/office/drawing/2014/main" id="{7623C27C-BCF7-6026-3257-4AE0589101CB}"/>
              </a:ext>
            </a:extLst>
          </p:cNvPr>
          <p:cNvPicPr>
            <a:picLocks noChangeAspect="1"/>
          </p:cNvPicPr>
          <p:nvPr/>
        </p:nvPicPr>
        <p:blipFill>
          <a:blip r:embed="rId2"/>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196376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BADA482-9BF3-C08F-DA38-CAB77354874E}"/>
              </a:ext>
            </a:extLst>
          </p:cNvPr>
          <p:cNvPicPr>
            <a:picLocks noChangeAspect="1"/>
          </p:cNvPicPr>
          <p:nvPr/>
        </p:nvPicPr>
        <p:blipFill>
          <a:blip r:embed="rId2"/>
          <a:stretch>
            <a:fillRect/>
          </a:stretch>
        </p:blipFill>
        <p:spPr>
          <a:xfrm>
            <a:off x="1214762" y="160990"/>
            <a:ext cx="10507541" cy="6697010"/>
          </a:xfrm>
          <a:prstGeom prst="rect">
            <a:avLst/>
          </a:prstGeom>
        </p:spPr>
      </p:pic>
      <p:sp>
        <p:nvSpPr>
          <p:cNvPr id="6" name="TekstSylinder 5">
            <a:extLst>
              <a:ext uri="{FF2B5EF4-FFF2-40B4-BE49-F238E27FC236}">
                <a16:creationId xmlns:a16="http://schemas.microsoft.com/office/drawing/2014/main" id="{4CD15078-3308-CB3E-0940-E1F558E84E57}"/>
              </a:ext>
            </a:extLst>
          </p:cNvPr>
          <p:cNvSpPr txBox="1"/>
          <p:nvPr/>
        </p:nvSpPr>
        <p:spPr>
          <a:xfrm>
            <a:off x="575733" y="5852160"/>
            <a:ext cx="9327362" cy="646331"/>
          </a:xfrm>
          <a:prstGeom prst="rect">
            <a:avLst/>
          </a:prstGeom>
          <a:noFill/>
        </p:spPr>
        <p:txBody>
          <a:bodyPr wrap="none" rtlCol="0">
            <a:spAutoFit/>
          </a:bodyPr>
          <a:lstStyle/>
          <a:p>
            <a:r>
              <a:rPr lang="nb-NO" dirty="0">
                <a:highlight>
                  <a:srgbClr val="FFFF00"/>
                </a:highlight>
              </a:rPr>
              <a:t>Konsekvens: </a:t>
            </a:r>
            <a:r>
              <a:rPr lang="nb-NO" dirty="0"/>
              <a:t>må reforhandle 16 avtaler, samarbeidspartnere vil oppleve lavere eksponeringsverdi,</a:t>
            </a:r>
          </a:p>
          <a:p>
            <a:r>
              <a:rPr lang="nb-NO" dirty="0"/>
              <a:t>Avvik fra bransjeeksklusivitetsavtalen, vanner ut rettighetene til NSF-partnere</a:t>
            </a:r>
          </a:p>
        </p:txBody>
      </p:sp>
    </p:spTree>
    <p:extLst>
      <p:ext uri="{BB962C8B-B14F-4D97-AF65-F5344CB8AC3E}">
        <p14:creationId xmlns:p14="http://schemas.microsoft.com/office/powerpoint/2010/main" val="1705545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C6FDEA-66D1-589A-0BE6-6478284F0FB9}"/>
              </a:ext>
            </a:extLst>
          </p:cNvPr>
          <p:cNvSpPr>
            <a:spLocks noGrp="1"/>
          </p:cNvSpPr>
          <p:nvPr>
            <p:ph type="title"/>
          </p:nvPr>
        </p:nvSpPr>
        <p:spPr/>
        <p:txBody>
          <a:bodyPr/>
          <a:lstStyle/>
          <a:p>
            <a:r>
              <a:rPr lang="nb-NO" dirty="0"/>
              <a:t>Spørsmål til klubbene</a:t>
            </a:r>
          </a:p>
        </p:txBody>
      </p:sp>
      <p:sp>
        <p:nvSpPr>
          <p:cNvPr id="3" name="Plassholder for innhold 2">
            <a:extLst>
              <a:ext uri="{FF2B5EF4-FFF2-40B4-BE49-F238E27FC236}">
                <a16:creationId xmlns:a16="http://schemas.microsoft.com/office/drawing/2014/main" id="{4B9C57DC-1990-9CF5-CC6C-3BD3CFFBB0EC}"/>
              </a:ext>
            </a:extLst>
          </p:cNvPr>
          <p:cNvSpPr>
            <a:spLocks noGrp="1"/>
          </p:cNvSpPr>
          <p:nvPr>
            <p:ph idx="1"/>
          </p:nvPr>
        </p:nvSpPr>
        <p:spPr/>
        <p:txBody>
          <a:bodyPr/>
          <a:lstStyle/>
          <a:p>
            <a:r>
              <a:rPr lang="nb-NO" dirty="0"/>
              <a:t>Ville endrede regler gitt klubbene mulighet til bedre sponsoravtaler?</a:t>
            </a:r>
          </a:p>
          <a:p>
            <a:r>
              <a:rPr lang="nb-NO" dirty="0"/>
              <a:t>Kjenner dere til at klubb/utøver har rett til to sponsormerker på offisiell dress?</a:t>
            </a:r>
          </a:p>
          <a:p>
            <a:r>
              <a:rPr lang="nb-NO" dirty="0"/>
              <a:t>Er dette like stort problem i andre idretter? Noen dere vet om som har gode løsninger?</a:t>
            </a:r>
          </a:p>
        </p:txBody>
      </p:sp>
      <p:pic>
        <p:nvPicPr>
          <p:cNvPr id="4" name="Picture 8">
            <a:extLst>
              <a:ext uri="{FF2B5EF4-FFF2-40B4-BE49-F238E27FC236}">
                <a16:creationId xmlns:a16="http://schemas.microsoft.com/office/drawing/2014/main" id="{E1AD7A66-0A17-8788-A0BD-5DBAB0EC3E1E}"/>
              </a:ext>
            </a:extLst>
          </p:cNvPr>
          <p:cNvPicPr>
            <a:picLocks noChangeAspect="1"/>
          </p:cNvPicPr>
          <p:nvPr/>
        </p:nvPicPr>
        <p:blipFill>
          <a:blip r:embed="rId2"/>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4143978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8F10AF-8608-095B-E6CB-3A15806BACC5}"/>
              </a:ext>
            </a:extLst>
          </p:cNvPr>
          <p:cNvSpPr>
            <a:spLocks noGrp="1"/>
          </p:cNvSpPr>
          <p:nvPr>
            <p:ph type="title"/>
          </p:nvPr>
        </p:nvSpPr>
        <p:spPr/>
        <p:txBody>
          <a:bodyPr>
            <a:normAutofit/>
          </a:bodyPr>
          <a:lstStyle/>
          <a:p>
            <a:r>
              <a:rPr lang="nb-NO" sz="4400" dirty="0">
                <a:effectLst/>
                <a:latin typeface="Arial" panose="020B0604020202020204" pitchFamily="34" charset="0"/>
                <a:ea typeface="Arial" panose="020B0604020202020204" pitchFamily="34" charset="0"/>
                <a:cs typeface="Times New Roman" panose="02020603050405020304" pitchFamily="18" charset="0"/>
              </a:rPr>
              <a:t>3. Handlingsplanen</a:t>
            </a:r>
            <a:endParaRPr lang="nb-NO" dirty="0"/>
          </a:p>
        </p:txBody>
      </p:sp>
      <p:sp>
        <p:nvSpPr>
          <p:cNvPr id="3" name="Plassholder for innhold 2">
            <a:extLst>
              <a:ext uri="{FF2B5EF4-FFF2-40B4-BE49-F238E27FC236}">
                <a16:creationId xmlns:a16="http://schemas.microsoft.com/office/drawing/2014/main" id="{4BE95F1D-1425-193C-D807-A5CB422812A6}"/>
              </a:ext>
            </a:extLst>
          </p:cNvPr>
          <p:cNvSpPr>
            <a:spLocks noGrp="1"/>
          </p:cNvSpPr>
          <p:nvPr>
            <p:ph idx="1"/>
          </p:nvPr>
        </p:nvSpPr>
        <p:spPr/>
        <p:txBody>
          <a:bodyPr>
            <a:normAutofit fontScale="70000" lnSpcReduction="20000"/>
          </a:bodyPr>
          <a:lstStyle/>
          <a:p>
            <a:pPr marL="0" indent="0">
              <a:lnSpc>
                <a:spcPct val="107000"/>
              </a:lnSpc>
              <a:buNone/>
            </a:pPr>
            <a:r>
              <a:rPr lang="nb-NO" dirty="0"/>
              <a:t>Aktivitet:</a:t>
            </a:r>
          </a:p>
          <a:p>
            <a:pPr>
              <a:lnSpc>
                <a:spcPct val="107000"/>
              </a:lnSpc>
            </a:pPr>
            <a:r>
              <a:rPr lang="nb-NO" dirty="0"/>
              <a:t>klubbene oppfordres til å ha mer skilek på tvers av grener</a:t>
            </a:r>
          </a:p>
          <a:p>
            <a:pPr>
              <a:lnSpc>
                <a:spcPct val="107000"/>
              </a:lnSpc>
            </a:pPr>
            <a:r>
              <a:rPr lang="nb-NO" dirty="0"/>
              <a:t>mål om 3-4 crossrenn for 8-12 år, kveldsturer for ikke-satsende</a:t>
            </a:r>
          </a:p>
          <a:p>
            <a:pPr>
              <a:lnSpc>
                <a:spcPct val="107000"/>
              </a:lnSpc>
            </a:pPr>
            <a:r>
              <a:rPr lang="nb-NO" dirty="0"/>
              <a:t>innkjøp av utstyr til skileik – 3 klubber som forvalter</a:t>
            </a:r>
          </a:p>
          <a:p>
            <a:pPr lvl="1">
              <a:lnSpc>
                <a:spcPct val="107000"/>
              </a:lnSpc>
            </a:pPr>
            <a:r>
              <a:rPr lang="nb-NO" dirty="0"/>
              <a:t>Skullerud</a:t>
            </a:r>
          </a:p>
          <a:p>
            <a:pPr lvl="1">
              <a:lnSpc>
                <a:spcPct val="107000"/>
              </a:lnSpc>
            </a:pPr>
            <a:r>
              <a:rPr lang="nb-NO" dirty="0"/>
              <a:t>Sognsvann</a:t>
            </a:r>
          </a:p>
          <a:p>
            <a:pPr lvl="1">
              <a:lnSpc>
                <a:spcPct val="107000"/>
              </a:lnSpc>
            </a:pPr>
            <a:r>
              <a:rPr lang="nb-NO" dirty="0"/>
              <a:t>Kollen/Bogstad</a:t>
            </a:r>
          </a:p>
          <a:p>
            <a:pPr>
              <a:lnSpc>
                <a:spcPct val="107000"/>
              </a:lnSpc>
            </a:pPr>
            <a:r>
              <a:rPr lang="nb-NO" dirty="0"/>
              <a:t>ikke kjøp kombisko for duathlon – klassisk duger. Fronte gjenbruksarrangementer og –nettsteder</a:t>
            </a:r>
          </a:p>
          <a:p>
            <a:pPr>
              <a:lnSpc>
                <a:spcPct val="107000"/>
              </a:lnSpc>
            </a:pPr>
            <a:r>
              <a:rPr lang="nb-NO" dirty="0"/>
              <a:t>Få ned smøreterskel – alle arrangører bør ha et felles tilbud? + legge ut smøretips kvelden før renn</a:t>
            </a:r>
          </a:p>
          <a:p>
            <a:pPr>
              <a:lnSpc>
                <a:spcPct val="107000"/>
              </a:lnSpc>
            </a:pPr>
            <a:r>
              <a:rPr lang="nb-NO" dirty="0"/>
              <a:t>Styrke trenerutvikling – egne trenerkurs for ungdom. Teamsbasert. Det de ønsker/trenger + sunn idrett og sosialt samspill</a:t>
            </a:r>
          </a:p>
        </p:txBody>
      </p:sp>
      <p:pic>
        <p:nvPicPr>
          <p:cNvPr id="4" name="Picture 8">
            <a:extLst>
              <a:ext uri="{FF2B5EF4-FFF2-40B4-BE49-F238E27FC236}">
                <a16:creationId xmlns:a16="http://schemas.microsoft.com/office/drawing/2014/main" id="{E7F83AF3-E836-6819-FEA2-3E0B3289141A}"/>
              </a:ext>
            </a:extLst>
          </p:cNvPr>
          <p:cNvPicPr>
            <a:picLocks noChangeAspect="1"/>
          </p:cNvPicPr>
          <p:nvPr/>
        </p:nvPicPr>
        <p:blipFill>
          <a:blip r:embed="rId2"/>
          <a:stretch>
            <a:fillRect/>
          </a:stretch>
        </p:blipFill>
        <p:spPr>
          <a:xfrm>
            <a:off x="11020425" y="5721350"/>
            <a:ext cx="1171575" cy="1181100"/>
          </a:xfrm>
          <a:prstGeom prst="rect">
            <a:avLst/>
          </a:prstGeom>
        </p:spPr>
      </p:pic>
    </p:spTree>
    <p:extLst>
      <p:ext uri="{BB962C8B-B14F-4D97-AF65-F5344CB8AC3E}">
        <p14:creationId xmlns:p14="http://schemas.microsoft.com/office/powerpoint/2010/main" val="2029750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8F10AF-8608-095B-E6CB-3A15806BACC5}"/>
              </a:ext>
            </a:extLst>
          </p:cNvPr>
          <p:cNvSpPr>
            <a:spLocks noGrp="1"/>
          </p:cNvSpPr>
          <p:nvPr>
            <p:ph type="title"/>
          </p:nvPr>
        </p:nvSpPr>
        <p:spPr/>
        <p:txBody>
          <a:bodyPr>
            <a:normAutofit/>
          </a:bodyPr>
          <a:lstStyle/>
          <a:p>
            <a:r>
              <a:rPr lang="nb-NO" sz="4400" dirty="0">
                <a:effectLst/>
                <a:latin typeface="Arial" panose="020B0604020202020204" pitchFamily="34" charset="0"/>
                <a:ea typeface="Arial" panose="020B0604020202020204" pitchFamily="34" charset="0"/>
                <a:cs typeface="Times New Roman" panose="02020603050405020304" pitchFamily="18" charset="0"/>
              </a:rPr>
              <a:t>3. Handlingsplanen –realisere mål, forankring av tiltak:</a:t>
            </a:r>
            <a:endParaRPr lang="nb-NO" dirty="0"/>
          </a:p>
        </p:txBody>
      </p:sp>
      <p:sp>
        <p:nvSpPr>
          <p:cNvPr id="3" name="Plassholder for innhold 2">
            <a:extLst>
              <a:ext uri="{FF2B5EF4-FFF2-40B4-BE49-F238E27FC236}">
                <a16:creationId xmlns:a16="http://schemas.microsoft.com/office/drawing/2014/main" id="{4BE95F1D-1425-193C-D807-A5CB422812A6}"/>
              </a:ext>
            </a:extLst>
          </p:cNvPr>
          <p:cNvSpPr>
            <a:spLocks noGrp="1"/>
          </p:cNvSpPr>
          <p:nvPr>
            <p:ph idx="1"/>
          </p:nvPr>
        </p:nvSpPr>
        <p:spPr/>
        <p:txBody>
          <a:bodyPr/>
          <a:lstStyle/>
          <a:p>
            <a:pPr marL="285750" indent="-285750">
              <a:lnSpc>
                <a:spcPct val="107000"/>
              </a:lnSpc>
              <a:buFont typeface="Symbol" panose="05050102010706020507" pitchFamily="18" charset="2"/>
              <a:buChar char=""/>
            </a:pPr>
            <a:r>
              <a:rPr lang="nb-NO" sz="1500" dirty="0">
                <a:latin typeface="Arial" panose="020B0604020202020204" pitchFamily="34" charset="0"/>
                <a:ea typeface="Arial" panose="020B0604020202020204" pitchFamily="34" charset="0"/>
                <a:cs typeface="Times New Roman" panose="02020603050405020304" pitchFamily="18" charset="0"/>
              </a:rPr>
              <a:t>Skiklubbutviklerne</a:t>
            </a:r>
          </a:p>
          <a:p>
            <a:pPr marL="285750" indent="-285750">
              <a:lnSpc>
                <a:spcPct val="107000"/>
              </a:lnSpc>
              <a:buFont typeface="Symbol" panose="05050102010706020507" pitchFamily="18" charset="2"/>
              <a:buChar char=""/>
            </a:pPr>
            <a:r>
              <a:rPr lang="nb-NO" sz="1500" dirty="0">
                <a:latin typeface="Arial" panose="020B0604020202020204" pitchFamily="34" charset="0"/>
                <a:cs typeface="Times New Roman" panose="02020603050405020304" pitchFamily="18" charset="0"/>
              </a:rPr>
              <a:t>Klubbene oppfordres til å ha mer skilek på tvers av grener</a:t>
            </a:r>
          </a:p>
          <a:p>
            <a:pPr marL="285750" indent="-285750">
              <a:lnSpc>
                <a:spcPct val="107000"/>
              </a:lnSpc>
              <a:buFont typeface="Symbol" panose="05050102010706020507" pitchFamily="18" charset="2"/>
              <a:buChar char=""/>
            </a:pPr>
            <a:r>
              <a:rPr lang="nb-NO" sz="1500" dirty="0">
                <a:latin typeface="Arial" panose="020B0604020202020204" pitchFamily="34" charset="0"/>
                <a:cs typeface="Times New Roman" panose="02020603050405020304" pitchFamily="18" charset="0"/>
              </a:rPr>
              <a:t>Mål om 3-4 crossrenn for 8-12 år</a:t>
            </a:r>
          </a:p>
          <a:p>
            <a:pPr marL="285750" indent="-285750">
              <a:lnSpc>
                <a:spcPct val="107000"/>
              </a:lnSpc>
              <a:buFont typeface="Symbol" panose="05050102010706020507" pitchFamily="18" charset="2"/>
              <a:buChar char=""/>
            </a:pPr>
            <a:r>
              <a:rPr lang="nb-NO" sz="1500" dirty="0">
                <a:effectLst/>
                <a:latin typeface="Arial" panose="020B0604020202020204" pitchFamily="34" charset="0"/>
                <a:ea typeface="Arial" panose="020B0604020202020204" pitchFamily="34" charset="0"/>
                <a:cs typeface="Times New Roman" panose="02020603050405020304" pitchFamily="18" charset="0"/>
              </a:rPr>
              <a:t>Øke rekruttering</a:t>
            </a:r>
          </a:p>
          <a:p>
            <a:pPr marL="285750" indent="-285750">
              <a:lnSpc>
                <a:spcPct val="107000"/>
              </a:lnSpc>
              <a:buFont typeface="Symbol" panose="05050102010706020507" pitchFamily="18" charset="2"/>
              <a:buChar char=""/>
            </a:pPr>
            <a:r>
              <a:rPr lang="nb-NO" sz="1500" dirty="0">
                <a:effectLst/>
                <a:latin typeface="Arial" panose="020B0604020202020204" pitchFamily="34" charset="0"/>
                <a:ea typeface="Arial" panose="020B0604020202020204" pitchFamily="34" charset="0"/>
                <a:cs typeface="Times New Roman" panose="02020603050405020304" pitchFamily="18" charset="0"/>
              </a:rPr>
              <a:t>Kurs til ungdomstrenere</a:t>
            </a:r>
          </a:p>
          <a:p>
            <a:pPr marL="285750" indent="-285750">
              <a:lnSpc>
                <a:spcPct val="107000"/>
              </a:lnSpc>
              <a:buFont typeface="Symbol" panose="05050102010706020507" pitchFamily="18" charset="2"/>
              <a:buChar char=""/>
            </a:pPr>
            <a:r>
              <a:rPr lang="nb-NO" sz="1500" dirty="0">
                <a:effectLst/>
                <a:latin typeface="Arial" panose="020B0604020202020204" pitchFamily="34" charset="0"/>
                <a:ea typeface="Arial" panose="020B0604020202020204" pitchFamily="34" charset="0"/>
                <a:cs typeface="Times New Roman" panose="02020603050405020304" pitchFamily="18" charset="0"/>
              </a:rPr>
              <a:t>Innkjøp av utstyrspakker</a:t>
            </a:r>
          </a:p>
          <a:p>
            <a:pPr marL="285750" indent="-285750">
              <a:lnSpc>
                <a:spcPct val="107000"/>
              </a:lnSpc>
              <a:buFont typeface="Symbol" panose="05050102010706020507" pitchFamily="18" charset="2"/>
              <a:buChar char=""/>
            </a:pPr>
            <a:r>
              <a:rPr lang="nb-NO" sz="1500" dirty="0">
                <a:effectLst/>
                <a:latin typeface="Arial" panose="020B0604020202020204" pitchFamily="34" charset="0"/>
                <a:ea typeface="Arial" panose="020B0604020202020204" pitchFamily="34" charset="0"/>
                <a:cs typeface="Times New Roman" panose="02020603050405020304" pitchFamily="18" charset="0"/>
              </a:rPr>
              <a:t>Smørekurs, og smøring under renn</a:t>
            </a:r>
          </a:p>
          <a:p>
            <a:pPr marL="285750" indent="-285750">
              <a:lnSpc>
                <a:spcPct val="107000"/>
              </a:lnSpc>
              <a:buFont typeface="Symbol" panose="05050102010706020507" pitchFamily="18" charset="2"/>
              <a:buChar char=""/>
            </a:pPr>
            <a:r>
              <a:rPr lang="nb-NO" sz="1500" dirty="0">
                <a:effectLst/>
                <a:latin typeface="Arial" panose="020B0604020202020204" pitchFamily="34" charset="0"/>
                <a:ea typeface="Arial" panose="020B0604020202020204" pitchFamily="34" charset="0"/>
                <a:cs typeface="Times New Roman" panose="02020603050405020304" pitchFamily="18" charset="0"/>
              </a:rPr>
              <a:t>Lavterskelarrangement for å beholde ikke-satsende</a:t>
            </a:r>
          </a:p>
          <a:p>
            <a:pPr marL="285750" indent="-285750">
              <a:lnSpc>
                <a:spcPct val="107000"/>
              </a:lnSpc>
              <a:buFont typeface="Symbol" panose="05050102010706020507" pitchFamily="18" charset="2"/>
              <a:buChar char=""/>
            </a:pPr>
            <a:r>
              <a:rPr lang="nb-NO" sz="1500" dirty="0">
                <a:effectLst/>
                <a:latin typeface="Arial" panose="020B0604020202020204" pitchFamily="34" charset="0"/>
                <a:ea typeface="Arial" panose="020B0604020202020204" pitchFamily="34" charset="0"/>
                <a:cs typeface="Times New Roman" panose="02020603050405020304" pitchFamily="18" charset="0"/>
              </a:rPr>
              <a:t>Foreldrevettregler – presentasjon og diskusjon om utkast</a:t>
            </a:r>
          </a:p>
          <a:p>
            <a:pPr marL="285750" indent="-285750">
              <a:lnSpc>
                <a:spcPct val="107000"/>
              </a:lnSpc>
              <a:buFont typeface="Symbol" panose="05050102010706020507" pitchFamily="18" charset="2"/>
              <a:buChar char=""/>
            </a:pPr>
            <a:r>
              <a:rPr lang="nb-NO" sz="1500" dirty="0">
                <a:effectLst/>
                <a:latin typeface="Arial" panose="020B0604020202020204" pitchFamily="34" charset="0"/>
                <a:ea typeface="Arial" panose="020B0604020202020204" pitchFamily="34" charset="0"/>
                <a:cs typeface="Times New Roman" panose="02020603050405020304" pitchFamily="18" charset="0"/>
              </a:rPr>
              <a:t>Utøverregler – tips til klubbene</a:t>
            </a:r>
          </a:p>
          <a:p>
            <a:pPr marL="285750" indent="-285750">
              <a:lnSpc>
                <a:spcPct val="107000"/>
              </a:lnSpc>
              <a:buFont typeface="Symbol" panose="05050102010706020507" pitchFamily="18" charset="2"/>
              <a:buChar char=""/>
            </a:pPr>
            <a:r>
              <a:rPr lang="nb-NO" sz="1500" dirty="0">
                <a:latin typeface="Arial" panose="020B0604020202020204" pitchFamily="34" charset="0"/>
                <a:cs typeface="Times New Roman" panose="02020603050405020304" pitchFamily="18" charset="0"/>
              </a:rPr>
              <a:t>Alle klubbene må ha 1-2 </a:t>
            </a:r>
            <a:r>
              <a:rPr lang="nb-NO" sz="1500" dirty="0" err="1">
                <a:latin typeface="Arial" panose="020B0604020202020204" pitchFamily="34" charset="0"/>
                <a:cs typeface="Times New Roman" panose="02020603050405020304" pitchFamily="18" charset="0"/>
              </a:rPr>
              <a:t>TD’er</a:t>
            </a:r>
            <a:endParaRPr lang="nb-NO" dirty="0"/>
          </a:p>
        </p:txBody>
      </p:sp>
      <p:pic>
        <p:nvPicPr>
          <p:cNvPr id="4" name="Picture 8">
            <a:extLst>
              <a:ext uri="{FF2B5EF4-FFF2-40B4-BE49-F238E27FC236}">
                <a16:creationId xmlns:a16="http://schemas.microsoft.com/office/drawing/2014/main" id="{4D184787-EA3E-5177-D0FC-15D7518FBB10}"/>
              </a:ext>
            </a:extLst>
          </p:cNvPr>
          <p:cNvPicPr>
            <a:picLocks noChangeAspect="1"/>
          </p:cNvPicPr>
          <p:nvPr/>
        </p:nvPicPr>
        <p:blipFill>
          <a:blip r:embed="rId2"/>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3139760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DD57CF-7C58-FC72-6314-AF571A022B04}"/>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69D55538-6CD3-E3FC-664C-078352533729}"/>
              </a:ext>
            </a:extLst>
          </p:cNvPr>
          <p:cNvSpPr>
            <a:spLocks noGrp="1"/>
          </p:cNvSpPr>
          <p:nvPr>
            <p:ph idx="1"/>
          </p:nvPr>
        </p:nvSpPr>
        <p:spPr/>
        <p:txBody>
          <a:bodyPr/>
          <a:lstStyle/>
          <a:p>
            <a:r>
              <a:rPr lang="nb-NO" dirty="0" err="1"/>
              <a:t>Løperundersøkelse</a:t>
            </a:r>
            <a:r>
              <a:rPr lang="nb-NO" dirty="0"/>
              <a:t> Trøndelag: barn og ungdom svarer ikke det vi tror: </a:t>
            </a:r>
            <a:r>
              <a:rPr lang="nb-NO" dirty="0">
                <a:hlinkClick r:id="rId2"/>
              </a:rPr>
              <a:t>https://www.skiforbundet.no/contentassets/d1093bd24a004d44a725eb8e268dbe21/ingrid-narum-tilbakemelding-kartlegging-arrangement.pdf</a:t>
            </a:r>
            <a:endParaRPr lang="nb-NO" dirty="0"/>
          </a:p>
          <a:p>
            <a:endParaRPr lang="nb-NO" dirty="0"/>
          </a:p>
        </p:txBody>
      </p:sp>
      <p:pic>
        <p:nvPicPr>
          <p:cNvPr id="4" name="Picture 8">
            <a:extLst>
              <a:ext uri="{FF2B5EF4-FFF2-40B4-BE49-F238E27FC236}">
                <a16:creationId xmlns:a16="http://schemas.microsoft.com/office/drawing/2014/main" id="{6178538B-631E-216B-BC86-EE1FCCB5DEC9}"/>
              </a:ext>
            </a:extLst>
          </p:cNvPr>
          <p:cNvPicPr>
            <a:picLocks noChangeAspect="1"/>
          </p:cNvPicPr>
          <p:nvPr/>
        </p:nvPicPr>
        <p:blipFill>
          <a:blip r:embed="rId3"/>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3630936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E02B9C-8B91-303C-A760-68C5FB836F86}"/>
              </a:ext>
            </a:extLst>
          </p:cNvPr>
          <p:cNvSpPr>
            <a:spLocks noGrp="1"/>
          </p:cNvSpPr>
          <p:nvPr>
            <p:ph type="title"/>
          </p:nvPr>
        </p:nvSpPr>
        <p:spPr/>
        <p:txBody>
          <a:bodyPr/>
          <a:lstStyle/>
          <a:p>
            <a:r>
              <a:rPr lang="nb-NO" dirty="0"/>
              <a:t>Foreldrevettregler, fra 2010</a:t>
            </a:r>
          </a:p>
        </p:txBody>
      </p:sp>
      <p:sp>
        <p:nvSpPr>
          <p:cNvPr id="3" name="Plassholder for innhold 2">
            <a:extLst>
              <a:ext uri="{FF2B5EF4-FFF2-40B4-BE49-F238E27FC236}">
                <a16:creationId xmlns:a16="http://schemas.microsoft.com/office/drawing/2014/main" id="{FCE8E0D1-7D01-52CE-5372-24328D2B0DF4}"/>
              </a:ext>
            </a:extLst>
          </p:cNvPr>
          <p:cNvSpPr>
            <a:spLocks noGrp="1"/>
          </p:cNvSpPr>
          <p:nvPr>
            <p:ph idx="1"/>
          </p:nvPr>
        </p:nvSpPr>
        <p:spPr/>
        <p:txBody>
          <a:bodyPr>
            <a:normAutofit fontScale="62500" lnSpcReduction="20000"/>
          </a:bodyPr>
          <a:lstStyle/>
          <a:p>
            <a:pPr indent="0" algn="l">
              <a:spcAft>
                <a:spcPts val="0"/>
              </a:spcAft>
              <a:buNone/>
            </a:pPr>
            <a:endParaRPr lang="nb-NO" b="0" i="0" dirty="0">
              <a:solidFill>
                <a:srgbClr val="000000"/>
              </a:solidFill>
              <a:effectLst/>
              <a:latin typeface="Verdana" panose="020B0604030504040204" pitchFamily="34" charset="0"/>
              <a:hlinkClick r:id="rId2"/>
            </a:endParaRPr>
          </a:p>
          <a:p>
            <a:pPr indent="0" algn="l">
              <a:spcAft>
                <a:spcPts val="0"/>
              </a:spcAft>
              <a:buNone/>
            </a:pPr>
            <a:r>
              <a:rPr lang="nb-NO" b="0" i="0" dirty="0">
                <a:solidFill>
                  <a:srgbClr val="000000"/>
                </a:solidFill>
                <a:effectLst/>
                <a:latin typeface="Verdana" panose="020B0604030504040204" pitchFamily="34" charset="0"/>
              </a:rPr>
              <a:t>Langrenn og god opptreden: </a:t>
            </a:r>
            <a:r>
              <a:rPr lang="nb-NO" b="0" i="0" dirty="0">
                <a:solidFill>
                  <a:srgbClr val="000000"/>
                </a:solidFill>
                <a:effectLst/>
                <a:latin typeface="Verdana" panose="020B0604030504040204" pitchFamily="34" charset="0"/>
                <a:hlinkClick r:id="rId2"/>
              </a:rPr>
              <a:t>https://www.skiforbundet.no/globalassets/04-gren---medier/langrenn/langrenn_og_god_opptreden-2010.pdf</a:t>
            </a:r>
            <a:endParaRPr lang="nb-NO" b="0" i="0" dirty="0">
              <a:solidFill>
                <a:srgbClr val="000000"/>
              </a:solidFill>
              <a:effectLst/>
              <a:latin typeface="Verdana" panose="020B0604030504040204" pitchFamily="34" charset="0"/>
            </a:endParaRPr>
          </a:p>
          <a:p>
            <a:pPr indent="0" algn="l">
              <a:spcAft>
                <a:spcPts val="0"/>
              </a:spcAft>
              <a:buNone/>
            </a:pPr>
            <a:endParaRPr lang="nb-NO" b="0" i="0" dirty="0">
              <a:solidFill>
                <a:srgbClr val="000000"/>
              </a:solidFill>
              <a:effectLst/>
              <a:latin typeface="Verdana" panose="020B0604030504040204" pitchFamily="34" charset="0"/>
            </a:endParaRPr>
          </a:p>
          <a:p>
            <a:pPr marL="457200" indent="-228600" algn="l">
              <a:spcAft>
                <a:spcPts val="0"/>
              </a:spcAft>
            </a:pPr>
            <a:r>
              <a:rPr lang="nb-NO" b="0" i="0" dirty="0">
                <a:solidFill>
                  <a:srgbClr val="000000"/>
                </a:solidFill>
                <a:effectLst/>
                <a:latin typeface="Verdana" panose="020B0604030504040204" pitchFamily="34" charset="0"/>
              </a:rPr>
              <a:t>Alle skal sitte igjen med gode skiopplevelser, enten det er på trening, samling eller i konkurranse - bruk derfor positive uttrykk og unngå ukvemsord!</a:t>
            </a:r>
          </a:p>
          <a:p>
            <a:pPr marL="457200" indent="-228600" algn="l">
              <a:spcAft>
                <a:spcPts val="0"/>
              </a:spcAft>
            </a:pPr>
            <a:r>
              <a:rPr lang="nb-NO" b="0" i="0" dirty="0">
                <a:solidFill>
                  <a:srgbClr val="000000"/>
                </a:solidFill>
                <a:effectLst/>
                <a:latin typeface="Verdana" panose="020B0604030504040204" pitchFamily="34" charset="0"/>
              </a:rPr>
              <a:t>2.</a:t>
            </a:r>
            <a:r>
              <a:rPr lang="nb-NO" sz="1800" b="0" i="0" dirty="0">
                <a:solidFill>
                  <a:srgbClr val="000000"/>
                </a:solidFill>
                <a:effectLst/>
                <a:latin typeface="times new roman" panose="02020603050405020304" pitchFamily="18" charset="0"/>
              </a:rPr>
              <a:t> </a:t>
            </a:r>
            <a:r>
              <a:rPr lang="nb-NO" b="0" i="0" dirty="0">
                <a:solidFill>
                  <a:srgbClr val="000000"/>
                </a:solidFill>
                <a:effectLst/>
                <a:latin typeface="Verdana" panose="020B0604030504040204" pitchFamily="34" charset="0"/>
              </a:rPr>
              <a:t>Vi heier på alle utøvere, uansett klubb, ferdighet og alder når vi står langs løypa.</a:t>
            </a:r>
          </a:p>
          <a:p>
            <a:pPr marL="457200" indent="-228600" algn="l">
              <a:spcAft>
                <a:spcPts val="0"/>
              </a:spcAft>
            </a:pPr>
            <a:r>
              <a:rPr lang="nb-NO" b="0" i="0" dirty="0">
                <a:solidFill>
                  <a:srgbClr val="000000"/>
                </a:solidFill>
                <a:effectLst/>
                <a:latin typeface="Verdana" panose="020B0604030504040204" pitchFamily="34" charset="0"/>
              </a:rPr>
              <a:t>3.</a:t>
            </a:r>
            <a:r>
              <a:rPr lang="nb-NO" sz="1800" b="0" i="0" dirty="0">
                <a:solidFill>
                  <a:srgbClr val="000000"/>
                </a:solidFill>
                <a:effectLst/>
                <a:latin typeface="times new roman" panose="02020603050405020304" pitchFamily="18" charset="0"/>
              </a:rPr>
              <a:t> </a:t>
            </a:r>
            <a:r>
              <a:rPr lang="nb-NO" b="0" i="0" dirty="0">
                <a:solidFill>
                  <a:srgbClr val="000000"/>
                </a:solidFill>
                <a:effectLst/>
                <a:latin typeface="Verdana" panose="020B0604030504040204" pitchFamily="34" charset="0"/>
              </a:rPr>
              <a:t>Vi respekterer arrangørens, funksjonærens og TDs avgjørelser og regler, og forholder oss til dette.</a:t>
            </a:r>
          </a:p>
          <a:p>
            <a:pPr marL="457200" indent="-228600" algn="l">
              <a:spcAft>
                <a:spcPts val="0"/>
              </a:spcAft>
            </a:pPr>
            <a:r>
              <a:rPr lang="nb-NO" b="0" i="0" dirty="0">
                <a:solidFill>
                  <a:srgbClr val="000000"/>
                </a:solidFill>
                <a:effectLst/>
                <a:latin typeface="Verdana" panose="020B0604030504040204" pitchFamily="34" charset="0"/>
              </a:rPr>
              <a:t>4.</a:t>
            </a:r>
            <a:r>
              <a:rPr lang="nb-NO" sz="1800" b="0" i="0" dirty="0">
                <a:solidFill>
                  <a:srgbClr val="000000"/>
                </a:solidFill>
                <a:effectLst/>
                <a:latin typeface="times new roman" panose="02020603050405020304" pitchFamily="18" charset="0"/>
              </a:rPr>
              <a:t> </a:t>
            </a:r>
            <a:r>
              <a:rPr lang="nb-NO" b="0" i="0" dirty="0">
                <a:solidFill>
                  <a:srgbClr val="000000"/>
                </a:solidFill>
                <a:effectLst/>
                <a:latin typeface="Verdana" panose="020B0604030504040204" pitchFamily="34" charset="0"/>
              </a:rPr>
              <a:t>Vi bidrar til fornuftig holdning hva gjelder skiutstyr til barn. Dette betyr at en unngår de dyreste produktene for yngre utøvere.</a:t>
            </a:r>
          </a:p>
          <a:p>
            <a:pPr marL="457200" indent="-228600" algn="l">
              <a:spcAft>
                <a:spcPts val="0"/>
              </a:spcAft>
            </a:pPr>
            <a:r>
              <a:rPr lang="nb-NO" b="0" i="0" dirty="0">
                <a:solidFill>
                  <a:srgbClr val="000000"/>
                </a:solidFill>
                <a:effectLst/>
                <a:latin typeface="Verdana" panose="020B0604030504040204" pitchFamily="34" charset="0"/>
              </a:rPr>
              <a:t>5.</a:t>
            </a:r>
            <a:r>
              <a:rPr lang="nb-NO" sz="1800" b="0" i="0" dirty="0">
                <a:solidFill>
                  <a:srgbClr val="000000"/>
                </a:solidFill>
                <a:effectLst/>
                <a:latin typeface="times new roman" panose="02020603050405020304" pitchFamily="18" charset="0"/>
              </a:rPr>
              <a:t> </a:t>
            </a:r>
            <a:r>
              <a:rPr lang="nb-NO" b="0" i="0" dirty="0">
                <a:solidFill>
                  <a:srgbClr val="000000"/>
                </a:solidFill>
                <a:effectLst/>
                <a:latin typeface="Verdana" panose="020B0604030504040204" pitchFamily="34" charset="0"/>
              </a:rPr>
              <a:t>Konkurranseløypa er for de som konkurrerer. Ha respekt for konkurrentene.</a:t>
            </a:r>
          </a:p>
          <a:p>
            <a:pPr marL="457200" indent="-228600" algn="l">
              <a:spcAft>
                <a:spcPts val="0"/>
              </a:spcAft>
            </a:pPr>
            <a:r>
              <a:rPr lang="nb-NO" b="0" i="0" dirty="0">
                <a:solidFill>
                  <a:srgbClr val="000000"/>
                </a:solidFill>
                <a:effectLst/>
                <a:latin typeface="Verdana" panose="020B0604030504040204" pitchFamily="34" charset="0"/>
              </a:rPr>
              <a:t>6.</a:t>
            </a:r>
            <a:r>
              <a:rPr lang="nb-NO" sz="1800" b="0" i="0" dirty="0">
                <a:solidFill>
                  <a:srgbClr val="000000"/>
                </a:solidFill>
                <a:effectLst/>
                <a:latin typeface="times new roman" panose="02020603050405020304" pitchFamily="18" charset="0"/>
              </a:rPr>
              <a:t> </a:t>
            </a:r>
            <a:r>
              <a:rPr lang="nb-NO" b="0" i="0" dirty="0">
                <a:solidFill>
                  <a:srgbClr val="000000"/>
                </a:solidFill>
                <a:effectLst/>
                <a:latin typeface="Verdana" panose="020B0604030504040204" pitchFamily="34" charset="0"/>
              </a:rPr>
              <a:t>Det er forbudt å løpe etter utøvere, uansett alder i mer enn 30 meter.</a:t>
            </a:r>
          </a:p>
          <a:p>
            <a:pPr marL="457200" indent="-228600" algn="l">
              <a:spcAft>
                <a:spcPts val="0"/>
              </a:spcAft>
            </a:pPr>
            <a:r>
              <a:rPr lang="nb-NO" b="0" i="0" dirty="0">
                <a:solidFill>
                  <a:srgbClr val="000000"/>
                </a:solidFill>
                <a:effectLst/>
                <a:latin typeface="Verdana" panose="020B0604030504040204" pitchFamily="34" charset="0"/>
              </a:rPr>
              <a:t>7.</a:t>
            </a:r>
            <a:r>
              <a:rPr lang="nb-NO" sz="1800" b="0" i="0" dirty="0">
                <a:solidFill>
                  <a:srgbClr val="000000"/>
                </a:solidFill>
                <a:effectLst/>
                <a:latin typeface="times new roman" panose="02020603050405020304" pitchFamily="18" charset="0"/>
              </a:rPr>
              <a:t> </a:t>
            </a:r>
            <a:r>
              <a:rPr lang="nb-NO" b="0" i="0" dirty="0">
                <a:solidFill>
                  <a:srgbClr val="000000"/>
                </a:solidFill>
                <a:effectLst/>
                <a:latin typeface="Verdana" panose="020B0604030504040204" pitchFamily="34" charset="0"/>
              </a:rPr>
              <a:t>Klager under konkurranse skal rettes skriftlig til TD.</a:t>
            </a:r>
          </a:p>
          <a:p>
            <a:endParaRPr lang="nb-NO" dirty="0"/>
          </a:p>
        </p:txBody>
      </p:sp>
      <p:pic>
        <p:nvPicPr>
          <p:cNvPr id="4" name="Picture 8">
            <a:extLst>
              <a:ext uri="{FF2B5EF4-FFF2-40B4-BE49-F238E27FC236}">
                <a16:creationId xmlns:a16="http://schemas.microsoft.com/office/drawing/2014/main" id="{B7F8D303-E1A0-549B-9B57-269BAE1BD2BB}"/>
              </a:ext>
            </a:extLst>
          </p:cNvPr>
          <p:cNvPicPr>
            <a:picLocks noChangeAspect="1"/>
          </p:cNvPicPr>
          <p:nvPr/>
        </p:nvPicPr>
        <p:blipFill>
          <a:blip r:embed="rId3"/>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1987574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5DE69D-8EDB-7FDD-1E23-15E64F8802AE}"/>
              </a:ext>
            </a:extLst>
          </p:cNvPr>
          <p:cNvSpPr>
            <a:spLocks noGrp="1"/>
          </p:cNvSpPr>
          <p:nvPr>
            <p:ph type="title"/>
          </p:nvPr>
        </p:nvSpPr>
        <p:spPr/>
        <p:txBody>
          <a:bodyPr/>
          <a:lstStyle/>
          <a:p>
            <a:r>
              <a:rPr lang="nb-NO" dirty="0"/>
              <a:t>Foreldrevettregler – </a:t>
            </a:r>
            <a:r>
              <a:rPr lang="nb-NO"/>
              <a:t>nytt utkast</a:t>
            </a:r>
            <a:endParaRPr lang="nb-NO" dirty="0"/>
          </a:p>
        </p:txBody>
      </p:sp>
      <p:sp>
        <p:nvSpPr>
          <p:cNvPr id="3" name="Plassholder for innhold 2">
            <a:extLst>
              <a:ext uri="{FF2B5EF4-FFF2-40B4-BE49-F238E27FC236}">
                <a16:creationId xmlns:a16="http://schemas.microsoft.com/office/drawing/2014/main" id="{E534E67D-977D-4FB2-F741-31435596642D}"/>
              </a:ext>
            </a:extLst>
          </p:cNvPr>
          <p:cNvSpPr>
            <a:spLocks noGrp="1"/>
          </p:cNvSpPr>
          <p:nvPr>
            <p:ph idx="1"/>
          </p:nvPr>
        </p:nvSpPr>
        <p:spPr/>
        <p:txBody>
          <a:bodyPr>
            <a:normAutofit fontScale="92500"/>
          </a:bodyPr>
          <a:lstStyle/>
          <a:p>
            <a:pPr marL="514350" indent="-514350">
              <a:buFont typeface="+mj-lt"/>
              <a:buAutoNum type="arabicPeriod"/>
            </a:pPr>
            <a:r>
              <a:rPr lang="nb-NO" dirty="0"/>
              <a:t>Gi oppmuntring til alle utøvere </a:t>
            </a:r>
          </a:p>
          <a:p>
            <a:pPr marL="514350" indent="-514350">
              <a:buFont typeface="+mj-lt"/>
              <a:buAutoNum type="arabicPeriod"/>
            </a:pPr>
            <a:r>
              <a:rPr lang="nb-NO" dirty="0"/>
              <a:t>Gi oppmuntring i medgang og motgang</a:t>
            </a:r>
          </a:p>
          <a:p>
            <a:pPr marL="514350" indent="-514350">
              <a:buFont typeface="+mj-lt"/>
              <a:buAutoNum type="arabicPeriod"/>
            </a:pPr>
            <a:r>
              <a:rPr lang="nb-NO" dirty="0"/>
              <a:t>Respekter trenernes tilbakemeldinger og renn-uttak</a:t>
            </a:r>
          </a:p>
          <a:p>
            <a:pPr marL="514350" indent="-514350">
              <a:buFont typeface="+mj-lt"/>
              <a:buAutoNum type="arabicPeriod"/>
            </a:pPr>
            <a:r>
              <a:rPr lang="nb-NO" dirty="0"/>
              <a:t>Vis respekt for arrangørens, funksjonærens og TDs avgjørelser og regler</a:t>
            </a:r>
          </a:p>
          <a:p>
            <a:pPr marL="514350" indent="-514350">
              <a:buFont typeface="+mj-lt"/>
              <a:buAutoNum type="arabicPeriod"/>
            </a:pPr>
            <a:r>
              <a:rPr lang="nb-NO" dirty="0"/>
              <a:t>Hjelp til der du kan</a:t>
            </a:r>
          </a:p>
          <a:p>
            <a:pPr marL="514350" indent="-514350">
              <a:buFont typeface="+mj-lt"/>
              <a:buAutoNum type="arabicPeriod"/>
            </a:pPr>
            <a:r>
              <a:rPr lang="nb-NO" dirty="0"/>
              <a:t>Del kunnskap og erfaring</a:t>
            </a:r>
          </a:p>
          <a:p>
            <a:pPr marL="514350" indent="-514350">
              <a:buFont typeface="+mj-lt"/>
              <a:buAutoNum type="arabicPeriod"/>
            </a:pPr>
            <a:r>
              <a:rPr lang="nb-NO" dirty="0"/>
              <a:t>Gode holdninger skaper gode skiløpere</a:t>
            </a:r>
          </a:p>
          <a:p>
            <a:pPr marL="514350" indent="-514350">
              <a:buFont typeface="+mj-lt"/>
              <a:buAutoNum type="arabicPeriod"/>
            </a:pPr>
            <a:r>
              <a:rPr lang="nb-NO" dirty="0"/>
              <a:t>Ikke løp etter utøverne</a:t>
            </a:r>
          </a:p>
          <a:p>
            <a:pPr marL="514350" indent="-514350">
              <a:buFont typeface="+mj-lt"/>
              <a:buAutoNum type="arabicPeriod"/>
            </a:pPr>
            <a:r>
              <a:rPr lang="nb-NO" dirty="0"/>
              <a:t>Fokus på innsats, </a:t>
            </a:r>
            <a:r>
              <a:rPr lang="nb-NO"/>
              <a:t>ikke resultat</a:t>
            </a:r>
            <a:endParaRPr lang="nb-NO" dirty="0"/>
          </a:p>
        </p:txBody>
      </p:sp>
      <p:pic>
        <p:nvPicPr>
          <p:cNvPr id="4" name="Picture 8">
            <a:extLst>
              <a:ext uri="{FF2B5EF4-FFF2-40B4-BE49-F238E27FC236}">
                <a16:creationId xmlns:a16="http://schemas.microsoft.com/office/drawing/2014/main" id="{EB3E0661-4382-8911-CB8F-68905253F346}"/>
              </a:ext>
            </a:extLst>
          </p:cNvPr>
          <p:cNvPicPr>
            <a:picLocks noChangeAspect="1"/>
          </p:cNvPicPr>
          <p:nvPr/>
        </p:nvPicPr>
        <p:blipFill>
          <a:blip r:embed="rId2"/>
          <a:stretch>
            <a:fillRect/>
          </a:stretch>
        </p:blipFill>
        <p:spPr>
          <a:xfrm>
            <a:off x="11020425" y="5668963"/>
            <a:ext cx="1171575" cy="1181100"/>
          </a:xfrm>
          <a:prstGeom prst="rect">
            <a:avLst/>
          </a:prstGeom>
        </p:spPr>
      </p:pic>
    </p:spTree>
    <p:extLst>
      <p:ext uri="{BB962C8B-B14F-4D97-AF65-F5344CB8AC3E}">
        <p14:creationId xmlns:p14="http://schemas.microsoft.com/office/powerpoint/2010/main" val="368025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1E11FF-CB62-9F97-2F03-5E6E88307B5B}"/>
              </a:ext>
            </a:extLst>
          </p:cNvPr>
          <p:cNvSpPr>
            <a:spLocks noGrp="1"/>
          </p:cNvSpPr>
          <p:nvPr>
            <p:ph type="title"/>
          </p:nvPr>
        </p:nvSpPr>
        <p:spPr/>
        <p:txBody>
          <a:bodyPr/>
          <a:lstStyle/>
          <a:p>
            <a:r>
              <a:rPr lang="nb-NO" dirty="0"/>
              <a:t>Sesongen 2022 - 2023</a:t>
            </a:r>
          </a:p>
        </p:txBody>
      </p:sp>
      <p:sp>
        <p:nvSpPr>
          <p:cNvPr id="3" name="Plassholder for innhold 2">
            <a:extLst>
              <a:ext uri="{FF2B5EF4-FFF2-40B4-BE49-F238E27FC236}">
                <a16:creationId xmlns:a16="http://schemas.microsoft.com/office/drawing/2014/main" id="{3EB76DCF-7683-C2B1-4DFA-2C1FEF446A7A}"/>
              </a:ext>
            </a:extLst>
          </p:cNvPr>
          <p:cNvSpPr>
            <a:spLocks noGrp="1"/>
          </p:cNvSpPr>
          <p:nvPr>
            <p:ph idx="1"/>
          </p:nvPr>
        </p:nvSpPr>
        <p:spPr/>
        <p:txBody>
          <a:bodyPr>
            <a:normAutofit/>
          </a:bodyPr>
          <a:lstStyle/>
          <a:p>
            <a:r>
              <a:rPr lang="nb-NO" dirty="0"/>
              <a:t>Terminlisten</a:t>
            </a:r>
          </a:p>
          <a:p>
            <a:r>
              <a:rPr lang="nb-NO" dirty="0"/>
              <a:t>Toyota langrenn cup (15-16 år)</a:t>
            </a:r>
          </a:p>
          <a:p>
            <a:r>
              <a:rPr lang="nb-NO" dirty="0"/>
              <a:t>Endret premiering</a:t>
            </a:r>
          </a:p>
          <a:p>
            <a:r>
              <a:rPr lang="nb-NO" dirty="0"/>
              <a:t>KM – ok med parstart</a:t>
            </a:r>
          </a:p>
          <a:p>
            <a:endParaRPr lang="nb-NO" dirty="0"/>
          </a:p>
          <a:p>
            <a:endParaRPr lang="nb-NO" dirty="0"/>
          </a:p>
          <a:p>
            <a:endParaRPr lang="nb-NO" dirty="0"/>
          </a:p>
        </p:txBody>
      </p:sp>
      <p:pic>
        <p:nvPicPr>
          <p:cNvPr id="4" name="Picture 8">
            <a:extLst>
              <a:ext uri="{FF2B5EF4-FFF2-40B4-BE49-F238E27FC236}">
                <a16:creationId xmlns:a16="http://schemas.microsoft.com/office/drawing/2014/main" id="{6E893B8A-4EA7-D54A-39E8-73BBD07C32D0}"/>
              </a:ext>
            </a:extLst>
          </p:cNvPr>
          <p:cNvPicPr>
            <a:picLocks noChangeAspect="1"/>
          </p:cNvPicPr>
          <p:nvPr/>
        </p:nvPicPr>
        <p:blipFill>
          <a:blip r:embed="rId2"/>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387334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innhold 2">
            <a:extLst>
              <a:ext uri="{FF2B5EF4-FFF2-40B4-BE49-F238E27FC236}">
                <a16:creationId xmlns:a16="http://schemas.microsoft.com/office/drawing/2014/main" id="{7EA5FAB8-D41A-E052-8DDE-71C6DB23625E}"/>
              </a:ext>
            </a:extLst>
          </p:cNvPr>
          <p:cNvSpPr txBox="1">
            <a:spLocks/>
          </p:cNvSpPr>
          <p:nvPr/>
        </p:nvSpPr>
        <p:spPr>
          <a:xfrm>
            <a:off x="838200" y="1825625"/>
            <a:ext cx="6134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a:p>
            <a:endParaRPr lang="nb-NO" dirty="0"/>
          </a:p>
          <a:p>
            <a:endParaRPr lang="nb-NO" dirty="0"/>
          </a:p>
        </p:txBody>
      </p:sp>
      <p:sp>
        <p:nvSpPr>
          <p:cNvPr id="10" name="Tittel 1">
            <a:extLst>
              <a:ext uri="{FF2B5EF4-FFF2-40B4-BE49-F238E27FC236}">
                <a16:creationId xmlns:a16="http://schemas.microsoft.com/office/drawing/2014/main" id="{23813B72-CB12-E46D-88BE-142858FE31D2}"/>
              </a:ext>
            </a:extLst>
          </p:cNvPr>
          <p:cNvSpPr>
            <a:spLocks noGrp="1"/>
          </p:cNvSpPr>
          <p:nvPr>
            <p:ph type="title"/>
          </p:nvPr>
        </p:nvSpPr>
        <p:spPr>
          <a:xfrm>
            <a:off x="838200" y="365125"/>
            <a:ext cx="6248400" cy="1325563"/>
          </a:xfrm>
        </p:spPr>
        <p:txBody>
          <a:bodyPr/>
          <a:lstStyle/>
          <a:p>
            <a:r>
              <a:rPr lang="nb-NO" dirty="0"/>
              <a:t>Superskicup - forslag</a:t>
            </a:r>
          </a:p>
        </p:txBody>
      </p:sp>
      <p:sp>
        <p:nvSpPr>
          <p:cNvPr id="11" name="Plassholder for innhold 2">
            <a:extLst>
              <a:ext uri="{FF2B5EF4-FFF2-40B4-BE49-F238E27FC236}">
                <a16:creationId xmlns:a16="http://schemas.microsoft.com/office/drawing/2014/main" id="{638CEFF6-6DB4-2036-4C13-BE91AA759DB7}"/>
              </a:ext>
            </a:extLst>
          </p:cNvPr>
          <p:cNvSpPr txBox="1">
            <a:spLocks/>
          </p:cNvSpPr>
          <p:nvPr/>
        </p:nvSpPr>
        <p:spPr>
          <a:xfrm>
            <a:off x="466725"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Bakgrunn:</a:t>
            </a:r>
          </a:p>
          <a:p>
            <a:pPr>
              <a:buFontTx/>
              <a:buChar char="-"/>
            </a:pPr>
            <a:r>
              <a:rPr lang="nb-NO" dirty="0"/>
              <a:t>Redusere fra 11 til 10 renn</a:t>
            </a:r>
          </a:p>
          <a:p>
            <a:pPr>
              <a:buFontTx/>
              <a:buChar char="-"/>
            </a:pPr>
            <a:r>
              <a:rPr lang="nb-NO" dirty="0"/>
              <a:t>Få til en samling en helg</a:t>
            </a:r>
          </a:p>
          <a:p>
            <a:pPr>
              <a:buFontTx/>
              <a:buChar char="-"/>
            </a:pPr>
            <a:r>
              <a:rPr lang="nb-NO" dirty="0"/>
              <a:t>Variert program, 4 fristil</a:t>
            </a:r>
          </a:p>
          <a:p>
            <a:pPr marL="0" indent="0">
              <a:buNone/>
            </a:pPr>
            <a:r>
              <a:rPr lang="nb-NO" dirty="0"/>
              <a:t>Utfordringer:</a:t>
            </a:r>
          </a:p>
          <a:p>
            <a:r>
              <a:rPr lang="nb-NO" dirty="0"/>
              <a:t>Alle utenom Njård får et cup-renn</a:t>
            </a:r>
          </a:p>
          <a:p>
            <a:r>
              <a:rPr lang="nb-NO" dirty="0"/>
              <a:t>Ta ut ett av KM-rennene?</a:t>
            </a:r>
          </a:p>
          <a:p>
            <a:r>
              <a:rPr lang="nb-NO" dirty="0"/>
              <a:t>Stor tyngde i januar</a:t>
            </a:r>
          </a:p>
          <a:p>
            <a:pPr marL="0" indent="0">
              <a:buNone/>
            </a:pPr>
            <a:endParaRPr lang="nb-NO" dirty="0"/>
          </a:p>
          <a:p>
            <a:endParaRPr lang="nb-NO" dirty="0"/>
          </a:p>
        </p:txBody>
      </p:sp>
      <p:pic>
        <p:nvPicPr>
          <p:cNvPr id="15" name="Plassholder for innhold 14">
            <a:extLst>
              <a:ext uri="{FF2B5EF4-FFF2-40B4-BE49-F238E27FC236}">
                <a16:creationId xmlns:a16="http://schemas.microsoft.com/office/drawing/2014/main" id="{39603143-797F-C1D1-7E2A-3AA9B9DAD3F0}"/>
              </a:ext>
            </a:extLst>
          </p:cNvPr>
          <p:cNvPicPr>
            <a:picLocks noGrp="1" noChangeAspect="1"/>
          </p:cNvPicPr>
          <p:nvPr>
            <p:ph idx="1"/>
          </p:nvPr>
        </p:nvPicPr>
        <p:blipFill>
          <a:blip r:embed="rId2"/>
          <a:stretch>
            <a:fillRect/>
          </a:stretch>
        </p:blipFill>
        <p:spPr>
          <a:xfrm>
            <a:off x="5822950" y="365125"/>
            <a:ext cx="6492875" cy="6492875"/>
          </a:xfrm>
        </p:spPr>
      </p:pic>
    </p:spTree>
    <p:extLst>
      <p:ext uri="{BB962C8B-B14F-4D97-AF65-F5344CB8AC3E}">
        <p14:creationId xmlns:p14="http://schemas.microsoft.com/office/powerpoint/2010/main" val="422994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5C32DA-4C3F-A041-8690-1A267DBF31AF}"/>
              </a:ext>
            </a:extLst>
          </p:cNvPr>
          <p:cNvSpPr>
            <a:spLocks noGrp="1"/>
          </p:cNvSpPr>
          <p:nvPr>
            <p:ph type="title"/>
          </p:nvPr>
        </p:nvSpPr>
        <p:spPr/>
        <p:txBody>
          <a:bodyPr/>
          <a:lstStyle/>
          <a:p>
            <a:r>
              <a:rPr lang="nb-NO" dirty="0"/>
              <a:t>Sesongen 2022 - 2023</a:t>
            </a:r>
          </a:p>
        </p:txBody>
      </p:sp>
      <p:sp>
        <p:nvSpPr>
          <p:cNvPr id="3" name="Plassholder for innhold 2">
            <a:extLst>
              <a:ext uri="{FF2B5EF4-FFF2-40B4-BE49-F238E27FC236}">
                <a16:creationId xmlns:a16="http://schemas.microsoft.com/office/drawing/2014/main" id="{656F3D6C-F421-C90E-0504-574C5DB6F31F}"/>
              </a:ext>
            </a:extLst>
          </p:cNvPr>
          <p:cNvSpPr>
            <a:spLocks noGrp="1"/>
          </p:cNvSpPr>
          <p:nvPr>
            <p:ph idx="1"/>
          </p:nvPr>
        </p:nvSpPr>
        <p:spPr/>
        <p:txBody>
          <a:bodyPr/>
          <a:lstStyle/>
          <a:p>
            <a:r>
              <a:rPr lang="nb-NO" dirty="0"/>
              <a:t>KHUS – renn lørdag</a:t>
            </a:r>
          </a:p>
          <a:p>
            <a:r>
              <a:rPr lang="nb-NO" dirty="0"/>
              <a:t>Norges Cup – NM. Teste ut nytt sprint-opplegg (50 går videre fra prolog)</a:t>
            </a:r>
          </a:p>
          <a:p>
            <a:r>
              <a:rPr lang="nb-NO" dirty="0"/>
              <a:t>HL – felles smøreopplegg - diskusjon</a:t>
            </a:r>
          </a:p>
          <a:p>
            <a:endParaRPr lang="nb-NO" dirty="0"/>
          </a:p>
          <a:p>
            <a:pPr marL="0" indent="0">
              <a:buNone/>
            </a:pPr>
            <a:endParaRPr lang="nb-NO" dirty="0"/>
          </a:p>
        </p:txBody>
      </p:sp>
      <p:pic>
        <p:nvPicPr>
          <p:cNvPr id="4" name="Picture 8">
            <a:extLst>
              <a:ext uri="{FF2B5EF4-FFF2-40B4-BE49-F238E27FC236}">
                <a16:creationId xmlns:a16="http://schemas.microsoft.com/office/drawing/2014/main" id="{8095DBF1-12A2-E123-DFB0-04B44D3BD0B8}"/>
              </a:ext>
            </a:extLst>
          </p:cNvPr>
          <p:cNvPicPr>
            <a:picLocks noChangeAspect="1"/>
          </p:cNvPicPr>
          <p:nvPr/>
        </p:nvPicPr>
        <p:blipFill>
          <a:blip r:embed="rId2"/>
          <a:stretch>
            <a:fillRect/>
          </a:stretch>
        </p:blipFill>
        <p:spPr>
          <a:xfrm>
            <a:off x="11020425" y="5676900"/>
            <a:ext cx="1171575" cy="1181100"/>
          </a:xfrm>
          <a:prstGeom prst="rect">
            <a:avLst/>
          </a:prstGeom>
        </p:spPr>
      </p:pic>
    </p:spTree>
    <p:extLst>
      <p:ext uri="{BB962C8B-B14F-4D97-AF65-F5344CB8AC3E}">
        <p14:creationId xmlns:p14="http://schemas.microsoft.com/office/powerpoint/2010/main" val="338021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4775474-3FFF-4EBB-A083-2E193FDCDA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kt 5" hidden="1">
                        <a:extLst>
                          <a:ext uri="{FF2B5EF4-FFF2-40B4-BE49-F238E27FC236}">
                            <a16:creationId xmlns:a16="http://schemas.microsoft.com/office/drawing/2014/main" id="{74775474-3FFF-4EBB-A083-2E193FDCDA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p:cNvSpPr>
            <a:spLocks noGrp="1"/>
          </p:cNvSpPr>
          <p:nvPr>
            <p:ph type="title"/>
          </p:nvPr>
        </p:nvSpPr>
        <p:spPr>
          <a:xfrm>
            <a:off x="722541" y="201307"/>
            <a:ext cx="10515600" cy="1325563"/>
          </a:xfrm>
        </p:spPr>
        <p:txBody>
          <a:bodyPr vert="horz">
            <a:normAutofit/>
          </a:bodyPr>
          <a:lstStyle/>
          <a:p>
            <a:pPr lvl="1" algn="l" rtl="0">
              <a:lnSpc>
                <a:spcPct val="90000"/>
              </a:lnSpc>
              <a:spcBef>
                <a:spcPct val="0"/>
              </a:spcBef>
            </a:pPr>
            <a:r>
              <a:rPr lang="nb-NO" sz="4400" dirty="0"/>
              <a:t>15-16 år SESONG - 2022/23</a:t>
            </a:r>
          </a:p>
        </p:txBody>
      </p:sp>
      <p:pic>
        <p:nvPicPr>
          <p:cNvPr id="1028" name="Picture 4" descr="Oslo Skikrets - Home | Facebook">
            <a:extLst>
              <a:ext uri="{FF2B5EF4-FFF2-40B4-BE49-F238E27FC236}">
                <a16:creationId xmlns:a16="http://schemas.microsoft.com/office/drawing/2014/main" id="{29434839-4459-4B74-845C-C5A9F30108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8444" y="5181119"/>
            <a:ext cx="1582511" cy="1676881"/>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5FECF108-0518-0FEB-9F93-067D81B3605C}"/>
              </a:ext>
            </a:extLst>
          </p:cNvPr>
          <p:cNvSpPr txBox="1"/>
          <p:nvPr/>
        </p:nvSpPr>
        <p:spPr>
          <a:xfrm>
            <a:off x="0" y="1312361"/>
            <a:ext cx="12100955" cy="5262979"/>
          </a:xfrm>
          <a:prstGeom prst="rect">
            <a:avLst/>
          </a:prstGeom>
          <a:noFill/>
        </p:spPr>
        <p:txBody>
          <a:bodyPr wrap="square">
            <a:spAutoFit/>
          </a:bodyPr>
          <a:lstStyle/>
          <a:p>
            <a:pPr marL="342900" lvl="0" indent="-342900">
              <a:buFont typeface="Wingdings" panose="05000000000000000000" pitchFamily="2" charset="2"/>
              <a:buChar char="q"/>
            </a:pPr>
            <a:r>
              <a:rPr lang="nb-NO" sz="2400" dirty="0">
                <a:latin typeface="Calibri" panose="020F0502020204030204" pitchFamily="34" charset="0"/>
                <a:ea typeface="Calibri" panose="020F0502020204030204" pitchFamily="34" charset="0"/>
              </a:rPr>
              <a:t>3 </a:t>
            </a:r>
            <a:r>
              <a:rPr lang="nb-NO" sz="2400" dirty="0" err="1">
                <a:latin typeface="Calibri" panose="020F0502020204030204" pitchFamily="34" charset="0"/>
                <a:ea typeface="Calibri" panose="020F0502020204030204" pitchFamily="34" charset="0"/>
              </a:rPr>
              <a:t>X</a:t>
            </a:r>
            <a:r>
              <a:rPr lang="nb-NO" sz="2400" dirty="0">
                <a:latin typeface="Calibri" panose="020F0502020204030204" pitchFamily="34" charset="0"/>
                <a:ea typeface="Calibri" panose="020F0502020204030204" pitchFamily="34" charset="0"/>
              </a:rPr>
              <a:t> kveldssamlinger </a:t>
            </a:r>
          </a:p>
          <a:p>
            <a:pPr marL="800100" lvl="1" indent="-342900">
              <a:buFont typeface="Wingdings" panose="05000000000000000000" pitchFamily="2" charset="2"/>
              <a:buChar char="q"/>
            </a:pPr>
            <a:r>
              <a:rPr lang="nb-NO" sz="2400" dirty="0">
                <a:effectLst/>
                <a:latin typeface="Calibri" panose="020F0502020204030204" pitchFamily="34" charset="0"/>
                <a:ea typeface="Calibri" panose="020F0502020204030204" pitchFamily="34" charset="0"/>
              </a:rPr>
              <a:t>Lyn – Barmark intervaller</a:t>
            </a:r>
            <a:r>
              <a:rPr lang="nb-NO" sz="2400" dirty="0">
                <a:latin typeface="Calibri" panose="020F0502020204030204" pitchFamily="34" charset="0"/>
                <a:ea typeface="Calibri" panose="020F0502020204030204" pitchFamily="34" charset="0"/>
              </a:rPr>
              <a:t> med</a:t>
            </a:r>
            <a:r>
              <a:rPr lang="nb-NO" sz="2400" dirty="0">
                <a:effectLst/>
                <a:latin typeface="Calibri" panose="020F0502020204030204" pitchFamily="34" charset="0"/>
                <a:ea typeface="Calibri" panose="020F0502020204030204" pitchFamily="34" charset="0"/>
              </a:rPr>
              <a:t> Simen hovedtrener Lyn</a:t>
            </a:r>
          </a:p>
          <a:p>
            <a:pPr marL="800100" lvl="1" indent="-342900">
              <a:buFont typeface="Wingdings" panose="05000000000000000000" pitchFamily="2" charset="2"/>
              <a:buChar char="q"/>
            </a:pPr>
            <a:r>
              <a:rPr lang="nb-NO" sz="2400" dirty="0">
                <a:latin typeface="Calibri" panose="020F0502020204030204" pitchFamily="34" charset="0"/>
                <a:ea typeface="Calibri" panose="020F0502020204030204" pitchFamily="34" charset="0"/>
              </a:rPr>
              <a:t>Kjelsås – Barmark motbakke med Sondre hovedtrener Kjelsås</a:t>
            </a:r>
          </a:p>
          <a:p>
            <a:pPr marL="800100" lvl="1" indent="-342900">
              <a:buFont typeface="Wingdings" panose="05000000000000000000" pitchFamily="2" charset="2"/>
              <a:buChar char="q"/>
            </a:pPr>
            <a:r>
              <a:rPr lang="nb-NO" sz="2400" dirty="0">
                <a:effectLst/>
                <a:latin typeface="Calibri" panose="020F0502020204030204" pitchFamily="34" charset="0"/>
                <a:ea typeface="Calibri" panose="020F0502020204030204" pitchFamily="34" charset="0"/>
              </a:rPr>
              <a:t>Heming – Testløp motbakke «bomveitesten» med </a:t>
            </a:r>
            <a:r>
              <a:rPr lang="nb-NO" sz="2400" dirty="0" err="1">
                <a:effectLst/>
                <a:latin typeface="Calibri" panose="020F0502020204030204" pitchFamily="34" charset="0"/>
                <a:ea typeface="Calibri" panose="020F0502020204030204" pitchFamily="34" charset="0"/>
              </a:rPr>
              <a:t>Chrstian</a:t>
            </a:r>
            <a:r>
              <a:rPr lang="nb-NO" sz="2400" dirty="0">
                <a:effectLst/>
                <a:latin typeface="Calibri" panose="020F0502020204030204" pitchFamily="34" charset="0"/>
                <a:ea typeface="Calibri" panose="020F0502020204030204" pitchFamily="34" charset="0"/>
              </a:rPr>
              <a:t> hovedtrener Heming</a:t>
            </a:r>
          </a:p>
          <a:p>
            <a:pPr marL="800100" lvl="1" indent="-342900">
              <a:buFont typeface="Wingdings" panose="05000000000000000000" pitchFamily="2" charset="2"/>
              <a:buChar char="q"/>
            </a:pPr>
            <a:endParaRPr lang="nb-NO" sz="2400" dirty="0">
              <a:latin typeface="Calibri" panose="020F0502020204030204" pitchFamily="34" charset="0"/>
              <a:ea typeface="Calibri" panose="020F0502020204030204" pitchFamily="34" charset="0"/>
            </a:endParaRPr>
          </a:p>
          <a:p>
            <a:pPr marL="342900" indent="-342900">
              <a:buFont typeface="Wingdings" panose="05000000000000000000" pitchFamily="2" charset="2"/>
              <a:buChar char="q"/>
            </a:pPr>
            <a:r>
              <a:rPr lang="nb-NO" sz="2400" dirty="0">
                <a:latin typeface="Calibri" panose="020F0502020204030204" pitchFamily="34" charset="0"/>
                <a:ea typeface="Calibri" panose="020F0502020204030204" pitchFamily="34" charset="0"/>
              </a:rPr>
              <a:t>2 </a:t>
            </a:r>
            <a:r>
              <a:rPr lang="nb-NO" sz="2400" dirty="0" err="1">
                <a:latin typeface="Calibri" panose="020F0502020204030204" pitchFamily="34" charset="0"/>
                <a:ea typeface="Calibri" panose="020F0502020204030204" pitchFamily="34" charset="0"/>
              </a:rPr>
              <a:t>X</a:t>
            </a:r>
            <a:r>
              <a:rPr lang="nb-NO" sz="2400" dirty="0">
                <a:latin typeface="Calibri" panose="020F0502020204030204" pitchFamily="34" charset="0"/>
                <a:ea typeface="Calibri" panose="020F0502020204030204" pitchFamily="34" charset="0"/>
              </a:rPr>
              <a:t> helgesamlinger</a:t>
            </a:r>
          </a:p>
          <a:p>
            <a:pPr marL="800100" lvl="1" indent="-342900">
              <a:buFont typeface="Wingdings" panose="05000000000000000000" pitchFamily="2" charset="2"/>
              <a:buChar char="q"/>
            </a:pPr>
            <a:r>
              <a:rPr lang="nb-NO" sz="2400" dirty="0">
                <a:effectLst/>
                <a:latin typeface="Calibri" panose="020F0502020204030204" pitchFamily="34" charset="0"/>
                <a:ea typeface="Calibri" panose="020F0502020204030204" pitchFamily="34" charset="0"/>
              </a:rPr>
              <a:t>Rustad barmark med </a:t>
            </a:r>
            <a:r>
              <a:rPr lang="nb-NO" sz="2400" dirty="0">
                <a:latin typeface="Calibri" panose="020F0502020204030204" pitchFamily="34" charset="0"/>
                <a:ea typeface="Calibri" panose="020F0502020204030204" pitchFamily="34" charset="0"/>
              </a:rPr>
              <a:t>Per</a:t>
            </a:r>
            <a:r>
              <a:rPr lang="nb-NO" sz="2400" dirty="0">
                <a:effectLst/>
                <a:latin typeface="Calibri" panose="020F0502020204030204" pitchFamily="34" charset="0"/>
                <a:ea typeface="Calibri" panose="020F0502020204030204" pitchFamily="34" charset="0"/>
              </a:rPr>
              <a:t> hovedtrener Rustad lørdag 22 oktober</a:t>
            </a:r>
          </a:p>
          <a:p>
            <a:pPr marL="800100" lvl="1" indent="-342900">
              <a:buFont typeface="Wingdings" panose="05000000000000000000" pitchFamily="2" charset="2"/>
              <a:buChar char="q"/>
            </a:pPr>
            <a:r>
              <a:rPr lang="nb-NO" sz="2400" dirty="0">
                <a:effectLst/>
                <a:latin typeface="Calibri" panose="020F0502020204030204" pitchFamily="34" charset="0"/>
                <a:ea typeface="Calibri" panose="020F0502020204030204" pitchFamily="34" charset="0"/>
              </a:rPr>
              <a:t>2 dagers samling rulleski fristil og klassisk ledet av Morten og Sondre hovedtrener Kjelsås</a:t>
            </a:r>
          </a:p>
          <a:p>
            <a:pPr marL="800100" lvl="1" indent="-342900">
              <a:buFont typeface="Wingdings" panose="05000000000000000000" pitchFamily="2" charset="2"/>
              <a:buChar char="q"/>
            </a:pPr>
            <a:r>
              <a:rPr lang="nb-NO" sz="2400" dirty="0">
                <a:latin typeface="Calibri" panose="020F0502020204030204" pitchFamily="34" charset="0"/>
                <a:ea typeface="Calibri" panose="020F0502020204030204" pitchFamily="34" charset="0"/>
              </a:rPr>
              <a:t>Holmenkollen sprint prolog + 3 opp/nedrykk lørdag 29 oktober</a:t>
            </a:r>
          </a:p>
          <a:p>
            <a:pPr marL="800100" lvl="1" indent="-342900">
              <a:buFont typeface="Wingdings" panose="05000000000000000000" pitchFamily="2" charset="2"/>
              <a:buChar char="q"/>
            </a:pPr>
            <a:r>
              <a:rPr lang="nb-NO" sz="2400" dirty="0">
                <a:effectLst/>
                <a:latin typeface="Calibri" panose="020F0502020204030204" pitchFamily="34" charset="0"/>
                <a:ea typeface="Calibri" panose="020F0502020204030204" pitchFamily="34" charset="0"/>
              </a:rPr>
              <a:t>Lillomarka Arena distanse 6 km søndag 30 oktober</a:t>
            </a:r>
          </a:p>
          <a:p>
            <a:pPr marL="800100" lvl="1" indent="-342900">
              <a:buFont typeface="Wingdings" panose="05000000000000000000" pitchFamily="2" charset="2"/>
              <a:buChar char="q"/>
            </a:pPr>
            <a:endParaRPr lang="nb-NO" sz="2400" dirty="0">
              <a:latin typeface="Calibri" panose="020F0502020204030204" pitchFamily="34" charset="0"/>
              <a:ea typeface="Calibri" panose="020F0502020204030204" pitchFamily="34" charset="0"/>
            </a:endParaRPr>
          </a:p>
          <a:p>
            <a:pPr marL="342900" indent="-342900">
              <a:buFont typeface="Wingdings" panose="05000000000000000000" pitchFamily="2" charset="2"/>
              <a:buChar char="q"/>
            </a:pPr>
            <a:r>
              <a:rPr lang="nb-NO" sz="2400" dirty="0">
                <a:latin typeface="Calibri" panose="020F0502020204030204" pitchFamily="34" charset="0"/>
                <a:ea typeface="Calibri" panose="020F0502020204030204" pitchFamily="34" charset="0"/>
              </a:rPr>
              <a:t>Kveldssamling torsdag 2 februar med info HL og status sesong så langt</a:t>
            </a:r>
          </a:p>
          <a:p>
            <a:pPr marL="342900" indent="-342900">
              <a:buFont typeface="Wingdings" panose="05000000000000000000" pitchFamily="2" charset="2"/>
              <a:buChar char="q"/>
            </a:pPr>
            <a:r>
              <a:rPr lang="nb-NO" sz="2400" dirty="0">
                <a:latin typeface="Calibri" panose="020F0502020204030204" pitchFamily="34" charset="0"/>
                <a:ea typeface="Calibri" panose="020F0502020204030204" pitchFamily="34" charset="0"/>
              </a:rPr>
              <a:t>HL Meråker – stor usikkerhet rundt felles smøring i regi av skiforbundet -  mer info kommer</a:t>
            </a:r>
          </a:p>
          <a:p>
            <a:pPr marL="342900" indent="-342900">
              <a:buFont typeface="Wingdings" panose="05000000000000000000" pitchFamily="2" charset="2"/>
              <a:buChar char="q"/>
            </a:pPr>
            <a:r>
              <a:rPr lang="nb-NO" sz="2400" dirty="0">
                <a:effectLst/>
                <a:latin typeface="Calibri" panose="020F0502020204030204" pitchFamily="34" charset="0"/>
                <a:ea typeface="Calibri" panose="020F0502020204030204" pitchFamily="34" charset="0"/>
              </a:rPr>
              <a:t>Sosial sesongavslutning kveldsarrangement tirsdag 28 mars for alle 3 kretser </a:t>
            </a:r>
          </a:p>
        </p:txBody>
      </p:sp>
    </p:spTree>
    <p:extLst>
      <p:ext uri="{BB962C8B-B14F-4D97-AF65-F5344CB8AC3E}">
        <p14:creationId xmlns:p14="http://schemas.microsoft.com/office/powerpoint/2010/main" val="124807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4775474-3FFF-4EBB-A083-2E193FDCDA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kt 5" hidden="1">
                        <a:extLst>
                          <a:ext uri="{FF2B5EF4-FFF2-40B4-BE49-F238E27FC236}">
                            <a16:creationId xmlns:a16="http://schemas.microsoft.com/office/drawing/2014/main" id="{74775474-3FFF-4EBB-A083-2E193FDCDA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p:cNvSpPr>
            <a:spLocks noGrp="1"/>
          </p:cNvSpPr>
          <p:nvPr>
            <p:ph type="title"/>
          </p:nvPr>
        </p:nvSpPr>
        <p:spPr>
          <a:xfrm>
            <a:off x="722541" y="201307"/>
            <a:ext cx="10515600" cy="1325563"/>
          </a:xfrm>
        </p:spPr>
        <p:txBody>
          <a:bodyPr vert="horz">
            <a:normAutofit/>
          </a:bodyPr>
          <a:lstStyle/>
          <a:p>
            <a:pPr lvl="1" algn="l" rtl="0">
              <a:lnSpc>
                <a:spcPct val="90000"/>
              </a:lnSpc>
              <a:spcBef>
                <a:spcPct val="0"/>
              </a:spcBef>
            </a:pPr>
            <a:r>
              <a:rPr lang="nb-NO" sz="4400" dirty="0"/>
              <a:t>15-16 år SESONG - 2022/23</a:t>
            </a:r>
          </a:p>
        </p:txBody>
      </p:sp>
      <p:pic>
        <p:nvPicPr>
          <p:cNvPr id="1028" name="Picture 4" descr="Oslo Skikrets - Home | Facebook">
            <a:extLst>
              <a:ext uri="{FF2B5EF4-FFF2-40B4-BE49-F238E27FC236}">
                <a16:creationId xmlns:a16="http://schemas.microsoft.com/office/drawing/2014/main" id="{29434839-4459-4B74-845C-C5A9F30108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9430" y="201307"/>
            <a:ext cx="1582511" cy="16768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an være et bilde av 3 personer, folk som står og gress">
            <a:extLst>
              <a:ext uri="{FF2B5EF4-FFF2-40B4-BE49-F238E27FC236}">
                <a16:creationId xmlns:a16="http://schemas.microsoft.com/office/drawing/2014/main" id="{6FCDAA44-E00D-E1E6-D01B-DFEA263E70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987"/>
          <a:stretch/>
        </p:blipFill>
        <p:spPr bwMode="auto">
          <a:xfrm>
            <a:off x="0" y="0"/>
            <a:ext cx="4031937" cy="32329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Kan være et bilde av 7 personer, folk som står og utendørs">
            <a:extLst>
              <a:ext uri="{FF2B5EF4-FFF2-40B4-BE49-F238E27FC236}">
                <a16:creationId xmlns:a16="http://schemas.microsoft.com/office/drawing/2014/main" id="{7F7E675F-7B85-DD44-5FF6-3FFF86DC51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1937" y="0"/>
            <a:ext cx="3125932" cy="41679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n være et bilde av 7 personer, folk som står og utendørs">
            <a:extLst>
              <a:ext uri="{FF2B5EF4-FFF2-40B4-BE49-F238E27FC236}">
                <a16:creationId xmlns:a16="http://schemas.microsoft.com/office/drawing/2014/main" id="{BBC78C73-2B48-F1A3-6DCC-4BB04FE143E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03788" y="0"/>
            <a:ext cx="2761013" cy="36813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n være et bilde av 17 personer, folk som står, utendørs og tre">
            <a:extLst>
              <a:ext uri="{FF2B5EF4-FFF2-40B4-BE49-F238E27FC236}">
                <a16:creationId xmlns:a16="http://schemas.microsoft.com/office/drawing/2014/main" id="{1E2D3C8D-C04C-77C1-9B15-6811EFFD059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3206338"/>
            <a:ext cx="4868883" cy="36516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an være et bilde av 3 personer og folk som står">
            <a:extLst>
              <a:ext uri="{FF2B5EF4-FFF2-40B4-BE49-F238E27FC236}">
                <a16:creationId xmlns:a16="http://schemas.microsoft.com/office/drawing/2014/main" id="{2120E97F-9F37-0F93-0C98-EFAA86F56F8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36616" y="0"/>
            <a:ext cx="2888425" cy="38512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an være et bilde av 1 person, står og utendørs">
            <a:extLst>
              <a:ext uri="{FF2B5EF4-FFF2-40B4-BE49-F238E27FC236}">
                <a16:creationId xmlns:a16="http://schemas.microsoft.com/office/drawing/2014/main" id="{11175D75-11E6-9034-77B8-FA12F1B73B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44623" y="3665918"/>
            <a:ext cx="5674813" cy="31920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an være et bilde av 5 personer, folk som står, vei og natur">
            <a:extLst>
              <a:ext uri="{FF2B5EF4-FFF2-40B4-BE49-F238E27FC236}">
                <a16:creationId xmlns:a16="http://schemas.microsoft.com/office/drawing/2014/main" id="{FABAB9A5-F266-9494-F144-4E7BF0EC030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46027" y="3633313"/>
            <a:ext cx="2442969" cy="325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23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4775474-3FFF-4EBB-A083-2E193FDCDA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kt 5" hidden="1">
                        <a:extLst>
                          <a:ext uri="{FF2B5EF4-FFF2-40B4-BE49-F238E27FC236}">
                            <a16:creationId xmlns:a16="http://schemas.microsoft.com/office/drawing/2014/main" id="{74775474-3FFF-4EBB-A083-2E193FDCDA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p:cNvSpPr>
            <a:spLocks noGrp="1"/>
          </p:cNvSpPr>
          <p:nvPr>
            <p:ph type="title"/>
          </p:nvPr>
        </p:nvSpPr>
        <p:spPr>
          <a:xfrm>
            <a:off x="722541" y="201307"/>
            <a:ext cx="10515600" cy="1325563"/>
          </a:xfrm>
        </p:spPr>
        <p:txBody>
          <a:bodyPr vert="horz">
            <a:normAutofit/>
          </a:bodyPr>
          <a:lstStyle/>
          <a:p>
            <a:pPr lvl="1" algn="l" rtl="0">
              <a:lnSpc>
                <a:spcPct val="90000"/>
              </a:lnSpc>
              <a:spcBef>
                <a:spcPct val="0"/>
              </a:spcBef>
            </a:pPr>
            <a:r>
              <a:rPr lang="nb-NO" sz="4400" dirty="0"/>
              <a:t>15-16 år SESONG - 2022/23</a:t>
            </a:r>
          </a:p>
        </p:txBody>
      </p:sp>
      <p:pic>
        <p:nvPicPr>
          <p:cNvPr id="1028" name="Picture 4" descr="Oslo Skikrets - Home | Facebook">
            <a:extLst>
              <a:ext uri="{FF2B5EF4-FFF2-40B4-BE49-F238E27FC236}">
                <a16:creationId xmlns:a16="http://schemas.microsoft.com/office/drawing/2014/main" id="{29434839-4459-4B74-845C-C5A9F30108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9430" y="201307"/>
            <a:ext cx="1582511" cy="16768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an være et bilde av 5 personer, folk som står, utendørs og tekst som sier 'MING 18'">
            <a:extLst>
              <a:ext uri="{FF2B5EF4-FFF2-40B4-BE49-F238E27FC236}">
                <a16:creationId xmlns:a16="http://schemas.microsoft.com/office/drawing/2014/main" id="{1738FE8F-B743-D425-5F34-716EA1B448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4378036" cy="32835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n være et bilde av 8 personer, folk som står og utendørs">
            <a:extLst>
              <a:ext uri="{FF2B5EF4-FFF2-40B4-BE49-F238E27FC236}">
                <a16:creationId xmlns:a16="http://schemas.microsoft.com/office/drawing/2014/main" id="{DAF09934-9A13-C507-8615-062DBCDFB0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9372" y="0"/>
            <a:ext cx="4702628" cy="35269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an være et bilde av 5 personer, folk som står og utendørs">
            <a:extLst>
              <a:ext uri="{FF2B5EF4-FFF2-40B4-BE49-F238E27FC236}">
                <a16:creationId xmlns:a16="http://schemas.microsoft.com/office/drawing/2014/main" id="{87A9CF3E-E665-C9E5-F01F-396F4AE9BB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725387"/>
            <a:ext cx="5510151" cy="41326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an være et bilde av 7 personer, folk som står og utendørs">
            <a:extLst>
              <a:ext uri="{FF2B5EF4-FFF2-40B4-BE49-F238E27FC236}">
                <a16:creationId xmlns:a16="http://schemas.microsoft.com/office/drawing/2014/main" id="{8249FD84-5470-744D-5D20-6DFED5CF189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5963" y="0"/>
            <a:ext cx="3335482" cy="44473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an være et bilde av 5 personer, folk som står og utendørs">
            <a:extLst>
              <a:ext uri="{FF2B5EF4-FFF2-40B4-BE49-F238E27FC236}">
                <a16:creationId xmlns:a16="http://schemas.microsoft.com/office/drawing/2014/main" id="{466D00FE-90EA-DA5C-6FF9-2089F9BF969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31382" y="3526971"/>
            <a:ext cx="2560618" cy="34141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Kan være et bilde av 8 personer, folk som står og utendørs">
            <a:extLst>
              <a:ext uri="{FF2B5EF4-FFF2-40B4-BE49-F238E27FC236}">
                <a16:creationId xmlns:a16="http://schemas.microsoft.com/office/drawing/2014/main" id="{1003158C-5F7C-BDDC-18BB-13924B9ECD5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13268" y="3542900"/>
            <a:ext cx="4417619" cy="331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9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4775474-3FFF-4EBB-A083-2E193FDCDA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kt 5" hidden="1">
                        <a:extLst>
                          <a:ext uri="{FF2B5EF4-FFF2-40B4-BE49-F238E27FC236}">
                            <a16:creationId xmlns:a16="http://schemas.microsoft.com/office/drawing/2014/main" id="{74775474-3FFF-4EBB-A083-2E193FDCDA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p:cNvSpPr>
            <a:spLocks noGrp="1"/>
          </p:cNvSpPr>
          <p:nvPr>
            <p:ph type="title"/>
          </p:nvPr>
        </p:nvSpPr>
        <p:spPr>
          <a:xfrm>
            <a:off x="1192530" y="158"/>
            <a:ext cx="10515600" cy="1325563"/>
          </a:xfrm>
        </p:spPr>
        <p:txBody>
          <a:bodyPr vert="horz">
            <a:normAutofit/>
          </a:bodyPr>
          <a:lstStyle/>
          <a:p>
            <a:pPr lvl="1" algn="l" rtl="0">
              <a:lnSpc>
                <a:spcPct val="90000"/>
              </a:lnSpc>
              <a:spcBef>
                <a:spcPct val="0"/>
              </a:spcBef>
            </a:pPr>
            <a:r>
              <a:rPr lang="nb-NO" sz="4400" dirty="0"/>
              <a:t>Toyota Cup 15-16 år - 2022/23</a:t>
            </a:r>
          </a:p>
        </p:txBody>
      </p:sp>
      <p:sp>
        <p:nvSpPr>
          <p:cNvPr id="5" name="TekstSylinder 4">
            <a:extLst>
              <a:ext uri="{FF2B5EF4-FFF2-40B4-BE49-F238E27FC236}">
                <a16:creationId xmlns:a16="http://schemas.microsoft.com/office/drawing/2014/main" id="{83BACDEE-A7AD-41CF-9FC6-A3B8C2E02E93}"/>
              </a:ext>
            </a:extLst>
          </p:cNvPr>
          <p:cNvSpPr txBox="1"/>
          <p:nvPr/>
        </p:nvSpPr>
        <p:spPr>
          <a:xfrm>
            <a:off x="87630" y="1671902"/>
            <a:ext cx="12104370" cy="4154984"/>
          </a:xfrm>
          <a:prstGeom prst="rect">
            <a:avLst/>
          </a:prstGeom>
          <a:noFill/>
        </p:spPr>
        <p:txBody>
          <a:bodyPr wrap="square" rtlCol="0">
            <a:spAutoFit/>
          </a:bodyPr>
          <a:lstStyle/>
          <a:p>
            <a:pPr marL="457200" indent="-457200">
              <a:buFont typeface="+mj-lt"/>
              <a:buAutoNum type="arabicPeriod"/>
            </a:pPr>
            <a:r>
              <a:rPr lang="nb-NO" sz="2400" dirty="0"/>
              <a:t>17.12	Uke 50	Lørdag		Akershus - Hakadalsrennet	Fristil</a:t>
            </a:r>
          </a:p>
          <a:p>
            <a:pPr marL="457200" indent="-457200">
              <a:buFont typeface="+mj-lt"/>
              <a:buAutoNum type="arabicPeriod"/>
            </a:pPr>
            <a:r>
              <a:rPr lang="nb-NO" sz="2400" dirty="0"/>
              <a:t>15.01	Uke 2	Søndag		Østfold	- Spydebergrennet	Klassisk </a:t>
            </a:r>
          </a:p>
          <a:p>
            <a:pPr marL="457200" indent="-457200">
              <a:buFont typeface="+mj-lt"/>
              <a:buAutoNum type="arabicPeriod"/>
            </a:pPr>
            <a:r>
              <a:rPr lang="nb-NO" sz="2400" dirty="0"/>
              <a:t>21.01	Uke 3	Lørdag		Oslo </a:t>
            </a:r>
            <a:r>
              <a:rPr lang="en-GB" sz="2400" dirty="0"/>
              <a:t>- </a:t>
            </a:r>
            <a:r>
              <a:rPr lang="nb-NO" sz="2400" dirty="0"/>
              <a:t>Oslo skifestival		Fristil</a:t>
            </a:r>
          </a:p>
          <a:p>
            <a:pPr marL="457200" indent="-457200">
              <a:buFont typeface="+mj-lt"/>
              <a:buAutoNum type="arabicPeriod"/>
            </a:pPr>
            <a:r>
              <a:rPr lang="nb-NO" sz="2400" dirty="0"/>
              <a:t>22.01	Uke 3	Søndag		Oslo – Oslo Skifestival		Klassisk jaktstart	</a:t>
            </a:r>
          </a:p>
          <a:p>
            <a:pPr marL="457200" indent="-457200">
              <a:buFont typeface="+mj-lt"/>
              <a:buAutoNum type="arabicPeriod"/>
            </a:pPr>
            <a:r>
              <a:rPr lang="nb-NO" sz="2400" dirty="0"/>
              <a:t>02.02	Uke 5	Torsdag	Oslo –  TRY sprinten		Fristil</a:t>
            </a:r>
          </a:p>
          <a:p>
            <a:pPr marL="457200" indent="-457200">
              <a:buFont typeface="+mj-lt"/>
              <a:buAutoNum type="arabicPeriod"/>
            </a:pPr>
            <a:r>
              <a:rPr lang="nb-NO" sz="2400" dirty="0"/>
              <a:t>07.02	Uke 6	Tirsdag		Oslo – </a:t>
            </a:r>
            <a:r>
              <a:rPr lang="nb-NO" sz="2400" dirty="0" err="1"/>
              <a:t>Hemingrennet</a:t>
            </a:r>
            <a:r>
              <a:rPr lang="nb-NO" sz="2400" dirty="0"/>
              <a:t>		Klassisk fellesstart</a:t>
            </a:r>
          </a:p>
          <a:p>
            <a:pPr marL="457200" indent="-457200">
              <a:buFont typeface="+mj-lt"/>
              <a:buAutoNum type="arabicPeriod"/>
            </a:pPr>
            <a:r>
              <a:rPr lang="nb-NO" sz="2400" dirty="0"/>
              <a:t>11.02	Uke 6 	Lørdag		Akershus – Tour de Bærum	Fristil Skicross + Supersprint</a:t>
            </a:r>
          </a:p>
          <a:p>
            <a:pPr marL="457200" indent="-457200">
              <a:buFont typeface="+mj-lt"/>
              <a:buAutoNum type="arabicPeriod"/>
            </a:pPr>
            <a:r>
              <a:rPr lang="nb-NO" sz="2400" dirty="0"/>
              <a:t>04.03	Uke 9 Lørdag 		Oslo – </a:t>
            </a:r>
            <a:r>
              <a:rPr lang="nb-NO" sz="2400" dirty="0" err="1"/>
              <a:t>Njårdrennet</a:t>
            </a:r>
            <a:r>
              <a:rPr lang="nb-NO" sz="2400" dirty="0"/>
              <a:t>		Klassisk (ikke bekreftet)</a:t>
            </a:r>
          </a:p>
          <a:p>
            <a:pPr marL="457200" indent="-457200">
              <a:buFont typeface="+mj-lt"/>
              <a:buAutoNum type="arabicPeriod"/>
            </a:pPr>
            <a:r>
              <a:rPr lang="nb-NO" sz="2400" dirty="0"/>
              <a:t>05.03	Uke 9 	Søndag		Akershus - </a:t>
            </a:r>
            <a:r>
              <a:rPr lang="nb-NO" sz="2400" dirty="0" err="1"/>
              <a:t>Staviåsrennet</a:t>
            </a:r>
            <a:r>
              <a:rPr lang="nb-NO" sz="2400" dirty="0"/>
              <a:t> 	Fristil </a:t>
            </a:r>
            <a:r>
              <a:rPr lang="nb-NO" sz="2400" dirty="0" err="1"/>
              <a:t>Skiathlon</a:t>
            </a:r>
            <a:r>
              <a:rPr lang="nb-NO" sz="2400" dirty="0"/>
              <a:t> fellesstart	</a:t>
            </a:r>
          </a:p>
          <a:p>
            <a:pPr marL="457200" indent="-457200">
              <a:buFont typeface="+mj-lt"/>
              <a:buAutoNum type="arabicPeriod"/>
            </a:pPr>
            <a:r>
              <a:rPr lang="nb-NO" sz="2400" dirty="0"/>
              <a:t>25.03	Uke 12	Lørdag 		Akershus – Nordåsen		Fristil fellesstart</a:t>
            </a:r>
          </a:p>
          <a:p>
            <a:r>
              <a:rPr lang="nb-NO" sz="2400" dirty="0"/>
              <a:t>				</a:t>
            </a:r>
          </a:p>
        </p:txBody>
      </p:sp>
      <p:pic>
        <p:nvPicPr>
          <p:cNvPr id="1028" name="Picture 4" descr="Oslo Skikrets - Home | Facebook">
            <a:extLst>
              <a:ext uri="{FF2B5EF4-FFF2-40B4-BE49-F238E27FC236}">
                <a16:creationId xmlns:a16="http://schemas.microsoft.com/office/drawing/2014/main" id="{29434839-4459-4B74-845C-C5A9F30108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6367" y="5569875"/>
            <a:ext cx="1215633" cy="1288125"/>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0653EDC9-D6B8-2B34-F04E-4E2262BAD0E0}"/>
              </a:ext>
            </a:extLst>
          </p:cNvPr>
          <p:cNvSpPr txBox="1"/>
          <p:nvPr/>
        </p:nvSpPr>
        <p:spPr>
          <a:xfrm>
            <a:off x="4459857" y="5826886"/>
            <a:ext cx="2277373" cy="584775"/>
          </a:xfrm>
          <a:prstGeom prst="rect">
            <a:avLst/>
          </a:prstGeom>
          <a:noFill/>
        </p:spPr>
        <p:txBody>
          <a:bodyPr wrap="square" rtlCol="0">
            <a:spAutoFit/>
          </a:bodyPr>
          <a:lstStyle/>
          <a:p>
            <a:r>
              <a:rPr lang="nb-NO" sz="3200" dirty="0">
                <a:solidFill>
                  <a:srgbClr val="FF0000"/>
                </a:solidFill>
              </a:rPr>
              <a:t>NB: UTKAST</a:t>
            </a:r>
          </a:p>
        </p:txBody>
      </p:sp>
    </p:spTree>
    <p:extLst>
      <p:ext uri="{BB962C8B-B14F-4D97-AF65-F5344CB8AC3E}">
        <p14:creationId xmlns:p14="http://schemas.microsoft.com/office/powerpoint/2010/main" val="35849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f3aa06-89b0-435a-a3be-e8108c388cd3}" enabled="1" method="Standard" siteId="{3a7cae72-b97b-48a5-b65d-20035e51be84}" removed="0"/>
</clbl:labelList>
</file>

<file path=docProps/app.xml><?xml version="1.0" encoding="utf-8"?>
<Properties xmlns="http://schemas.openxmlformats.org/officeDocument/2006/extended-properties" xmlns:vt="http://schemas.openxmlformats.org/officeDocument/2006/docPropsVTypes">
  <TotalTime>1542</TotalTime>
  <Words>1913</Words>
  <Application>Microsoft Office PowerPoint</Application>
  <PresentationFormat>Widescreen</PresentationFormat>
  <Paragraphs>182</Paragraphs>
  <Slides>26</Slides>
  <Notes>7</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1</vt:i4>
      </vt:variant>
      <vt:variant>
        <vt:lpstr>Lysbildetitler</vt:lpstr>
      </vt:variant>
      <vt:variant>
        <vt:i4>26</vt:i4>
      </vt:variant>
    </vt:vector>
  </HeadingPairs>
  <TitlesOfParts>
    <vt:vector size="35" baseType="lpstr">
      <vt:lpstr>Arial</vt:lpstr>
      <vt:lpstr>Calibri</vt:lpstr>
      <vt:lpstr>Calibri Light</vt:lpstr>
      <vt:lpstr>Symbol</vt:lpstr>
      <vt:lpstr>times new roman</vt:lpstr>
      <vt:lpstr>Verdana</vt:lpstr>
      <vt:lpstr>Wingdings</vt:lpstr>
      <vt:lpstr>Office-tema</vt:lpstr>
      <vt:lpstr>think-cell Slide</vt:lpstr>
      <vt:lpstr>Høstmøte Oslo skikrets - langrenn</vt:lpstr>
      <vt:lpstr>Agenda</vt:lpstr>
      <vt:lpstr>Sesongen 2022 - 2023</vt:lpstr>
      <vt:lpstr>Superskicup - forslag</vt:lpstr>
      <vt:lpstr>Sesongen 2022 - 2023</vt:lpstr>
      <vt:lpstr>15-16 år SESONG - 2022/23</vt:lpstr>
      <vt:lpstr>15-16 år SESONG - 2022/23</vt:lpstr>
      <vt:lpstr>15-16 år SESONG - 2022/23</vt:lpstr>
      <vt:lpstr>Toyota Cup 15-16 år - 2022/23</vt:lpstr>
      <vt:lpstr>HL-felles smøreopplegg</vt:lpstr>
      <vt:lpstr>Hva betyr det for Oslo?</vt:lpstr>
      <vt:lpstr>Produksjonslinjen </vt:lpstr>
      <vt:lpstr>HL MERÅKER FELLES SMØREOPPLEGG</vt:lpstr>
      <vt:lpstr>2. Informasjon sesongen 2022 – 2023</vt:lpstr>
      <vt:lpstr>Fra klubbenes brev</vt:lpstr>
      <vt:lpstr>PowerPoint-presentasjon</vt:lpstr>
      <vt:lpstr>Profilering på klubbdress under NM-stafett - Hva vi ønsker:</vt:lpstr>
      <vt:lpstr>PowerPoint-presentasjon</vt:lpstr>
      <vt:lpstr>PowerPoint-presentasjon</vt:lpstr>
      <vt:lpstr>PowerPoint-presentasjon</vt:lpstr>
      <vt:lpstr>Spørsmål til klubbene</vt:lpstr>
      <vt:lpstr>3. Handlingsplanen</vt:lpstr>
      <vt:lpstr>3. Handlingsplanen –realisere mål, forankring av tiltak:</vt:lpstr>
      <vt:lpstr>PowerPoint-presentasjon</vt:lpstr>
      <vt:lpstr>Foreldrevettregler, fra 2010</vt:lpstr>
      <vt:lpstr>Foreldrevettregler – nytt utkast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Høstmøte Oslo skikrets - langrenn</dc:title>
  <dc:creator>Løken, Karianne</dc:creator>
  <cp:lastModifiedBy>Løken, Karianne</cp:lastModifiedBy>
  <cp:revision>2</cp:revision>
  <dcterms:created xsi:type="dcterms:W3CDTF">2022-11-06T20:13:46Z</dcterms:created>
  <dcterms:modified xsi:type="dcterms:W3CDTF">2022-11-21T21:42:16Z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Office-tema:8</vt:lpwstr>
  </property>
  <property fmtid="{D5CDD505-2E9C-101B-9397-08002B2CF9AE}" pid="3" name="ClassificationContentMarkingFooterText">
    <vt:lpwstr>Intern</vt:lpwstr>
  </property>
</Properties>
</file>