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81" r:id="rId4"/>
    <p:sldId id="288" r:id="rId5"/>
    <p:sldId id="260" r:id="rId6"/>
    <p:sldId id="259" r:id="rId7"/>
    <p:sldId id="264" r:id="rId8"/>
    <p:sldId id="289" r:id="rId9"/>
    <p:sldId id="263" r:id="rId10"/>
    <p:sldId id="287" r:id="rId11"/>
    <p:sldId id="261" r:id="rId12"/>
    <p:sldId id="265" r:id="rId13"/>
    <p:sldId id="283" r:id="rId14"/>
    <p:sldId id="266" r:id="rId15"/>
    <p:sldId id="286" r:id="rId16"/>
    <p:sldId id="268" r:id="rId17"/>
    <p:sldId id="269" r:id="rId18"/>
    <p:sldId id="290" r:id="rId19"/>
    <p:sldId id="284" r:id="rId20"/>
    <p:sldId id="271" r:id="rId21"/>
    <p:sldId id="270" r:id="rId22"/>
    <p:sldId id="285" r:id="rId23"/>
    <p:sldId id="274" r:id="rId24"/>
    <p:sldId id="291" r:id="rId25"/>
    <p:sldId id="272" r:id="rId26"/>
    <p:sldId id="273" r:id="rId27"/>
    <p:sldId id="277" r:id="rId28"/>
    <p:sldId id="276" r:id="rId29"/>
    <p:sldId id="278" r:id="rId30"/>
    <p:sldId id="27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A"/>
    <a:srgbClr val="0094DA"/>
    <a:srgbClr val="002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5FEE6B-D733-4031-BE44-AA464C6167E7}" v="1" dt="2019-01-29T22:11:21.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6" d="100"/>
          <a:sy n="96" d="100"/>
        </p:scale>
        <p:origin x="400" y="168"/>
      </p:cViewPr>
      <p:guideLst/>
    </p:cSldViewPr>
  </p:slideViewPr>
  <p:notesTextViewPr>
    <p:cViewPr>
      <p:scale>
        <a:sx n="1" d="1"/>
        <a:sy n="1" d="1"/>
      </p:scale>
      <p:origin x="0" y="0"/>
    </p:cViewPr>
  </p:notesTextViewPr>
  <p:sorterViewPr>
    <p:cViewPr>
      <p:scale>
        <a:sx n="90" d="100"/>
        <a:sy n="90" d="100"/>
      </p:scale>
      <p:origin x="0" y="-10396"/>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801DB-D04A-488C-B1D4-91392BFAA1B5}" type="datetimeFigureOut">
              <a:rPr lang="nb-NO" smtClean="0"/>
              <a:t>30.01.19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1AEB0-84BF-469D-B8CC-EFA93D67D297}" type="slidenum">
              <a:rPr lang="nb-NO" smtClean="0"/>
              <a:t>‹#›</a:t>
            </a:fld>
            <a:endParaRPr lang="nb-NO"/>
          </a:p>
        </p:txBody>
      </p:sp>
    </p:spTree>
    <p:extLst>
      <p:ext uri="{BB962C8B-B14F-4D97-AF65-F5344CB8AC3E}">
        <p14:creationId xmlns:p14="http://schemas.microsoft.com/office/powerpoint/2010/main" val="158158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721AEB0-84BF-469D-B8CC-EFA93D67D297}" type="slidenum">
              <a:rPr lang="nb-NO" smtClean="0"/>
              <a:t>19</a:t>
            </a:fld>
            <a:endParaRPr lang="nb-NO"/>
          </a:p>
        </p:txBody>
      </p:sp>
    </p:spTree>
    <p:extLst>
      <p:ext uri="{BB962C8B-B14F-4D97-AF65-F5344CB8AC3E}">
        <p14:creationId xmlns:p14="http://schemas.microsoft.com/office/powerpoint/2010/main" val="361810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721AEB0-84BF-469D-B8CC-EFA93D67D297}" type="slidenum">
              <a:rPr lang="nb-NO" smtClean="0"/>
              <a:t>20</a:t>
            </a:fld>
            <a:endParaRPr lang="nb-NO"/>
          </a:p>
        </p:txBody>
      </p:sp>
    </p:spTree>
    <p:extLst>
      <p:ext uri="{BB962C8B-B14F-4D97-AF65-F5344CB8AC3E}">
        <p14:creationId xmlns:p14="http://schemas.microsoft.com/office/powerpoint/2010/main" val="262607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721AEB0-84BF-469D-B8CC-EFA93D67D297}" type="slidenum">
              <a:rPr lang="nb-NO" smtClean="0"/>
              <a:t>22</a:t>
            </a:fld>
            <a:endParaRPr lang="nb-NO"/>
          </a:p>
        </p:txBody>
      </p:sp>
    </p:spTree>
    <p:extLst>
      <p:ext uri="{BB962C8B-B14F-4D97-AF65-F5344CB8AC3E}">
        <p14:creationId xmlns:p14="http://schemas.microsoft.com/office/powerpoint/2010/main" val="353284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5EBE43DE-1819-40C5-96B3-41EA0745AC84}" type="datetimeFigureOut">
              <a:rPr lang="nb-NO" smtClean="0"/>
              <a:t>30.01.19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AB71628-6B60-4E85-9497-9F46553E72BB}" type="slidenum">
              <a:rPr lang="nb-NO" smtClean="0"/>
              <a:t>‹#›</a:t>
            </a:fld>
            <a:endParaRPr lang="nb-NO"/>
          </a:p>
        </p:txBody>
      </p:sp>
    </p:spTree>
    <p:extLst>
      <p:ext uri="{BB962C8B-B14F-4D97-AF65-F5344CB8AC3E}">
        <p14:creationId xmlns:p14="http://schemas.microsoft.com/office/powerpoint/2010/main" val="315694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EBE43DE-1819-40C5-96B3-41EA0745AC84}" type="datetimeFigureOut">
              <a:rPr lang="nb-NO" smtClean="0"/>
              <a:t>30.01.19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AB71628-6B60-4E85-9497-9F46553E72BB}" type="slidenum">
              <a:rPr lang="nb-NO" smtClean="0"/>
              <a:t>‹#›</a:t>
            </a:fld>
            <a:endParaRPr lang="nb-NO"/>
          </a:p>
        </p:txBody>
      </p:sp>
    </p:spTree>
    <p:extLst>
      <p:ext uri="{BB962C8B-B14F-4D97-AF65-F5344CB8AC3E}">
        <p14:creationId xmlns:p14="http://schemas.microsoft.com/office/powerpoint/2010/main" val="72974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EBE43DE-1819-40C5-96B3-41EA0745AC84}" type="datetimeFigureOut">
              <a:rPr lang="nb-NO" smtClean="0"/>
              <a:t>30.01.19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AB71628-6B60-4E85-9497-9F46553E72BB}" type="slidenum">
              <a:rPr lang="nb-NO" smtClean="0"/>
              <a:t>‹#›</a:t>
            </a:fld>
            <a:endParaRPr lang="nb-NO"/>
          </a:p>
        </p:txBody>
      </p:sp>
    </p:spTree>
    <p:extLst>
      <p:ext uri="{BB962C8B-B14F-4D97-AF65-F5344CB8AC3E}">
        <p14:creationId xmlns:p14="http://schemas.microsoft.com/office/powerpoint/2010/main" val="264716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EBE43DE-1819-40C5-96B3-41EA0745AC84}" type="datetimeFigureOut">
              <a:rPr lang="nb-NO" smtClean="0"/>
              <a:t>30.01.19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AB71628-6B60-4E85-9497-9F46553E72BB}" type="slidenum">
              <a:rPr lang="nb-NO" smtClean="0"/>
              <a:t>‹#›</a:t>
            </a:fld>
            <a:endParaRPr lang="nb-NO"/>
          </a:p>
        </p:txBody>
      </p:sp>
    </p:spTree>
    <p:extLst>
      <p:ext uri="{BB962C8B-B14F-4D97-AF65-F5344CB8AC3E}">
        <p14:creationId xmlns:p14="http://schemas.microsoft.com/office/powerpoint/2010/main" val="3431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5EBE43DE-1819-40C5-96B3-41EA0745AC84}" type="datetimeFigureOut">
              <a:rPr lang="nb-NO" smtClean="0"/>
              <a:t>30.01.19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AB71628-6B60-4E85-9497-9F46553E72BB}" type="slidenum">
              <a:rPr lang="nb-NO" smtClean="0"/>
              <a:t>‹#›</a:t>
            </a:fld>
            <a:endParaRPr lang="nb-NO"/>
          </a:p>
        </p:txBody>
      </p:sp>
    </p:spTree>
    <p:extLst>
      <p:ext uri="{BB962C8B-B14F-4D97-AF65-F5344CB8AC3E}">
        <p14:creationId xmlns:p14="http://schemas.microsoft.com/office/powerpoint/2010/main" val="267383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5EBE43DE-1819-40C5-96B3-41EA0745AC84}" type="datetimeFigureOut">
              <a:rPr lang="nb-NO" smtClean="0"/>
              <a:t>30.01.19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AB71628-6B60-4E85-9497-9F46553E72BB}" type="slidenum">
              <a:rPr lang="nb-NO" smtClean="0"/>
              <a:t>‹#›</a:t>
            </a:fld>
            <a:endParaRPr lang="nb-NO"/>
          </a:p>
        </p:txBody>
      </p:sp>
    </p:spTree>
    <p:extLst>
      <p:ext uri="{BB962C8B-B14F-4D97-AF65-F5344CB8AC3E}">
        <p14:creationId xmlns:p14="http://schemas.microsoft.com/office/powerpoint/2010/main" val="334582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5EBE43DE-1819-40C5-96B3-41EA0745AC84}" type="datetimeFigureOut">
              <a:rPr lang="nb-NO" smtClean="0"/>
              <a:t>30.01.19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9AB71628-6B60-4E85-9497-9F46553E72BB}" type="slidenum">
              <a:rPr lang="nb-NO" smtClean="0"/>
              <a:t>‹#›</a:t>
            </a:fld>
            <a:endParaRPr lang="nb-NO"/>
          </a:p>
        </p:txBody>
      </p:sp>
    </p:spTree>
    <p:extLst>
      <p:ext uri="{BB962C8B-B14F-4D97-AF65-F5344CB8AC3E}">
        <p14:creationId xmlns:p14="http://schemas.microsoft.com/office/powerpoint/2010/main" val="323428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5EBE43DE-1819-40C5-96B3-41EA0745AC84}" type="datetimeFigureOut">
              <a:rPr lang="nb-NO" smtClean="0"/>
              <a:t>30.01.19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AB71628-6B60-4E85-9497-9F46553E72BB}" type="slidenum">
              <a:rPr lang="nb-NO" smtClean="0"/>
              <a:t>‹#›</a:t>
            </a:fld>
            <a:endParaRPr lang="nb-NO"/>
          </a:p>
        </p:txBody>
      </p:sp>
    </p:spTree>
    <p:extLst>
      <p:ext uri="{BB962C8B-B14F-4D97-AF65-F5344CB8AC3E}">
        <p14:creationId xmlns:p14="http://schemas.microsoft.com/office/powerpoint/2010/main" val="180659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E43DE-1819-40C5-96B3-41EA0745AC84}" type="datetimeFigureOut">
              <a:rPr lang="nb-NO" smtClean="0"/>
              <a:t>30.01.19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AB71628-6B60-4E85-9497-9F46553E72BB}" type="slidenum">
              <a:rPr lang="nb-NO" smtClean="0"/>
              <a:t>‹#›</a:t>
            </a:fld>
            <a:endParaRPr lang="nb-NO"/>
          </a:p>
        </p:txBody>
      </p:sp>
    </p:spTree>
    <p:extLst>
      <p:ext uri="{BB962C8B-B14F-4D97-AF65-F5344CB8AC3E}">
        <p14:creationId xmlns:p14="http://schemas.microsoft.com/office/powerpoint/2010/main" val="177650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5EBE43DE-1819-40C5-96B3-41EA0745AC84}" type="datetimeFigureOut">
              <a:rPr lang="nb-NO" smtClean="0"/>
              <a:t>30.01.19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AB71628-6B60-4E85-9497-9F46553E72BB}" type="slidenum">
              <a:rPr lang="nb-NO" smtClean="0"/>
              <a:t>‹#›</a:t>
            </a:fld>
            <a:endParaRPr lang="nb-NO"/>
          </a:p>
        </p:txBody>
      </p:sp>
    </p:spTree>
    <p:extLst>
      <p:ext uri="{BB962C8B-B14F-4D97-AF65-F5344CB8AC3E}">
        <p14:creationId xmlns:p14="http://schemas.microsoft.com/office/powerpoint/2010/main" val="51900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5EBE43DE-1819-40C5-96B3-41EA0745AC84}" type="datetimeFigureOut">
              <a:rPr lang="nb-NO" smtClean="0"/>
              <a:t>30.01.19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AB71628-6B60-4E85-9497-9F46553E72BB}" type="slidenum">
              <a:rPr lang="nb-NO" smtClean="0"/>
              <a:t>‹#›</a:t>
            </a:fld>
            <a:endParaRPr lang="nb-NO"/>
          </a:p>
        </p:txBody>
      </p:sp>
    </p:spTree>
    <p:extLst>
      <p:ext uri="{BB962C8B-B14F-4D97-AF65-F5344CB8AC3E}">
        <p14:creationId xmlns:p14="http://schemas.microsoft.com/office/powerpoint/2010/main" val="116746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E43DE-1819-40C5-96B3-41EA0745AC84}" type="datetimeFigureOut">
              <a:rPr lang="nb-NO" smtClean="0"/>
              <a:t>30.01.19</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71628-6B60-4E85-9497-9F46553E72BB}" type="slidenum">
              <a:rPr lang="nb-NO" smtClean="0"/>
              <a:t>‹#›</a:t>
            </a:fld>
            <a:endParaRPr lang="nb-NO"/>
          </a:p>
        </p:txBody>
      </p:sp>
    </p:spTree>
    <p:extLst>
      <p:ext uri="{BB962C8B-B14F-4D97-AF65-F5344CB8AC3E}">
        <p14:creationId xmlns:p14="http://schemas.microsoft.com/office/powerpoint/2010/main" val="2558209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BEC5D6DE-93D4-4621-802B-4B4FD80A61FE}"/>
              </a:ext>
            </a:extLst>
          </p:cNvPr>
          <p:cNvSpPr>
            <a:spLocks noGrp="1"/>
          </p:cNvSpPr>
          <p:nvPr>
            <p:ph type="subTitle" idx="1"/>
          </p:nvPr>
        </p:nvSpPr>
        <p:spPr>
          <a:xfrm>
            <a:off x="1016501" y="6076764"/>
            <a:ext cx="5637687" cy="313020"/>
          </a:xfrm>
        </p:spPr>
        <p:txBody>
          <a:bodyPr vert="horz" lIns="91440" tIns="45720" rIns="91440" bIns="45720" rtlCol="0" anchor="t">
            <a:noAutofit/>
          </a:bodyPr>
          <a:lstStyle/>
          <a:p>
            <a:pPr algn="l"/>
            <a:r>
              <a:rPr lang="nb-NO" sz="1800" dirty="0"/>
              <a:t>Onsdag 30.januar,  for </a:t>
            </a:r>
            <a:r>
              <a:rPr lang="nb-NO" sz="1800" dirty="0" err="1"/>
              <a:t>enkelstart</a:t>
            </a:r>
            <a:r>
              <a:rPr lang="nb-NO" sz="1800" dirty="0"/>
              <a:t> klassisk og sprint fristil</a:t>
            </a:r>
          </a:p>
        </p:txBody>
      </p:sp>
      <p:pic>
        <p:nvPicPr>
          <p:cNvPr id="9" name="Bilde 8" descr="Et bilde som inneholder tre, utendørs, snø, himmel&#10;&#10;Automatisk generert beskrivelse">
            <a:extLst>
              <a:ext uri="{FF2B5EF4-FFF2-40B4-BE49-F238E27FC236}">
                <a16:creationId xmlns:a16="http://schemas.microsoft.com/office/drawing/2014/main" id="{F689F482-AD97-4AA0-AD82-31199C48FD4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1000" b="10076"/>
          <a:stretch/>
        </p:blipFill>
        <p:spPr>
          <a:xfrm>
            <a:off x="482149" y="-32380"/>
            <a:ext cx="11315710" cy="5139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Bilde 12" descr="Et bilde som inneholder objekt&#10;&#10;Automatisk generert beskrivelse">
            <a:extLst>
              <a:ext uri="{FF2B5EF4-FFF2-40B4-BE49-F238E27FC236}">
                <a16:creationId xmlns:a16="http://schemas.microsoft.com/office/drawing/2014/main" id="{BCE48675-7068-4F20-B02A-A42A9D1B7EB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9791" y="384563"/>
            <a:ext cx="5829283" cy="2132605"/>
          </a:xfrm>
          <a:prstGeom prst="rect">
            <a:avLst/>
          </a:prstGeom>
        </p:spPr>
      </p:pic>
      <p:sp>
        <p:nvSpPr>
          <p:cNvPr id="47" name="TekstSylinder 46">
            <a:extLst>
              <a:ext uri="{FF2B5EF4-FFF2-40B4-BE49-F238E27FC236}">
                <a16:creationId xmlns:a16="http://schemas.microsoft.com/office/drawing/2014/main" id="{025657C5-ED2F-41CF-8EF6-C479572771B3}"/>
              </a:ext>
            </a:extLst>
          </p:cNvPr>
          <p:cNvSpPr txBox="1"/>
          <p:nvPr/>
        </p:nvSpPr>
        <p:spPr>
          <a:xfrm>
            <a:off x="7252747" y="736966"/>
            <a:ext cx="1205779" cy="400110"/>
          </a:xfrm>
          <a:prstGeom prst="rect">
            <a:avLst/>
          </a:prstGeom>
          <a:noFill/>
        </p:spPr>
        <p:txBody>
          <a:bodyPr wrap="none" rtlCol="0">
            <a:spAutoFit/>
          </a:bodyPr>
          <a:lstStyle/>
          <a:p>
            <a:r>
              <a:rPr lang="nb-NO" sz="2000" dirty="0">
                <a:solidFill>
                  <a:schemeClr val="accent1">
                    <a:lumMod val="50000"/>
                  </a:schemeClr>
                </a:solidFill>
              </a:rPr>
              <a:t>31.1 – 3.2</a:t>
            </a:r>
          </a:p>
        </p:txBody>
      </p:sp>
      <p:sp>
        <p:nvSpPr>
          <p:cNvPr id="2" name="Tittel 1">
            <a:extLst>
              <a:ext uri="{FF2B5EF4-FFF2-40B4-BE49-F238E27FC236}">
                <a16:creationId xmlns:a16="http://schemas.microsoft.com/office/drawing/2014/main" id="{2E3498BB-266F-40AC-B982-6F626D34BEBE}"/>
              </a:ext>
            </a:extLst>
          </p:cNvPr>
          <p:cNvSpPr>
            <a:spLocks noGrp="1"/>
          </p:cNvSpPr>
          <p:nvPr>
            <p:ph type="ctrTitle"/>
          </p:nvPr>
        </p:nvSpPr>
        <p:spPr>
          <a:xfrm>
            <a:off x="570381" y="4638702"/>
            <a:ext cx="11298667" cy="1415839"/>
          </a:xfrm>
        </p:spPr>
        <p:txBody>
          <a:bodyPr>
            <a:noAutofit/>
          </a:bodyPr>
          <a:lstStyle/>
          <a:p>
            <a:pPr algn="l"/>
            <a:r>
              <a:rPr lang="nb-NO" dirty="0"/>
              <a:t>VELKOMMEN TIL LAGLEDERMØTE!</a:t>
            </a:r>
          </a:p>
        </p:txBody>
      </p:sp>
    </p:spTree>
    <p:extLst>
      <p:ext uri="{BB962C8B-B14F-4D97-AF65-F5344CB8AC3E}">
        <p14:creationId xmlns:p14="http://schemas.microsoft.com/office/powerpoint/2010/main" val="37479290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21000" y="400935"/>
            <a:ext cx="8597900" cy="1325563"/>
          </a:xfrm>
        </p:spPr>
        <p:txBody>
          <a:bodyPr>
            <a:normAutofit fontScale="90000"/>
          </a:bodyPr>
          <a:lstStyle/>
          <a:p>
            <a:br>
              <a:rPr lang="nb-NO" sz="6000" dirty="0"/>
            </a:br>
            <a:br>
              <a:rPr lang="nb-NO" sz="6000" dirty="0"/>
            </a:br>
            <a:br>
              <a:rPr lang="nb-NO" sz="6000" dirty="0"/>
            </a:br>
            <a:br>
              <a:rPr lang="nb-NO" sz="6000" dirty="0"/>
            </a:br>
            <a:br>
              <a:rPr lang="nb-NO" sz="6000" dirty="0"/>
            </a:br>
            <a:br>
              <a:rPr lang="nb-NO" sz="6000" dirty="0"/>
            </a:br>
            <a:r>
              <a:rPr lang="nb-NO" sz="4900" dirty="0"/>
              <a:t>SEREMONIER torsdag 31/1</a:t>
            </a:r>
            <a:br>
              <a:rPr lang="nb-NO" sz="4900" dirty="0">
                <a:cs typeface="Calibri Light"/>
              </a:rPr>
            </a:br>
            <a:r>
              <a:rPr lang="nb-NO" dirty="0"/>
              <a:t>Intervall start klassisk</a:t>
            </a:r>
            <a:br>
              <a:rPr lang="nb-NO" dirty="0">
                <a:cs typeface="Calibri Light"/>
              </a:rPr>
            </a:br>
            <a:br>
              <a:rPr lang="nb-NO" sz="2700" dirty="0">
                <a:cs typeface="Calibri Light"/>
              </a:rPr>
            </a:br>
            <a:r>
              <a:rPr lang="nb-NO" sz="2700" dirty="0"/>
              <a:t>12.30:	Blomsterseremoni 10 km kvinner (målområdet)</a:t>
            </a:r>
            <a:br>
              <a:rPr lang="nb-NO" sz="2700" dirty="0">
                <a:cs typeface="Calibri Light"/>
              </a:rPr>
            </a:br>
            <a:r>
              <a:rPr lang="nb-NO" sz="2700" dirty="0"/>
              <a:t>13.00:	Premieutdeling FH sittende kvinner og menn (teltet)</a:t>
            </a:r>
            <a:br>
              <a:rPr lang="nb-NO" sz="2700" dirty="0">
                <a:cs typeface="Calibri Light"/>
              </a:rPr>
            </a:br>
            <a:r>
              <a:rPr lang="nb-NO" sz="2700" dirty="0"/>
              <a:t>	Premieutdeling FH stående kvinner                        «</a:t>
            </a:r>
            <a:br>
              <a:rPr lang="nb-NO" sz="2700" dirty="0">
                <a:cs typeface="Calibri Light"/>
              </a:rPr>
            </a:br>
            <a:r>
              <a:rPr lang="nb-NO" sz="2700" dirty="0"/>
              <a:t>	Premieutdeling 10 km kvinner (Kongepokal)        «</a:t>
            </a:r>
            <a:br>
              <a:rPr lang="nb-NO" sz="2700" dirty="0">
                <a:cs typeface="Calibri Light"/>
              </a:rPr>
            </a:br>
            <a:r>
              <a:rPr lang="nb-NO" sz="2700" dirty="0"/>
              <a:t>15.15:	Blomsterseremoni 15 km menn (målområdet)</a:t>
            </a:r>
            <a:br>
              <a:rPr lang="nb-NO" sz="2700" dirty="0">
                <a:cs typeface="Calibri Light"/>
              </a:rPr>
            </a:br>
            <a:r>
              <a:rPr lang="nb-NO" sz="2700" dirty="0"/>
              <a:t>15.45:	Premieutdeling FH stående menn (teltet)</a:t>
            </a:r>
            <a:br>
              <a:rPr lang="nb-NO" sz="2700" dirty="0">
                <a:cs typeface="Calibri Light"/>
              </a:rPr>
            </a:br>
            <a:r>
              <a:rPr lang="nb-NO" sz="2700" dirty="0"/>
              <a:t>	Premieutdeling 15 km menn  (Kongepokal) (teltet)</a:t>
            </a:r>
            <a:br>
              <a:rPr lang="nb-NO" sz="2700" dirty="0">
                <a:cs typeface="Calibri Light"/>
              </a:rPr>
            </a:br>
            <a:endParaRPr lang="nb-NO" sz="6000" dirty="0"/>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37870715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546427" y="0"/>
            <a:ext cx="8597900" cy="1325563"/>
          </a:xfrm>
        </p:spPr>
        <p:txBody>
          <a:bodyPr>
            <a:normAutofit fontScale="90000"/>
          </a:bodyPr>
          <a:lstStyle/>
          <a:p>
            <a:r>
              <a:rPr lang="nb-NO" sz="6000" dirty="0"/>
              <a:t>	STADION/ARENA 10/15 km</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4" name="Bilde 3"/>
          <p:cNvPicPr>
            <a:picLocks noChangeAspect="1"/>
          </p:cNvPicPr>
          <p:nvPr/>
        </p:nvPicPr>
        <p:blipFill>
          <a:blip r:embed="rId4"/>
          <a:stretch>
            <a:fillRect/>
          </a:stretch>
        </p:blipFill>
        <p:spPr>
          <a:xfrm>
            <a:off x="3431590" y="1122122"/>
            <a:ext cx="7078501" cy="5643417"/>
          </a:xfrm>
          <a:prstGeom prst="rect">
            <a:avLst/>
          </a:prstGeom>
        </p:spPr>
      </p:pic>
    </p:spTree>
    <p:extLst>
      <p:ext uri="{BB962C8B-B14F-4D97-AF65-F5344CB8AC3E}">
        <p14:creationId xmlns:p14="http://schemas.microsoft.com/office/powerpoint/2010/main" val="34112958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4" name="Bilde 5" descr="Et bilde som inneholder tekst, kart&#10;&#10;Beskrivelse som er generert med svært høy visshet">
            <a:extLst>
              <a:ext uri="{FF2B5EF4-FFF2-40B4-BE49-F238E27FC236}">
                <a16:creationId xmlns:a16="http://schemas.microsoft.com/office/drawing/2014/main" id="{7783A617-948D-4EA8-A596-A15AD25B65EB}"/>
              </a:ext>
            </a:extLst>
          </p:cNvPr>
          <p:cNvPicPr>
            <a:picLocks noChangeAspect="1"/>
          </p:cNvPicPr>
          <p:nvPr/>
        </p:nvPicPr>
        <p:blipFill>
          <a:blip r:embed="rId4"/>
          <a:stretch>
            <a:fillRect/>
          </a:stretch>
        </p:blipFill>
        <p:spPr>
          <a:xfrm>
            <a:off x="4076241" y="112210"/>
            <a:ext cx="7892919" cy="6633580"/>
          </a:xfrm>
          <a:prstGeom prst="rect">
            <a:avLst/>
          </a:prstGeom>
        </p:spPr>
      </p:pic>
      <p:sp>
        <p:nvSpPr>
          <p:cNvPr id="3" name="Title 2">
            <a:extLst>
              <a:ext uri="{FF2B5EF4-FFF2-40B4-BE49-F238E27FC236}">
                <a16:creationId xmlns:a16="http://schemas.microsoft.com/office/drawing/2014/main" id="{E0E2BCA7-3B0A-4430-A02C-42E5CA86A615}"/>
              </a:ext>
            </a:extLst>
          </p:cNvPr>
          <p:cNvSpPr>
            <a:spLocks noGrp="1"/>
          </p:cNvSpPr>
          <p:nvPr>
            <p:ph type="title"/>
          </p:nvPr>
        </p:nvSpPr>
        <p:spPr>
          <a:xfrm>
            <a:off x="381701" y="2387600"/>
            <a:ext cx="2813191" cy="1325563"/>
          </a:xfrm>
        </p:spPr>
        <p:txBody>
          <a:bodyPr>
            <a:normAutofit fontScale="90000"/>
          </a:bodyPr>
          <a:lstStyle/>
          <a:p>
            <a:r>
              <a:rPr lang="en-GB" dirty="0" err="1"/>
              <a:t>Løyper</a:t>
            </a:r>
            <a:r>
              <a:rPr lang="en-GB" dirty="0"/>
              <a:t>: </a:t>
            </a:r>
            <a:br>
              <a:rPr lang="en-GB" dirty="0"/>
            </a:br>
            <a:r>
              <a:rPr lang="en-GB" dirty="0"/>
              <a:t>5 km </a:t>
            </a:r>
            <a:r>
              <a:rPr lang="en-GB" dirty="0" err="1"/>
              <a:t>blå</a:t>
            </a:r>
            <a:r>
              <a:rPr lang="en-GB" dirty="0"/>
              <a:t> </a:t>
            </a:r>
            <a:r>
              <a:rPr lang="en-GB" dirty="0" err="1"/>
              <a:t>og</a:t>
            </a:r>
            <a:r>
              <a:rPr lang="en-GB" dirty="0"/>
              <a:t> 5 km </a:t>
            </a:r>
            <a:r>
              <a:rPr lang="en-GB" dirty="0" err="1"/>
              <a:t>rød</a:t>
            </a:r>
            <a:endParaRPr lang="en-GB" dirty="0">
              <a:solidFill>
                <a:srgbClr val="FF0000"/>
              </a:solidFill>
            </a:endParaRPr>
          </a:p>
        </p:txBody>
      </p:sp>
      <p:pic>
        <p:nvPicPr>
          <p:cNvPr id="12" name="Picture 11">
            <a:extLst>
              <a:ext uri="{FF2B5EF4-FFF2-40B4-BE49-F238E27FC236}">
                <a16:creationId xmlns:a16="http://schemas.microsoft.com/office/drawing/2014/main" id="{44DC98D1-D829-492D-9056-EBB75E323F4C}"/>
              </a:ext>
            </a:extLst>
          </p:cNvPr>
          <p:cNvPicPr>
            <a:picLocks noChangeAspect="1"/>
          </p:cNvPicPr>
          <p:nvPr/>
        </p:nvPicPr>
        <p:blipFill rotWithShape="1">
          <a:blip r:embed="rId5"/>
          <a:srcRect l="5421" t="41285" r="17862" b="10028"/>
          <a:stretch/>
        </p:blipFill>
        <p:spPr>
          <a:xfrm>
            <a:off x="8212406" y="4739799"/>
            <a:ext cx="3933608" cy="1404198"/>
          </a:xfrm>
          <a:prstGeom prst="rect">
            <a:avLst/>
          </a:prstGeom>
        </p:spPr>
      </p:pic>
      <p:pic>
        <p:nvPicPr>
          <p:cNvPr id="13" name="Picture 12">
            <a:extLst>
              <a:ext uri="{FF2B5EF4-FFF2-40B4-BE49-F238E27FC236}">
                <a16:creationId xmlns:a16="http://schemas.microsoft.com/office/drawing/2014/main" id="{7AA66573-922C-4647-9AA7-F09C0FDFC444}"/>
              </a:ext>
            </a:extLst>
          </p:cNvPr>
          <p:cNvPicPr>
            <a:picLocks noChangeAspect="1"/>
          </p:cNvPicPr>
          <p:nvPr/>
        </p:nvPicPr>
        <p:blipFill rotWithShape="1">
          <a:blip r:embed="rId6"/>
          <a:srcRect l="5422" t="33413" r="18403" b="21648"/>
          <a:stretch/>
        </p:blipFill>
        <p:spPr>
          <a:xfrm>
            <a:off x="8212406" y="3474669"/>
            <a:ext cx="3812463" cy="1265130"/>
          </a:xfrm>
          <a:prstGeom prst="rect">
            <a:avLst/>
          </a:prstGeom>
        </p:spPr>
      </p:pic>
      <p:sp>
        <p:nvSpPr>
          <p:cNvPr id="2" name="TekstSylinder 1">
            <a:extLst>
              <a:ext uri="{FF2B5EF4-FFF2-40B4-BE49-F238E27FC236}">
                <a16:creationId xmlns:a16="http://schemas.microsoft.com/office/drawing/2014/main" id="{D06492CF-25F9-47CC-A041-938013CA9124}"/>
              </a:ext>
            </a:extLst>
          </p:cNvPr>
          <p:cNvSpPr txBox="1"/>
          <p:nvPr/>
        </p:nvSpPr>
        <p:spPr>
          <a:xfrm>
            <a:off x="4074459" y="3424517"/>
            <a:ext cx="1521759" cy="923330"/>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cs typeface="Calibri"/>
              </a:rPr>
              <a:t>Oppvarmings-</a:t>
            </a:r>
          </a:p>
          <a:p>
            <a:r>
              <a:rPr lang="nb-NO" dirty="0">
                <a:cs typeface="Calibri"/>
              </a:rPr>
              <a:t>Løyper (2-3 km)</a:t>
            </a:r>
          </a:p>
        </p:txBody>
      </p:sp>
      <p:cxnSp>
        <p:nvCxnSpPr>
          <p:cNvPr id="8" name="Straight Arrow Connector 7">
            <a:extLst>
              <a:ext uri="{FF2B5EF4-FFF2-40B4-BE49-F238E27FC236}">
                <a16:creationId xmlns:a16="http://schemas.microsoft.com/office/drawing/2014/main" id="{B96958FE-AEDB-431D-831F-2926F70DEC19}"/>
              </a:ext>
            </a:extLst>
          </p:cNvPr>
          <p:cNvCxnSpPr>
            <a:cxnSpLocks/>
          </p:cNvCxnSpPr>
          <p:nvPr/>
        </p:nvCxnSpPr>
        <p:spPr>
          <a:xfrm flipH="1">
            <a:off x="4649118" y="2864386"/>
            <a:ext cx="275422" cy="36355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569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889520" y="88136"/>
            <a:ext cx="8597900" cy="1325563"/>
          </a:xfrm>
        </p:spPr>
        <p:txBody>
          <a:bodyPr>
            <a:normAutofit/>
          </a:bodyPr>
          <a:lstStyle/>
          <a:p>
            <a:r>
              <a:rPr lang="nb-NO" dirty="0"/>
              <a:t>LØYPEKART FH 1,5 km</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4" name="Bilde 5" descr="Et bilde som inneholder tekst, kart&#10;&#10;Beskrivelse som er generert med svært høy visshet">
            <a:extLst>
              <a:ext uri="{FF2B5EF4-FFF2-40B4-BE49-F238E27FC236}">
                <a16:creationId xmlns:a16="http://schemas.microsoft.com/office/drawing/2014/main" id="{6E9F851B-1DCB-4F69-9338-AAFFDA15795F}"/>
              </a:ext>
            </a:extLst>
          </p:cNvPr>
          <p:cNvPicPr>
            <a:picLocks noChangeAspect="1"/>
          </p:cNvPicPr>
          <p:nvPr/>
        </p:nvPicPr>
        <p:blipFill>
          <a:blip r:embed="rId4"/>
          <a:stretch>
            <a:fillRect/>
          </a:stretch>
        </p:blipFill>
        <p:spPr>
          <a:xfrm>
            <a:off x="2640445" y="1049850"/>
            <a:ext cx="7013233" cy="5720014"/>
          </a:xfrm>
          <a:prstGeom prst="rect">
            <a:avLst/>
          </a:prstGeom>
        </p:spPr>
      </p:pic>
    </p:spTree>
    <p:extLst>
      <p:ext uri="{BB962C8B-B14F-4D97-AF65-F5344CB8AC3E}">
        <p14:creationId xmlns:p14="http://schemas.microsoft.com/office/powerpoint/2010/main" val="18801626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09984" y="121058"/>
            <a:ext cx="8597900" cy="1325563"/>
          </a:xfrm>
          <a:ln>
            <a:solidFill>
              <a:srgbClr val="FFC000"/>
            </a:solidFill>
          </a:ln>
        </p:spPr>
        <p:txBody>
          <a:bodyPr>
            <a:normAutofit fontScale="90000"/>
          </a:bodyPr>
          <a:lstStyle/>
          <a:p>
            <a:br>
              <a:rPr lang="nb-NO" dirty="0"/>
            </a:br>
            <a:br>
              <a:rPr lang="nb-NO" dirty="0"/>
            </a:br>
            <a:r>
              <a:rPr lang="nb-NO" dirty="0"/>
              <a:t>Diagonalsone og </a:t>
            </a:r>
            <a:r>
              <a:rPr lang="nb-NO" dirty="0">
                <a:solidFill>
                  <a:srgbClr val="FFC000"/>
                </a:solidFill>
              </a:rPr>
              <a:t>No-</a:t>
            </a:r>
            <a:r>
              <a:rPr lang="nb-NO" dirty="0" err="1">
                <a:solidFill>
                  <a:srgbClr val="FFC000"/>
                </a:solidFill>
              </a:rPr>
              <a:t>Coaching</a:t>
            </a:r>
            <a:r>
              <a:rPr lang="nb-NO" dirty="0"/>
              <a:t> 31/1</a:t>
            </a:r>
            <a:br>
              <a:rPr lang="nb-NO" dirty="0">
                <a:cs typeface="Calibri Light"/>
              </a:rPr>
            </a:br>
            <a:br>
              <a:rPr lang="nb-NO" dirty="0">
                <a:cs typeface="Calibri Light"/>
              </a:rPr>
            </a:br>
            <a:r>
              <a:rPr lang="nb-NO" dirty="0">
                <a:solidFill>
                  <a:schemeClr val="bg1"/>
                </a:solidFill>
              </a:rPr>
              <a:t>gen</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6" name="Bilde 5" descr="Et bilde som inneholder tekst, kart&#10;&#10;Beskrivelse som er generert med svært høy visshet">
            <a:extLst>
              <a:ext uri="{FF2B5EF4-FFF2-40B4-BE49-F238E27FC236}">
                <a16:creationId xmlns:a16="http://schemas.microsoft.com/office/drawing/2014/main" id="{128A0004-3AC5-4BAE-A1C9-54A4745FF33A}"/>
              </a:ext>
            </a:extLst>
          </p:cNvPr>
          <p:cNvPicPr>
            <a:picLocks noChangeAspect="1"/>
          </p:cNvPicPr>
          <p:nvPr/>
        </p:nvPicPr>
        <p:blipFill>
          <a:blip r:embed="rId4"/>
          <a:stretch>
            <a:fillRect/>
          </a:stretch>
        </p:blipFill>
        <p:spPr>
          <a:xfrm>
            <a:off x="3165514" y="1193800"/>
            <a:ext cx="6595468" cy="5543142"/>
          </a:xfrm>
          <a:prstGeom prst="rect">
            <a:avLst/>
          </a:prstGeom>
        </p:spPr>
      </p:pic>
      <p:sp>
        <p:nvSpPr>
          <p:cNvPr id="3" name="Freeform: Shape 2">
            <a:extLst>
              <a:ext uri="{FF2B5EF4-FFF2-40B4-BE49-F238E27FC236}">
                <a16:creationId xmlns:a16="http://schemas.microsoft.com/office/drawing/2014/main" id="{35CD2F36-89F7-470E-B797-378C913F7EFC}"/>
              </a:ext>
            </a:extLst>
          </p:cNvPr>
          <p:cNvSpPr/>
          <p:nvPr/>
        </p:nvSpPr>
        <p:spPr>
          <a:xfrm>
            <a:off x="6103345" y="3183875"/>
            <a:ext cx="627961" cy="66101"/>
          </a:xfrm>
          <a:custGeom>
            <a:avLst/>
            <a:gdLst>
              <a:gd name="connsiteX0" fmla="*/ 0 w 627961"/>
              <a:gd name="connsiteY0" fmla="*/ 0 h 66101"/>
              <a:gd name="connsiteX1" fmla="*/ 176269 w 627961"/>
              <a:gd name="connsiteY1" fmla="*/ 11017 h 66101"/>
              <a:gd name="connsiteX2" fmla="*/ 418641 w 627961"/>
              <a:gd name="connsiteY2" fmla="*/ 66101 h 66101"/>
              <a:gd name="connsiteX3" fmla="*/ 627961 w 627961"/>
              <a:gd name="connsiteY3" fmla="*/ 11017 h 66101"/>
              <a:gd name="connsiteX4" fmla="*/ 627961 w 627961"/>
              <a:gd name="connsiteY4" fmla="*/ 11017 h 6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961" h="66101">
                <a:moveTo>
                  <a:pt x="0" y="0"/>
                </a:moveTo>
                <a:cubicBezTo>
                  <a:pt x="53247" y="0"/>
                  <a:pt x="106495" y="0"/>
                  <a:pt x="176269" y="11017"/>
                </a:cubicBezTo>
                <a:cubicBezTo>
                  <a:pt x="246043" y="22034"/>
                  <a:pt x="343359" y="66101"/>
                  <a:pt x="418641" y="66101"/>
                </a:cubicBezTo>
                <a:cubicBezTo>
                  <a:pt x="493923" y="66101"/>
                  <a:pt x="627961" y="11017"/>
                  <a:pt x="627961" y="11017"/>
                </a:cubicBezTo>
                <a:lnTo>
                  <a:pt x="627961" y="11017"/>
                </a:ln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9E5D9036-EAFC-40C2-B628-C76FCBA7DCEF}"/>
              </a:ext>
            </a:extLst>
          </p:cNvPr>
          <p:cNvSpPr/>
          <p:nvPr/>
        </p:nvSpPr>
        <p:spPr>
          <a:xfrm>
            <a:off x="4869455" y="2445745"/>
            <a:ext cx="275422" cy="176269"/>
          </a:xfrm>
          <a:custGeom>
            <a:avLst/>
            <a:gdLst>
              <a:gd name="connsiteX0" fmla="*/ 0 w 275422"/>
              <a:gd name="connsiteY0" fmla="*/ 0 h 176269"/>
              <a:gd name="connsiteX1" fmla="*/ 121186 w 275422"/>
              <a:gd name="connsiteY1" fmla="*/ 132202 h 176269"/>
              <a:gd name="connsiteX2" fmla="*/ 275422 w 275422"/>
              <a:gd name="connsiteY2" fmla="*/ 176269 h 176269"/>
            </a:gdLst>
            <a:ahLst/>
            <a:cxnLst>
              <a:cxn ang="0">
                <a:pos x="connsiteX0" y="connsiteY0"/>
              </a:cxn>
              <a:cxn ang="0">
                <a:pos x="connsiteX1" y="connsiteY1"/>
              </a:cxn>
              <a:cxn ang="0">
                <a:pos x="connsiteX2" y="connsiteY2"/>
              </a:cxn>
            </a:cxnLst>
            <a:rect l="l" t="t" r="r" b="b"/>
            <a:pathLst>
              <a:path w="275422" h="176269">
                <a:moveTo>
                  <a:pt x="0" y="0"/>
                </a:moveTo>
                <a:cubicBezTo>
                  <a:pt x="37641" y="51412"/>
                  <a:pt x="75282" y="102824"/>
                  <a:pt x="121186" y="132202"/>
                </a:cubicBezTo>
                <a:cubicBezTo>
                  <a:pt x="167090" y="161580"/>
                  <a:pt x="221256" y="168924"/>
                  <a:pt x="275422" y="176269"/>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47AA45BE-78E0-4A80-804F-43752B8A2533}"/>
              </a:ext>
            </a:extLst>
          </p:cNvPr>
          <p:cNvSpPr/>
          <p:nvPr/>
        </p:nvSpPr>
        <p:spPr>
          <a:xfrm>
            <a:off x="8160152" y="4307509"/>
            <a:ext cx="1163256" cy="866375"/>
          </a:xfrm>
          <a:custGeom>
            <a:avLst/>
            <a:gdLst>
              <a:gd name="connsiteX0" fmla="*/ 0 w 1163256"/>
              <a:gd name="connsiteY0" fmla="*/ 866375 h 866375"/>
              <a:gd name="connsiteX1" fmla="*/ 109959 w 1163256"/>
              <a:gd name="connsiteY1" fmla="*/ 600157 h 866375"/>
              <a:gd name="connsiteX2" fmla="*/ 254643 w 1163256"/>
              <a:gd name="connsiteY2" fmla="*/ 403387 h 866375"/>
              <a:gd name="connsiteX3" fmla="*/ 474562 w 1163256"/>
              <a:gd name="connsiteY3" fmla="*/ 241342 h 866375"/>
              <a:gd name="connsiteX4" fmla="*/ 659757 w 1163256"/>
              <a:gd name="connsiteY4" fmla="*/ 102445 h 866375"/>
              <a:gd name="connsiteX5" fmla="*/ 902825 w 1163256"/>
              <a:gd name="connsiteY5" fmla="*/ 9848 h 866375"/>
              <a:gd name="connsiteX6" fmla="*/ 1059083 w 1163256"/>
              <a:gd name="connsiteY6" fmla="*/ 9848 h 866375"/>
              <a:gd name="connsiteX7" fmla="*/ 1163256 w 1163256"/>
              <a:gd name="connsiteY7" fmla="*/ 73509 h 86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256" h="866375">
                <a:moveTo>
                  <a:pt x="0" y="866375"/>
                </a:moveTo>
                <a:cubicBezTo>
                  <a:pt x="33759" y="771848"/>
                  <a:pt x="67518" y="677322"/>
                  <a:pt x="109959" y="600157"/>
                </a:cubicBezTo>
                <a:cubicBezTo>
                  <a:pt x="152400" y="522992"/>
                  <a:pt x="193876" y="463189"/>
                  <a:pt x="254643" y="403387"/>
                </a:cubicBezTo>
                <a:cubicBezTo>
                  <a:pt x="315410" y="343585"/>
                  <a:pt x="474562" y="241342"/>
                  <a:pt x="474562" y="241342"/>
                </a:cubicBezTo>
                <a:cubicBezTo>
                  <a:pt x="542081" y="191185"/>
                  <a:pt x="588380" y="141027"/>
                  <a:pt x="659757" y="102445"/>
                </a:cubicBezTo>
                <a:cubicBezTo>
                  <a:pt x="731134" y="63863"/>
                  <a:pt x="836271" y="25281"/>
                  <a:pt x="902825" y="9848"/>
                </a:cubicBezTo>
                <a:cubicBezTo>
                  <a:pt x="969379" y="-5585"/>
                  <a:pt x="1015678" y="-762"/>
                  <a:pt x="1059083" y="9848"/>
                </a:cubicBezTo>
                <a:cubicBezTo>
                  <a:pt x="1102488" y="20458"/>
                  <a:pt x="1132872" y="46983"/>
                  <a:pt x="1163256" y="73509"/>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76CE0651-4F2F-47BC-B43A-5385C5CD949A}"/>
              </a:ext>
            </a:extLst>
          </p:cNvPr>
          <p:cNvSpPr/>
          <p:nvPr/>
        </p:nvSpPr>
        <p:spPr>
          <a:xfrm>
            <a:off x="5779253" y="2961539"/>
            <a:ext cx="324092" cy="202557"/>
          </a:xfrm>
          <a:custGeom>
            <a:avLst/>
            <a:gdLst>
              <a:gd name="connsiteX0" fmla="*/ 324092 w 324092"/>
              <a:gd name="connsiteY0" fmla="*/ 202557 h 202557"/>
              <a:gd name="connsiteX1" fmla="*/ 231494 w 324092"/>
              <a:gd name="connsiteY1" fmla="*/ 81023 h 202557"/>
              <a:gd name="connsiteX2" fmla="*/ 121535 w 324092"/>
              <a:gd name="connsiteY2" fmla="*/ 52086 h 202557"/>
              <a:gd name="connsiteX3" fmla="*/ 0 w 324092"/>
              <a:gd name="connsiteY3" fmla="*/ 0 h 202557"/>
            </a:gdLst>
            <a:ahLst/>
            <a:cxnLst>
              <a:cxn ang="0">
                <a:pos x="connsiteX0" y="connsiteY0"/>
              </a:cxn>
              <a:cxn ang="0">
                <a:pos x="connsiteX1" y="connsiteY1"/>
              </a:cxn>
              <a:cxn ang="0">
                <a:pos x="connsiteX2" y="connsiteY2"/>
              </a:cxn>
              <a:cxn ang="0">
                <a:pos x="connsiteX3" y="connsiteY3"/>
              </a:cxn>
            </a:cxnLst>
            <a:rect l="l" t="t" r="r" b="b"/>
            <a:pathLst>
              <a:path w="324092" h="202557">
                <a:moveTo>
                  <a:pt x="324092" y="202557"/>
                </a:moveTo>
                <a:cubicBezTo>
                  <a:pt x="294672" y="154329"/>
                  <a:pt x="265253" y="106101"/>
                  <a:pt x="231494" y="81023"/>
                </a:cubicBezTo>
                <a:cubicBezTo>
                  <a:pt x="197735" y="55945"/>
                  <a:pt x="160117" y="65590"/>
                  <a:pt x="121535" y="52086"/>
                </a:cubicBezTo>
                <a:cubicBezTo>
                  <a:pt x="82953" y="38582"/>
                  <a:pt x="41476" y="19291"/>
                  <a:pt x="0" y="0"/>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FE7D647D-0C64-4422-9F0D-EDB72A99DC16}"/>
              </a:ext>
            </a:extLst>
          </p:cNvPr>
          <p:cNvSpPr/>
          <p:nvPr/>
        </p:nvSpPr>
        <p:spPr>
          <a:xfrm>
            <a:off x="4600937" y="5474825"/>
            <a:ext cx="572947" cy="75236"/>
          </a:xfrm>
          <a:custGeom>
            <a:avLst/>
            <a:gdLst>
              <a:gd name="connsiteX0" fmla="*/ 572947 w 572947"/>
              <a:gd name="connsiteY0" fmla="*/ 75236 h 75236"/>
              <a:gd name="connsiteX1" fmla="*/ 289367 w 572947"/>
              <a:gd name="connsiteY1" fmla="*/ 28937 h 75236"/>
              <a:gd name="connsiteX2" fmla="*/ 109959 w 572947"/>
              <a:gd name="connsiteY2" fmla="*/ 23150 h 75236"/>
              <a:gd name="connsiteX3" fmla="*/ 0 w 572947"/>
              <a:gd name="connsiteY3" fmla="*/ 0 h 75236"/>
            </a:gdLst>
            <a:ahLst/>
            <a:cxnLst>
              <a:cxn ang="0">
                <a:pos x="connsiteX0" y="connsiteY0"/>
              </a:cxn>
              <a:cxn ang="0">
                <a:pos x="connsiteX1" y="connsiteY1"/>
              </a:cxn>
              <a:cxn ang="0">
                <a:pos x="connsiteX2" y="connsiteY2"/>
              </a:cxn>
              <a:cxn ang="0">
                <a:pos x="connsiteX3" y="connsiteY3"/>
              </a:cxn>
            </a:cxnLst>
            <a:rect l="l" t="t" r="r" b="b"/>
            <a:pathLst>
              <a:path w="572947" h="75236">
                <a:moveTo>
                  <a:pt x="572947" y="75236"/>
                </a:moveTo>
                <a:cubicBezTo>
                  <a:pt x="469739" y="56427"/>
                  <a:pt x="366532" y="37618"/>
                  <a:pt x="289367" y="28937"/>
                </a:cubicBezTo>
                <a:cubicBezTo>
                  <a:pt x="212202" y="20256"/>
                  <a:pt x="158187" y="27973"/>
                  <a:pt x="109959" y="23150"/>
                </a:cubicBezTo>
                <a:cubicBezTo>
                  <a:pt x="61731" y="18327"/>
                  <a:pt x="30865" y="9163"/>
                  <a:pt x="0" y="0"/>
                </a:cubicBez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B54CF047-A9AD-4CC8-9275-B2C033368622}"/>
              </a:ext>
            </a:extLst>
          </p:cNvPr>
          <p:cNvSpPr/>
          <p:nvPr/>
        </p:nvSpPr>
        <p:spPr>
          <a:xfrm>
            <a:off x="5127585" y="5503762"/>
            <a:ext cx="261520" cy="364603"/>
          </a:xfrm>
          <a:custGeom>
            <a:avLst/>
            <a:gdLst>
              <a:gd name="connsiteX0" fmla="*/ 75235 w 261520"/>
              <a:gd name="connsiteY0" fmla="*/ 0 h 364603"/>
              <a:gd name="connsiteX1" fmla="*/ 196769 w 261520"/>
              <a:gd name="connsiteY1" fmla="*/ 23149 h 364603"/>
              <a:gd name="connsiteX2" fmla="*/ 254643 w 261520"/>
              <a:gd name="connsiteY2" fmla="*/ 121534 h 364603"/>
              <a:gd name="connsiteX3" fmla="*/ 254643 w 261520"/>
              <a:gd name="connsiteY3" fmla="*/ 208344 h 364603"/>
              <a:gd name="connsiteX4" fmla="*/ 202557 w 261520"/>
              <a:gd name="connsiteY4" fmla="*/ 272005 h 364603"/>
              <a:gd name="connsiteX5" fmla="*/ 133109 w 261520"/>
              <a:gd name="connsiteY5" fmla="*/ 329879 h 364603"/>
              <a:gd name="connsiteX6" fmla="*/ 0 w 261520"/>
              <a:gd name="connsiteY6" fmla="*/ 364603 h 3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20" h="364603">
                <a:moveTo>
                  <a:pt x="75235" y="0"/>
                </a:moveTo>
                <a:cubicBezTo>
                  <a:pt x="121051" y="1446"/>
                  <a:pt x="166868" y="2893"/>
                  <a:pt x="196769" y="23149"/>
                </a:cubicBezTo>
                <a:cubicBezTo>
                  <a:pt x="226670" y="43405"/>
                  <a:pt x="244997" y="90668"/>
                  <a:pt x="254643" y="121534"/>
                </a:cubicBezTo>
                <a:cubicBezTo>
                  <a:pt x="264289" y="152400"/>
                  <a:pt x="263324" y="183266"/>
                  <a:pt x="254643" y="208344"/>
                </a:cubicBezTo>
                <a:cubicBezTo>
                  <a:pt x="245962" y="233422"/>
                  <a:pt x="222813" y="251749"/>
                  <a:pt x="202557" y="272005"/>
                </a:cubicBezTo>
                <a:cubicBezTo>
                  <a:pt x="182301" y="292261"/>
                  <a:pt x="166868" y="314446"/>
                  <a:pt x="133109" y="329879"/>
                </a:cubicBezTo>
                <a:cubicBezTo>
                  <a:pt x="99350" y="345312"/>
                  <a:pt x="49675" y="354957"/>
                  <a:pt x="0" y="364603"/>
                </a:cubicBez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EEB86D63-1864-4A3A-B54B-0CE899F094FB}"/>
              </a:ext>
            </a:extLst>
          </p:cNvPr>
          <p:cNvSpPr/>
          <p:nvPr/>
        </p:nvSpPr>
        <p:spPr>
          <a:xfrm>
            <a:off x="4415742" y="2957332"/>
            <a:ext cx="283580" cy="92597"/>
          </a:xfrm>
          <a:custGeom>
            <a:avLst/>
            <a:gdLst>
              <a:gd name="connsiteX0" fmla="*/ 0 w 283580"/>
              <a:gd name="connsiteY0" fmla="*/ 0 h 92597"/>
              <a:gd name="connsiteX1" fmla="*/ 150471 w 283580"/>
              <a:gd name="connsiteY1" fmla="*/ 57873 h 92597"/>
              <a:gd name="connsiteX2" fmla="*/ 248855 w 283580"/>
              <a:gd name="connsiteY2" fmla="*/ 81022 h 92597"/>
              <a:gd name="connsiteX3" fmla="*/ 283580 w 283580"/>
              <a:gd name="connsiteY3" fmla="*/ 92597 h 92597"/>
            </a:gdLst>
            <a:ahLst/>
            <a:cxnLst>
              <a:cxn ang="0">
                <a:pos x="connsiteX0" y="connsiteY0"/>
              </a:cxn>
              <a:cxn ang="0">
                <a:pos x="connsiteX1" y="connsiteY1"/>
              </a:cxn>
              <a:cxn ang="0">
                <a:pos x="connsiteX2" y="connsiteY2"/>
              </a:cxn>
              <a:cxn ang="0">
                <a:pos x="connsiteX3" y="connsiteY3"/>
              </a:cxn>
            </a:cxnLst>
            <a:rect l="l" t="t" r="r" b="b"/>
            <a:pathLst>
              <a:path w="283580" h="92597">
                <a:moveTo>
                  <a:pt x="0" y="0"/>
                </a:moveTo>
                <a:cubicBezTo>
                  <a:pt x="54497" y="22184"/>
                  <a:pt x="108995" y="44369"/>
                  <a:pt x="150471" y="57873"/>
                </a:cubicBezTo>
                <a:cubicBezTo>
                  <a:pt x="191947" y="71377"/>
                  <a:pt x="226670" y="75235"/>
                  <a:pt x="248855" y="81022"/>
                </a:cubicBezTo>
                <a:cubicBezTo>
                  <a:pt x="271040" y="86809"/>
                  <a:pt x="277310" y="89703"/>
                  <a:pt x="283580" y="92597"/>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46546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566929" y="1388125"/>
            <a:ext cx="8555363" cy="999475"/>
          </a:xfrm>
        </p:spPr>
        <p:txBody>
          <a:bodyPr>
            <a:normAutofit fontScale="90000"/>
          </a:bodyPr>
          <a:lstStyle/>
          <a:p>
            <a:br>
              <a:rPr lang="nb-NO" dirty="0"/>
            </a:br>
            <a:br>
              <a:rPr lang="nb-NO" dirty="0"/>
            </a:br>
            <a:br>
              <a:rPr lang="nb-NO" dirty="0"/>
            </a:br>
            <a:r>
              <a:rPr lang="nb-NO" dirty="0"/>
              <a:t>PREPARERING FOR 31/1</a:t>
            </a:r>
            <a:br>
              <a:rPr lang="nb-NO" dirty="0">
                <a:cs typeface="Calibri Light"/>
              </a:rPr>
            </a:br>
            <a:br>
              <a:rPr lang="nb-NO" sz="2700" dirty="0">
                <a:cs typeface="Calibri Light"/>
              </a:rPr>
            </a:br>
            <a:r>
              <a:rPr lang="nb-NO" sz="2700" dirty="0"/>
              <a:t>Løyper, </a:t>
            </a:r>
            <a:r>
              <a:rPr lang="nb-NO" sz="2700" dirty="0" err="1"/>
              <a:t>testspor</a:t>
            </a:r>
            <a:r>
              <a:rPr lang="nb-NO" sz="2700" dirty="0"/>
              <a:t> og oppvarmingsløype prepareres før midnatt</a:t>
            </a:r>
            <a:br>
              <a:rPr lang="nb-NO" sz="2700" dirty="0"/>
            </a:br>
            <a:r>
              <a:rPr lang="nb-NO" sz="2700" dirty="0"/>
              <a:t>To spor settes i ideallinje</a:t>
            </a:r>
            <a:br>
              <a:rPr lang="nb-NO" sz="2700" dirty="0"/>
            </a:br>
            <a:endParaRPr lang="nb-NO" dirty="0">
              <a:solidFill>
                <a:schemeClr val="bg1"/>
              </a:solidFill>
            </a:endParaRP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38215443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21000" y="400935"/>
            <a:ext cx="8597900" cy="1325563"/>
          </a:xfrm>
        </p:spPr>
        <p:txBody>
          <a:bodyPr>
            <a:normAutofit fontScale="90000"/>
          </a:bodyPr>
          <a:lstStyle/>
          <a:p>
            <a:br>
              <a:rPr lang="nb-NO" dirty="0"/>
            </a:br>
            <a:br>
              <a:rPr lang="nb-NO" dirty="0"/>
            </a:br>
            <a:br>
              <a:rPr lang="nb-NO" dirty="0"/>
            </a:br>
            <a:br>
              <a:rPr lang="nb-NO" dirty="0"/>
            </a:br>
            <a:br>
              <a:rPr lang="nb-NO" dirty="0"/>
            </a:br>
            <a:br>
              <a:rPr lang="nb-NO" dirty="0"/>
            </a:br>
            <a:br>
              <a:rPr lang="nb-NO" dirty="0"/>
            </a:br>
            <a:r>
              <a:rPr lang="nb-NO" dirty="0"/>
              <a:t>STADION OG TIDTAKING 31/1</a:t>
            </a:r>
            <a:br>
              <a:rPr lang="nb-NO" dirty="0">
                <a:cs typeface="Calibri Light"/>
              </a:rPr>
            </a:br>
            <a:br>
              <a:rPr lang="nb-NO" dirty="0">
                <a:cs typeface="Calibri Light"/>
              </a:rPr>
            </a:br>
            <a:r>
              <a:rPr lang="nb-NO" sz="2700" dirty="0"/>
              <a:t>- Startnummer og klespose hentes i telt utenfor kulvert</a:t>
            </a:r>
            <a:br>
              <a:rPr lang="nb-NO" sz="2700" dirty="0">
                <a:cs typeface="Calibri Light"/>
              </a:rPr>
            </a:br>
            <a:r>
              <a:rPr lang="nb-NO" sz="2700" dirty="0"/>
              <a:t>- Kulvert må brukes for å komme inn til start (FH inn i siste sving før   oppløpet, utgang rød )</a:t>
            </a:r>
            <a:br>
              <a:rPr lang="nb-NO" sz="2700" dirty="0">
                <a:cs typeface="Calibri Light"/>
              </a:rPr>
            </a:br>
            <a:r>
              <a:rPr lang="nb-NO" sz="2700" dirty="0"/>
              <a:t>- Klespose leveres inn inne på stadion, utleveres ved mål</a:t>
            </a:r>
            <a:br>
              <a:rPr lang="nb-NO" sz="2700" dirty="0">
                <a:cs typeface="Calibri Light"/>
              </a:rPr>
            </a:br>
            <a:r>
              <a:rPr lang="nb-NO" sz="2700" dirty="0"/>
              <a:t>- Brikker settes på rett før start </a:t>
            </a:r>
            <a:br>
              <a:rPr lang="nb-NO" sz="2700" dirty="0">
                <a:cs typeface="Calibri Light"/>
              </a:rPr>
            </a:br>
            <a:br>
              <a:rPr lang="nb-NO" sz="2700" dirty="0">
                <a:cs typeface="Calibri Light"/>
              </a:rPr>
            </a:br>
            <a:br>
              <a:rPr lang="nb-NO" sz="2700" dirty="0">
                <a:cs typeface="Calibri Light"/>
              </a:rPr>
            </a:br>
            <a:br>
              <a:rPr lang="nb-NO" sz="2700" dirty="0">
                <a:cs typeface="Calibri Light"/>
              </a:rPr>
            </a:br>
            <a:br>
              <a:rPr lang="nb-NO" sz="2700" dirty="0">
                <a:cs typeface="Calibri Light"/>
              </a:rPr>
            </a:br>
            <a:endParaRPr lang="nb-NO" dirty="0"/>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29338582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582705"/>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65067" y="1193800"/>
            <a:ext cx="8597900" cy="1325563"/>
          </a:xfrm>
        </p:spPr>
        <p:txBody>
          <a:bodyPr>
            <a:normAutofit fontScale="90000"/>
          </a:bodyPr>
          <a:lstStyle/>
          <a:p>
            <a:br>
              <a:rPr lang="nb-NO" sz="4000" dirty="0"/>
            </a:br>
            <a:br>
              <a:rPr lang="nb-NO" sz="4000" dirty="0"/>
            </a:br>
            <a:br>
              <a:rPr lang="nb-NO" sz="4000" dirty="0"/>
            </a:br>
            <a:br>
              <a:rPr lang="nb-NO" sz="4000" dirty="0"/>
            </a:br>
            <a:r>
              <a:rPr lang="nb-NO" sz="4000" dirty="0"/>
              <a:t>RENNPROGRAM fredag 1. </a:t>
            </a:r>
            <a:r>
              <a:rPr lang="nb-NO" sz="4000" dirty="0" err="1"/>
              <a:t>feb</a:t>
            </a:r>
            <a:r>
              <a:rPr lang="nb-NO" sz="4000" dirty="0"/>
              <a:t> - sprint fristil</a:t>
            </a:r>
            <a:br>
              <a:rPr lang="nb-NO" sz="4000" dirty="0"/>
            </a:br>
            <a:br>
              <a:rPr lang="nb-NO" sz="2700" dirty="0"/>
            </a:br>
            <a:r>
              <a:rPr lang="nb-NO" sz="2700" dirty="0"/>
              <a:t>08.00:	Ytre løyper åpner (preparert som for </a:t>
            </a:r>
            <a:r>
              <a:rPr lang="nb-NO" sz="2700" dirty="0" err="1"/>
              <a:t>Skiathlon</a:t>
            </a:r>
            <a:r>
              <a:rPr lang="nb-NO" sz="2700" dirty="0"/>
              <a:t>)</a:t>
            </a:r>
            <a:br>
              <a:rPr lang="nb-NO" sz="2700" dirty="0"/>
            </a:br>
            <a:r>
              <a:rPr lang="nb-NO" sz="2700" dirty="0"/>
              <a:t>10.00:	Sprintløype åpner</a:t>
            </a:r>
            <a:br>
              <a:rPr lang="nb-NO" sz="2700" dirty="0"/>
            </a:br>
            <a:r>
              <a:rPr lang="nb-NO" sz="2700" dirty="0"/>
              <a:t>11.15:	Sprintløype stenger </a:t>
            </a:r>
            <a:br>
              <a:rPr lang="nb-NO" sz="2700" dirty="0"/>
            </a:br>
            <a:r>
              <a:rPr lang="nb-NO" sz="2700" b="1" dirty="0"/>
              <a:t>11.15:	FH prolog sprint (1km)</a:t>
            </a:r>
            <a:br>
              <a:rPr lang="nb-NO" sz="2700" dirty="0"/>
            </a:br>
            <a:r>
              <a:rPr lang="nb-NO" sz="2700" b="1" dirty="0"/>
              <a:t>11.30:	Prolog sprint, fristil, kvinner og menn</a:t>
            </a:r>
            <a:br>
              <a:rPr lang="nb-NO" sz="2700" b="1" dirty="0"/>
            </a:br>
            <a:r>
              <a:rPr lang="nb-NO" sz="2700" b="1" dirty="0"/>
              <a:t>	</a:t>
            </a:r>
            <a:r>
              <a:rPr lang="nb-NO" sz="2700" dirty="0"/>
              <a:t>Løyper åpner etter prolog</a:t>
            </a:r>
            <a:br>
              <a:rPr lang="nb-NO" sz="2700" dirty="0"/>
            </a:br>
            <a:r>
              <a:rPr lang="nb-NO" sz="2700" dirty="0"/>
              <a:t>13.40:	Sprintløype stenger</a:t>
            </a:r>
            <a:br>
              <a:rPr lang="nb-NO" sz="2700" dirty="0"/>
            </a:br>
            <a:r>
              <a:rPr lang="nb-NO" sz="2700" b="1" dirty="0"/>
              <a:t>13.40:	FH finaler </a:t>
            </a:r>
            <a:r>
              <a:rPr lang="nb-NO" sz="2700" b="1"/>
              <a:t>sprint herrer og damer, </a:t>
            </a:r>
            <a:r>
              <a:rPr lang="nb-NO" sz="2700" b="1" dirty="0"/>
              <a:t>sittende</a:t>
            </a:r>
            <a:br>
              <a:rPr lang="nb-NO" sz="2700" b="1" dirty="0"/>
            </a:br>
            <a:r>
              <a:rPr lang="nb-NO" sz="2700" b="1" dirty="0"/>
              <a:t>13:45:	FH finale sprint, stående damer</a:t>
            </a:r>
            <a:br>
              <a:rPr lang="nb-NO" sz="2700" b="1" dirty="0"/>
            </a:br>
            <a:r>
              <a:rPr lang="nb-NO" sz="2700" b="1" dirty="0"/>
              <a:t>13:50:	FH finale sprint, stående herrer</a:t>
            </a:r>
            <a:br>
              <a:rPr lang="nb-NO" sz="2700" b="1" dirty="0"/>
            </a:br>
            <a:r>
              <a:rPr lang="nb-NO" sz="2700" b="1" dirty="0"/>
              <a:t>14.00:	Finaler sprint, damer (1,3 km) og herrer (1,5 km)</a:t>
            </a:r>
            <a:br>
              <a:rPr lang="nb-NO" sz="2700" dirty="0"/>
            </a:br>
            <a:r>
              <a:rPr lang="nb-NO" sz="2700" dirty="0"/>
              <a:t>14.30:	Premieutdeling FH (teltet)</a:t>
            </a:r>
            <a:br>
              <a:rPr lang="nb-NO" sz="2700" dirty="0"/>
            </a:br>
            <a:r>
              <a:rPr lang="nb-NO" sz="2700" dirty="0"/>
              <a:t>15.40:	Blomsterseremoni (målområdet)</a:t>
            </a:r>
            <a:br>
              <a:rPr lang="nb-NO" sz="2700" dirty="0"/>
            </a:br>
            <a:r>
              <a:rPr lang="nb-NO" sz="2700" dirty="0"/>
              <a:t>16.20:	Premieutdeling sprint kvinner, menn (teltet)</a:t>
            </a:r>
            <a:br>
              <a:rPr lang="nb-NO" sz="2700" dirty="0"/>
            </a:br>
            <a:r>
              <a:rPr lang="nb-NO" sz="2700"/>
              <a:t>	</a:t>
            </a:r>
            <a:endParaRPr lang="nb-NO" sz="2700" dirty="0"/>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7888569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21000" y="400935"/>
            <a:ext cx="8597900" cy="1325563"/>
          </a:xfrm>
        </p:spPr>
        <p:txBody>
          <a:bodyPr>
            <a:normAutofit fontScale="90000"/>
          </a:bodyPr>
          <a:lstStyle/>
          <a:p>
            <a:br>
              <a:rPr lang="nb-NO" dirty="0"/>
            </a:br>
            <a:br>
              <a:rPr lang="nb-NO" dirty="0"/>
            </a:br>
            <a:br>
              <a:rPr lang="nb-NO" dirty="0"/>
            </a:br>
            <a:br>
              <a:rPr lang="nb-NO" dirty="0"/>
            </a:br>
            <a:br>
              <a:rPr lang="nb-NO" dirty="0"/>
            </a:br>
            <a:br>
              <a:rPr lang="nb-NO" dirty="0"/>
            </a:br>
            <a:br>
              <a:rPr lang="nb-NO" dirty="0"/>
            </a:br>
            <a:r>
              <a:rPr lang="nb-NO" dirty="0"/>
              <a:t>PÅMELDING/STARTLISTER SPRINT</a:t>
            </a:r>
            <a:br>
              <a:rPr lang="nb-NO" dirty="0">
                <a:cs typeface="Calibri Light"/>
              </a:rPr>
            </a:br>
            <a:br>
              <a:rPr lang="nb-NO" dirty="0">
                <a:cs typeface="Calibri Light"/>
              </a:rPr>
            </a:br>
            <a:r>
              <a:rPr lang="nb-NO" sz="2700" dirty="0"/>
              <a:t>Strykninger for prolog må medes innen </a:t>
            </a:r>
            <a:r>
              <a:rPr lang="nb-NO" sz="2700" dirty="0" err="1"/>
              <a:t>kl</a:t>
            </a:r>
            <a:r>
              <a:rPr lang="nb-NO" sz="2700" dirty="0"/>
              <a:t> 17:00 torsdag til</a:t>
            </a:r>
            <a:br>
              <a:rPr lang="nb-NO" sz="2700" dirty="0"/>
            </a:br>
            <a:r>
              <a:rPr lang="nb-NO" sz="4000" dirty="0"/>
              <a:t>vigdis@idrettsforbundet.no</a:t>
            </a:r>
            <a:br>
              <a:rPr lang="nb-NO" sz="2700" dirty="0"/>
            </a:br>
            <a:br>
              <a:rPr lang="nb-NO" sz="2700" dirty="0"/>
            </a:br>
            <a:r>
              <a:rPr lang="nb-NO" sz="2700" dirty="0"/>
              <a:t>Startlister blir publisert på nettsiden senest </a:t>
            </a:r>
            <a:r>
              <a:rPr lang="nb-NO" sz="2700" dirty="0" err="1"/>
              <a:t>kl</a:t>
            </a:r>
            <a:r>
              <a:rPr lang="nb-NO" sz="2700" dirty="0"/>
              <a:t> 20:00 torsdag</a:t>
            </a:r>
            <a:br>
              <a:rPr lang="nb-NO" sz="2700" dirty="0">
                <a:cs typeface="Calibri Light"/>
              </a:rPr>
            </a:br>
            <a:br>
              <a:rPr lang="nb-NO" sz="2700" dirty="0">
                <a:cs typeface="Calibri Light"/>
              </a:rPr>
            </a:br>
            <a:br>
              <a:rPr lang="nb-NO" sz="2700" dirty="0">
                <a:cs typeface="Calibri Light"/>
              </a:rPr>
            </a:br>
            <a:br>
              <a:rPr lang="nb-NO" sz="2700" dirty="0">
                <a:cs typeface="Calibri Light"/>
              </a:rPr>
            </a:br>
            <a:br>
              <a:rPr lang="nb-NO" sz="2700" dirty="0">
                <a:cs typeface="Calibri Light"/>
              </a:rPr>
            </a:br>
            <a:endParaRPr lang="nb-NO" dirty="0"/>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4058460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3">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898966" y="0"/>
            <a:ext cx="8597900" cy="1325563"/>
          </a:xfrm>
        </p:spPr>
        <p:txBody>
          <a:bodyPr>
            <a:normAutofit/>
          </a:bodyPr>
          <a:lstStyle/>
          <a:p>
            <a:r>
              <a:rPr lang="nb-NO" dirty="0"/>
              <a:t>LØYPEKART FH SPRINT</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4" name="Bilde 5" descr="Et bilde som inneholder tekst, kart&#10;&#10;Beskrivelse som er generert med svært høy visshet">
            <a:extLst>
              <a:ext uri="{FF2B5EF4-FFF2-40B4-BE49-F238E27FC236}">
                <a16:creationId xmlns:a16="http://schemas.microsoft.com/office/drawing/2014/main" id="{75840D0D-EB3C-4C59-93F2-00F173B96EE7}"/>
              </a:ext>
            </a:extLst>
          </p:cNvPr>
          <p:cNvPicPr>
            <a:picLocks noChangeAspect="1"/>
          </p:cNvPicPr>
          <p:nvPr/>
        </p:nvPicPr>
        <p:blipFill>
          <a:blip r:embed="rId5"/>
          <a:stretch>
            <a:fillRect/>
          </a:stretch>
        </p:blipFill>
        <p:spPr>
          <a:xfrm>
            <a:off x="2498981" y="1001273"/>
            <a:ext cx="7194038" cy="5752319"/>
          </a:xfrm>
          <a:prstGeom prst="rect">
            <a:avLst/>
          </a:prstGeom>
        </p:spPr>
      </p:pic>
    </p:spTree>
    <p:extLst>
      <p:ext uri="{BB962C8B-B14F-4D97-AF65-F5344CB8AC3E}">
        <p14:creationId xmlns:p14="http://schemas.microsoft.com/office/powerpoint/2010/main" val="21442091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21000" y="415925"/>
            <a:ext cx="8597900" cy="1325563"/>
          </a:xfrm>
        </p:spPr>
        <p:txBody>
          <a:bodyPr>
            <a:normAutofit/>
          </a:bodyPr>
          <a:lstStyle/>
          <a:p>
            <a:r>
              <a:rPr lang="nb-NO" dirty="0">
                <a:solidFill>
                  <a:schemeClr val="bg1"/>
                </a:solidFill>
              </a:rPr>
              <a:t>Agenda</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
        <p:nvSpPr>
          <p:cNvPr id="8" name="TekstSylinder 7">
            <a:extLst>
              <a:ext uri="{FF2B5EF4-FFF2-40B4-BE49-F238E27FC236}">
                <a16:creationId xmlns:a16="http://schemas.microsoft.com/office/drawing/2014/main" id="{F0DCCD79-F178-46C3-BC65-963C1C0855C0}"/>
              </a:ext>
            </a:extLst>
          </p:cNvPr>
          <p:cNvSpPr txBox="1"/>
          <p:nvPr/>
        </p:nvSpPr>
        <p:spPr>
          <a:xfrm>
            <a:off x="4807623" y="415925"/>
            <a:ext cx="2889637" cy="1015663"/>
          </a:xfrm>
          <a:prstGeom prst="rect">
            <a:avLst/>
          </a:prstGeom>
          <a:noFill/>
        </p:spPr>
        <p:txBody>
          <a:bodyPr wrap="none" rtlCol="0">
            <a:spAutoFit/>
          </a:bodyPr>
          <a:lstStyle/>
          <a:p>
            <a:r>
              <a:rPr lang="nb-NO" sz="6000" dirty="0">
                <a:solidFill>
                  <a:srgbClr val="002E48"/>
                </a:solidFill>
              </a:rPr>
              <a:t>AGENDA</a:t>
            </a:r>
          </a:p>
        </p:txBody>
      </p:sp>
      <p:sp>
        <p:nvSpPr>
          <p:cNvPr id="9" name="TekstSylinder 8">
            <a:extLst>
              <a:ext uri="{FF2B5EF4-FFF2-40B4-BE49-F238E27FC236}">
                <a16:creationId xmlns:a16="http://schemas.microsoft.com/office/drawing/2014/main" id="{19CFDB80-9094-4DEB-927D-061C85F2E91B}"/>
              </a:ext>
            </a:extLst>
          </p:cNvPr>
          <p:cNvSpPr txBox="1"/>
          <p:nvPr/>
        </p:nvSpPr>
        <p:spPr>
          <a:xfrm>
            <a:off x="2776251" y="1431587"/>
            <a:ext cx="7954178" cy="4524315"/>
          </a:xfrm>
          <a:prstGeom prst="rect">
            <a:avLst/>
          </a:prstGeom>
          <a:solidFill>
            <a:schemeClr val="bg1"/>
          </a:solidFill>
        </p:spPr>
        <p:txBody>
          <a:bodyPr wrap="square" rtlCol="0" anchor="t">
            <a:spAutoFit/>
          </a:bodyPr>
          <a:lstStyle/>
          <a:p>
            <a:pPr marL="342900" indent="-342900">
              <a:buFont typeface="+mj-lt"/>
              <a:buAutoNum type="arabicPeriod"/>
            </a:pPr>
            <a:r>
              <a:rPr lang="nb-NO" sz="2400" dirty="0">
                <a:solidFill>
                  <a:srgbClr val="0094DA"/>
                </a:solidFill>
              </a:rPr>
              <a:t>Velkommen v/Bjørg Sissel Kvannli, leder i Hovedkomiteen</a:t>
            </a:r>
          </a:p>
          <a:p>
            <a:pPr marL="342900" indent="-342900">
              <a:buFont typeface="+mj-lt"/>
              <a:buAutoNum type="arabicPeriod"/>
            </a:pPr>
            <a:r>
              <a:rPr lang="nb-NO" sz="2400" dirty="0">
                <a:solidFill>
                  <a:srgbClr val="0094DA"/>
                </a:solidFill>
              </a:rPr>
              <a:t>Opprop kretser og team</a:t>
            </a:r>
            <a:endParaRPr lang="nb-NO" sz="2400" dirty="0">
              <a:solidFill>
                <a:srgbClr val="0094DA"/>
              </a:solidFill>
              <a:cs typeface="Calibri"/>
            </a:endParaRPr>
          </a:p>
          <a:p>
            <a:pPr marL="342900" indent="-342900">
              <a:buFont typeface="+mj-lt"/>
              <a:buAutoNum type="arabicPeriod"/>
            </a:pPr>
            <a:r>
              <a:rPr lang="nb-NO" sz="2400" dirty="0">
                <a:solidFill>
                  <a:srgbClr val="0094DA"/>
                </a:solidFill>
              </a:rPr>
              <a:t>Presentasjon av rennledelse</a:t>
            </a:r>
          </a:p>
          <a:p>
            <a:pPr marL="342900" indent="-342900">
              <a:buFont typeface="+mj-lt"/>
              <a:buAutoNum type="arabicPeriod"/>
            </a:pPr>
            <a:r>
              <a:rPr lang="nb-NO" sz="2400" dirty="0">
                <a:solidFill>
                  <a:srgbClr val="0094DA"/>
                </a:solidFill>
              </a:rPr>
              <a:t>Presentasjon av jury</a:t>
            </a:r>
          </a:p>
          <a:p>
            <a:pPr marL="342900" indent="-342900">
              <a:buAutoNum type="arabicPeriod"/>
            </a:pPr>
            <a:r>
              <a:rPr lang="nb-NO" sz="2400" dirty="0">
                <a:solidFill>
                  <a:srgbClr val="0094DA"/>
                </a:solidFill>
                <a:cs typeface="Calibri"/>
              </a:rPr>
              <a:t>Trekning startlister 10/15 km</a:t>
            </a:r>
            <a:endParaRPr lang="nb-NO" sz="2400" dirty="0">
              <a:solidFill>
                <a:srgbClr val="0094DA"/>
              </a:solidFill>
            </a:endParaRPr>
          </a:p>
          <a:p>
            <a:pPr marL="342900" indent="-342900">
              <a:buFont typeface="+mj-lt"/>
              <a:buAutoNum type="arabicPeriod"/>
            </a:pPr>
            <a:r>
              <a:rPr lang="nb-NO" sz="2400" dirty="0">
                <a:solidFill>
                  <a:srgbClr val="0094DA"/>
                </a:solidFill>
              </a:rPr>
              <a:t>Stadion/arena</a:t>
            </a:r>
          </a:p>
          <a:p>
            <a:pPr marL="342900" indent="-342900">
              <a:buFont typeface="+mj-lt"/>
              <a:buAutoNum type="arabicPeriod"/>
            </a:pPr>
            <a:r>
              <a:rPr lang="nb-NO" sz="2400" dirty="0">
                <a:solidFill>
                  <a:srgbClr val="0094DA"/>
                </a:solidFill>
              </a:rPr>
              <a:t>Værmelding</a:t>
            </a:r>
          </a:p>
          <a:p>
            <a:pPr marL="342900" indent="-342900">
              <a:buFont typeface="+mj-lt"/>
              <a:buAutoNum type="arabicPeriod"/>
            </a:pPr>
            <a:r>
              <a:rPr lang="nb-NO" sz="2400" dirty="0">
                <a:solidFill>
                  <a:srgbClr val="0094DA"/>
                </a:solidFill>
              </a:rPr>
              <a:t>Torsdag 31/1 – klassisk 10/15 km</a:t>
            </a:r>
            <a:endParaRPr lang="nb-NO" sz="2400" dirty="0">
              <a:solidFill>
                <a:srgbClr val="0094DA"/>
              </a:solidFill>
              <a:cs typeface="Calibri" panose="020F0502020204030204"/>
            </a:endParaRPr>
          </a:p>
          <a:p>
            <a:pPr marL="342900" indent="-342900">
              <a:buFont typeface="+mj-lt"/>
              <a:buAutoNum type="arabicPeriod"/>
            </a:pPr>
            <a:r>
              <a:rPr lang="nb-NO" sz="2400" dirty="0">
                <a:solidFill>
                  <a:srgbClr val="0094DA"/>
                </a:solidFill>
              </a:rPr>
              <a:t>Fredag 1/2 - fristil sprint</a:t>
            </a:r>
          </a:p>
          <a:p>
            <a:pPr marL="342900" indent="-342900">
              <a:buFont typeface="+mj-lt"/>
              <a:buAutoNum type="arabicPeriod"/>
            </a:pPr>
            <a:r>
              <a:rPr lang="nb-NO" sz="2400" dirty="0">
                <a:solidFill>
                  <a:srgbClr val="0094DA"/>
                </a:solidFill>
              </a:rPr>
              <a:t>Generell info</a:t>
            </a:r>
          </a:p>
          <a:p>
            <a:pPr marL="342900" indent="-342900">
              <a:buAutoNum type="arabicPeriod"/>
            </a:pPr>
            <a:r>
              <a:rPr lang="nb-NO" sz="2400" dirty="0">
                <a:solidFill>
                  <a:srgbClr val="0094DA"/>
                </a:solidFill>
                <a:cs typeface="Calibri"/>
              </a:rPr>
              <a:t>Info fra TD</a:t>
            </a:r>
            <a:endParaRPr lang="nb-NO" sz="2400" dirty="0">
              <a:solidFill>
                <a:srgbClr val="0094DA"/>
              </a:solidFill>
            </a:endParaRPr>
          </a:p>
          <a:p>
            <a:pPr marL="342900" indent="-342900">
              <a:buFont typeface="+mj-lt"/>
              <a:buAutoNum type="arabicPeriod"/>
            </a:pPr>
            <a:r>
              <a:rPr lang="nb-NO" sz="2400" dirty="0">
                <a:solidFill>
                  <a:srgbClr val="0094DA"/>
                </a:solidFill>
              </a:rPr>
              <a:t>Treningsfaglig seminar fredag 1/2</a:t>
            </a:r>
            <a:endParaRPr lang="nb-NO" sz="2400" dirty="0">
              <a:solidFill>
                <a:srgbClr val="FF0000"/>
              </a:solidFill>
              <a:cs typeface="Calibri"/>
            </a:endParaRPr>
          </a:p>
        </p:txBody>
      </p:sp>
    </p:spTree>
    <p:extLst>
      <p:ext uri="{BB962C8B-B14F-4D97-AF65-F5344CB8AC3E}">
        <p14:creationId xmlns:p14="http://schemas.microsoft.com/office/powerpoint/2010/main" val="11743328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3">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843882" y="0"/>
            <a:ext cx="8597900" cy="1325563"/>
          </a:xfrm>
        </p:spPr>
        <p:txBody>
          <a:bodyPr>
            <a:normAutofit/>
          </a:bodyPr>
          <a:lstStyle/>
          <a:p>
            <a:r>
              <a:rPr lang="nb-NO" dirty="0"/>
              <a:t>LØYPEKART SPRINT</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3" name="Bilde 3" descr="Et bilde som inneholder tekst, kart&#10;&#10;Beskrivelse som er generert med svært høy visshet">
            <a:extLst>
              <a:ext uri="{FF2B5EF4-FFF2-40B4-BE49-F238E27FC236}">
                <a16:creationId xmlns:a16="http://schemas.microsoft.com/office/drawing/2014/main" id="{B14ACBDE-E3F2-41D9-B95A-5DEE70F7C1BD}"/>
              </a:ext>
            </a:extLst>
          </p:cNvPr>
          <p:cNvPicPr>
            <a:picLocks noChangeAspect="1"/>
          </p:cNvPicPr>
          <p:nvPr/>
        </p:nvPicPr>
        <p:blipFill>
          <a:blip r:embed="rId5"/>
          <a:stretch>
            <a:fillRect/>
          </a:stretch>
        </p:blipFill>
        <p:spPr>
          <a:xfrm>
            <a:off x="2414570" y="892366"/>
            <a:ext cx="9147622" cy="5651653"/>
          </a:xfrm>
          <a:prstGeom prst="rect">
            <a:avLst/>
          </a:prstGeom>
        </p:spPr>
      </p:pic>
      <p:pic>
        <p:nvPicPr>
          <p:cNvPr id="4" name="Picture 3">
            <a:extLst>
              <a:ext uri="{FF2B5EF4-FFF2-40B4-BE49-F238E27FC236}">
                <a16:creationId xmlns:a16="http://schemas.microsoft.com/office/drawing/2014/main" id="{06FE89BE-5AC1-4F89-86A8-CED120BBB5C0}"/>
              </a:ext>
            </a:extLst>
          </p:cNvPr>
          <p:cNvPicPr>
            <a:picLocks noChangeAspect="1"/>
          </p:cNvPicPr>
          <p:nvPr/>
        </p:nvPicPr>
        <p:blipFill>
          <a:blip r:embed="rId6"/>
          <a:stretch>
            <a:fillRect/>
          </a:stretch>
        </p:blipFill>
        <p:spPr>
          <a:xfrm>
            <a:off x="7142832" y="4391969"/>
            <a:ext cx="4243140" cy="1309130"/>
          </a:xfrm>
          <a:prstGeom prst="rect">
            <a:avLst/>
          </a:prstGeom>
        </p:spPr>
      </p:pic>
      <p:pic>
        <p:nvPicPr>
          <p:cNvPr id="6" name="Picture 5">
            <a:extLst>
              <a:ext uri="{FF2B5EF4-FFF2-40B4-BE49-F238E27FC236}">
                <a16:creationId xmlns:a16="http://schemas.microsoft.com/office/drawing/2014/main" id="{B78949C4-06C6-4D3A-834B-E2DBB08CD4EB}"/>
              </a:ext>
            </a:extLst>
          </p:cNvPr>
          <p:cNvPicPr>
            <a:picLocks noChangeAspect="1"/>
          </p:cNvPicPr>
          <p:nvPr/>
        </p:nvPicPr>
        <p:blipFill>
          <a:blip r:embed="rId7"/>
          <a:stretch>
            <a:fillRect/>
          </a:stretch>
        </p:blipFill>
        <p:spPr>
          <a:xfrm>
            <a:off x="7142832" y="5600867"/>
            <a:ext cx="4158000" cy="1257133"/>
          </a:xfrm>
          <a:prstGeom prst="rect">
            <a:avLst/>
          </a:prstGeom>
        </p:spPr>
      </p:pic>
    </p:spTree>
    <p:extLst>
      <p:ext uri="{BB962C8B-B14F-4D97-AF65-F5344CB8AC3E}">
        <p14:creationId xmlns:p14="http://schemas.microsoft.com/office/powerpoint/2010/main" val="10250008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898966" y="0"/>
            <a:ext cx="8597900" cy="1325563"/>
          </a:xfrm>
        </p:spPr>
        <p:txBody>
          <a:bodyPr>
            <a:normAutofit/>
          </a:bodyPr>
          <a:lstStyle/>
          <a:p>
            <a:r>
              <a:rPr lang="nb-NO" dirty="0"/>
              <a:t>STADIONKART SPRINT</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3" name="Bilde 3">
            <a:extLst>
              <a:ext uri="{FF2B5EF4-FFF2-40B4-BE49-F238E27FC236}">
                <a16:creationId xmlns:a16="http://schemas.microsoft.com/office/drawing/2014/main" id="{A709C538-C90A-49F6-AE00-DD6E753BA0CC}"/>
              </a:ext>
            </a:extLst>
          </p:cNvPr>
          <p:cNvPicPr>
            <a:picLocks noChangeAspect="1"/>
          </p:cNvPicPr>
          <p:nvPr/>
        </p:nvPicPr>
        <p:blipFill>
          <a:blip r:embed="rId4"/>
          <a:stretch>
            <a:fillRect/>
          </a:stretch>
        </p:blipFill>
        <p:spPr>
          <a:xfrm>
            <a:off x="2787650" y="1101687"/>
            <a:ext cx="8985736" cy="5034708"/>
          </a:xfrm>
          <a:prstGeom prst="rect">
            <a:avLst/>
          </a:prstGeom>
        </p:spPr>
      </p:pic>
      <p:sp>
        <p:nvSpPr>
          <p:cNvPr id="8" name="Rectangle 7">
            <a:extLst>
              <a:ext uri="{FF2B5EF4-FFF2-40B4-BE49-F238E27FC236}">
                <a16:creationId xmlns:a16="http://schemas.microsoft.com/office/drawing/2014/main" id="{801AD320-EC3B-4C9B-B8CD-E6BA84FE96FB}"/>
              </a:ext>
            </a:extLst>
          </p:cNvPr>
          <p:cNvSpPr/>
          <p:nvPr/>
        </p:nvSpPr>
        <p:spPr>
          <a:xfrm>
            <a:off x="7934960" y="3665016"/>
            <a:ext cx="3281680" cy="646331"/>
          </a:xfrm>
          <a:prstGeom prst="rect">
            <a:avLst/>
          </a:prstGeom>
        </p:spPr>
        <p:txBody>
          <a:bodyPr wrap="square">
            <a:spAutoFit/>
          </a:bodyPr>
          <a:lstStyle/>
          <a:p>
            <a:r>
              <a:rPr lang="nb-NO" dirty="0"/>
              <a:t>Ingen leder/trenere har adgang til indre arena (gjennom kulvert)</a:t>
            </a:r>
            <a:endParaRPr lang="en-GB" dirty="0"/>
          </a:p>
        </p:txBody>
      </p:sp>
    </p:spTree>
    <p:extLst>
      <p:ext uri="{BB962C8B-B14F-4D97-AF65-F5344CB8AC3E}">
        <p14:creationId xmlns:p14="http://schemas.microsoft.com/office/powerpoint/2010/main" val="9605186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3">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21000" y="400935"/>
            <a:ext cx="8597900" cy="1325563"/>
          </a:xfrm>
        </p:spPr>
        <p:txBody>
          <a:bodyPr>
            <a:normAutofit/>
          </a:bodyPr>
          <a:lstStyle/>
          <a:p>
            <a:r>
              <a:rPr lang="nb-NO" dirty="0"/>
              <a:t>COACHING-SONER SPRINT</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6" name="Bilde 3" descr="Et bilde som inneholder tekst, kart&#10;&#10;Beskrivelse som er generert med svært høy visshet">
            <a:extLst>
              <a:ext uri="{FF2B5EF4-FFF2-40B4-BE49-F238E27FC236}">
                <a16:creationId xmlns:a16="http://schemas.microsoft.com/office/drawing/2014/main" id="{FBE836E6-7B1D-4EBE-BF5B-26A289D6DC0D}"/>
              </a:ext>
            </a:extLst>
          </p:cNvPr>
          <p:cNvPicPr>
            <a:picLocks noChangeAspect="1"/>
          </p:cNvPicPr>
          <p:nvPr/>
        </p:nvPicPr>
        <p:blipFill>
          <a:blip r:embed="rId5"/>
          <a:stretch>
            <a:fillRect/>
          </a:stretch>
        </p:blipFill>
        <p:spPr>
          <a:xfrm>
            <a:off x="2646807" y="1316137"/>
            <a:ext cx="8301199" cy="5128710"/>
          </a:xfrm>
          <a:prstGeom prst="rect">
            <a:avLst/>
          </a:prstGeom>
        </p:spPr>
      </p:pic>
      <p:sp>
        <p:nvSpPr>
          <p:cNvPr id="11" name="Freeform: Shape 10">
            <a:extLst>
              <a:ext uri="{FF2B5EF4-FFF2-40B4-BE49-F238E27FC236}">
                <a16:creationId xmlns:a16="http://schemas.microsoft.com/office/drawing/2014/main" id="{206771A4-5E9C-4D0B-8F7F-38B47025CA35}"/>
              </a:ext>
            </a:extLst>
          </p:cNvPr>
          <p:cNvSpPr/>
          <p:nvPr/>
        </p:nvSpPr>
        <p:spPr>
          <a:xfrm>
            <a:off x="4521200" y="2346960"/>
            <a:ext cx="314960" cy="1320800"/>
          </a:xfrm>
          <a:custGeom>
            <a:avLst/>
            <a:gdLst>
              <a:gd name="connsiteX0" fmla="*/ 0 w 314960"/>
              <a:gd name="connsiteY0" fmla="*/ 1320800 h 1320800"/>
              <a:gd name="connsiteX1" fmla="*/ 60960 w 314960"/>
              <a:gd name="connsiteY1" fmla="*/ 558800 h 1320800"/>
              <a:gd name="connsiteX2" fmla="*/ 142240 w 314960"/>
              <a:gd name="connsiteY2" fmla="*/ 193040 h 1320800"/>
              <a:gd name="connsiteX3" fmla="*/ 314960 w 314960"/>
              <a:gd name="connsiteY3" fmla="*/ 0 h 1320800"/>
            </a:gdLst>
            <a:ahLst/>
            <a:cxnLst>
              <a:cxn ang="0">
                <a:pos x="connsiteX0" y="connsiteY0"/>
              </a:cxn>
              <a:cxn ang="0">
                <a:pos x="connsiteX1" y="connsiteY1"/>
              </a:cxn>
              <a:cxn ang="0">
                <a:pos x="connsiteX2" y="connsiteY2"/>
              </a:cxn>
              <a:cxn ang="0">
                <a:pos x="connsiteX3" y="connsiteY3"/>
              </a:cxn>
            </a:cxnLst>
            <a:rect l="l" t="t" r="r" b="b"/>
            <a:pathLst>
              <a:path w="314960" h="1320800">
                <a:moveTo>
                  <a:pt x="0" y="1320800"/>
                </a:moveTo>
                <a:cubicBezTo>
                  <a:pt x="18626" y="1033780"/>
                  <a:pt x="37253" y="746760"/>
                  <a:pt x="60960" y="558800"/>
                </a:cubicBezTo>
                <a:cubicBezTo>
                  <a:pt x="84667" y="370840"/>
                  <a:pt x="99907" y="286173"/>
                  <a:pt x="142240" y="193040"/>
                </a:cubicBezTo>
                <a:cubicBezTo>
                  <a:pt x="184573" y="99907"/>
                  <a:pt x="249766" y="49953"/>
                  <a:pt x="314960" y="0"/>
                </a:cubicBezTo>
              </a:path>
            </a:pathLst>
          </a:custGeom>
          <a:ln w="57150">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12" name="Freeform: Shape 11">
            <a:extLst>
              <a:ext uri="{FF2B5EF4-FFF2-40B4-BE49-F238E27FC236}">
                <a16:creationId xmlns:a16="http://schemas.microsoft.com/office/drawing/2014/main" id="{ACDCCCE6-25A9-40D7-ACA6-E2721474F13C}"/>
              </a:ext>
            </a:extLst>
          </p:cNvPr>
          <p:cNvSpPr/>
          <p:nvPr/>
        </p:nvSpPr>
        <p:spPr>
          <a:xfrm>
            <a:off x="5588000" y="1723529"/>
            <a:ext cx="751840" cy="613271"/>
          </a:xfrm>
          <a:custGeom>
            <a:avLst/>
            <a:gdLst>
              <a:gd name="connsiteX0" fmla="*/ 0 w 751840"/>
              <a:gd name="connsiteY0" fmla="*/ 105271 h 613271"/>
              <a:gd name="connsiteX1" fmla="*/ 172720 w 751840"/>
              <a:gd name="connsiteY1" fmla="*/ 3671 h 613271"/>
              <a:gd name="connsiteX2" fmla="*/ 406400 w 751840"/>
              <a:gd name="connsiteY2" fmla="*/ 34151 h 613271"/>
              <a:gd name="connsiteX3" fmla="*/ 538480 w 751840"/>
              <a:gd name="connsiteY3" fmla="*/ 145911 h 613271"/>
              <a:gd name="connsiteX4" fmla="*/ 640080 w 751840"/>
              <a:gd name="connsiteY4" fmla="*/ 399911 h 613271"/>
              <a:gd name="connsiteX5" fmla="*/ 751840 w 751840"/>
              <a:gd name="connsiteY5" fmla="*/ 613271 h 61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840" h="613271">
                <a:moveTo>
                  <a:pt x="0" y="105271"/>
                </a:moveTo>
                <a:cubicBezTo>
                  <a:pt x="52493" y="60397"/>
                  <a:pt x="104987" y="15524"/>
                  <a:pt x="172720" y="3671"/>
                </a:cubicBezTo>
                <a:cubicBezTo>
                  <a:pt x="240453" y="-8182"/>
                  <a:pt x="345440" y="10444"/>
                  <a:pt x="406400" y="34151"/>
                </a:cubicBezTo>
                <a:cubicBezTo>
                  <a:pt x="467360" y="57858"/>
                  <a:pt x="499533" y="84951"/>
                  <a:pt x="538480" y="145911"/>
                </a:cubicBezTo>
                <a:cubicBezTo>
                  <a:pt x="577427" y="206871"/>
                  <a:pt x="604520" y="322018"/>
                  <a:pt x="640080" y="399911"/>
                </a:cubicBezTo>
                <a:cubicBezTo>
                  <a:pt x="675640" y="477804"/>
                  <a:pt x="713740" y="545537"/>
                  <a:pt x="751840" y="613271"/>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2C44DCAE-E804-4738-821E-791409F5B59C}"/>
              </a:ext>
            </a:extLst>
          </p:cNvPr>
          <p:cNvSpPr/>
          <p:nvPr/>
        </p:nvSpPr>
        <p:spPr>
          <a:xfrm>
            <a:off x="4876800" y="1507166"/>
            <a:ext cx="1524000" cy="504514"/>
          </a:xfrm>
          <a:custGeom>
            <a:avLst/>
            <a:gdLst>
              <a:gd name="connsiteX0" fmla="*/ 0 w 1524000"/>
              <a:gd name="connsiteY0" fmla="*/ 504514 h 504514"/>
              <a:gd name="connsiteX1" fmla="*/ 355600 w 1524000"/>
              <a:gd name="connsiteY1" fmla="*/ 260674 h 504514"/>
              <a:gd name="connsiteX2" fmla="*/ 650240 w 1524000"/>
              <a:gd name="connsiteY2" fmla="*/ 77794 h 504514"/>
              <a:gd name="connsiteX3" fmla="*/ 924560 w 1524000"/>
              <a:gd name="connsiteY3" fmla="*/ 16834 h 504514"/>
              <a:gd name="connsiteX4" fmla="*/ 1239520 w 1524000"/>
              <a:gd name="connsiteY4" fmla="*/ 16834 h 504514"/>
              <a:gd name="connsiteX5" fmla="*/ 1422400 w 1524000"/>
              <a:gd name="connsiteY5" fmla="*/ 209874 h 504514"/>
              <a:gd name="connsiteX6" fmla="*/ 1524000 w 1524000"/>
              <a:gd name="connsiteY6" fmla="*/ 382594 h 50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504514">
                <a:moveTo>
                  <a:pt x="0" y="504514"/>
                </a:moveTo>
                <a:cubicBezTo>
                  <a:pt x="123613" y="418154"/>
                  <a:pt x="247227" y="331794"/>
                  <a:pt x="355600" y="260674"/>
                </a:cubicBezTo>
                <a:cubicBezTo>
                  <a:pt x="463973" y="189554"/>
                  <a:pt x="555413" y="118434"/>
                  <a:pt x="650240" y="77794"/>
                </a:cubicBezTo>
                <a:cubicBezTo>
                  <a:pt x="745067" y="37154"/>
                  <a:pt x="826347" y="26994"/>
                  <a:pt x="924560" y="16834"/>
                </a:cubicBezTo>
                <a:cubicBezTo>
                  <a:pt x="1022773" y="6674"/>
                  <a:pt x="1156547" y="-15339"/>
                  <a:pt x="1239520" y="16834"/>
                </a:cubicBezTo>
                <a:cubicBezTo>
                  <a:pt x="1322493" y="49007"/>
                  <a:pt x="1374987" y="148914"/>
                  <a:pt x="1422400" y="209874"/>
                </a:cubicBezTo>
                <a:cubicBezTo>
                  <a:pt x="1469813" y="270834"/>
                  <a:pt x="1496906" y="326714"/>
                  <a:pt x="1524000" y="382594"/>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F5BF5D24-ED70-45B5-B6E6-3E8F42259009}"/>
              </a:ext>
            </a:extLst>
          </p:cNvPr>
          <p:cNvSpPr/>
          <p:nvPr/>
        </p:nvSpPr>
        <p:spPr>
          <a:xfrm>
            <a:off x="7020560" y="3454400"/>
            <a:ext cx="609600" cy="191678"/>
          </a:xfrm>
          <a:custGeom>
            <a:avLst/>
            <a:gdLst>
              <a:gd name="connsiteX0" fmla="*/ 0 w 609600"/>
              <a:gd name="connsiteY0" fmla="*/ 182880 h 191678"/>
              <a:gd name="connsiteX1" fmla="*/ 193040 w 609600"/>
              <a:gd name="connsiteY1" fmla="*/ 182880 h 191678"/>
              <a:gd name="connsiteX2" fmla="*/ 396240 w 609600"/>
              <a:gd name="connsiteY2" fmla="*/ 91440 h 191678"/>
              <a:gd name="connsiteX3" fmla="*/ 609600 w 609600"/>
              <a:gd name="connsiteY3" fmla="*/ 0 h 191678"/>
            </a:gdLst>
            <a:ahLst/>
            <a:cxnLst>
              <a:cxn ang="0">
                <a:pos x="connsiteX0" y="connsiteY0"/>
              </a:cxn>
              <a:cxn ang="0">
                <a:pos x="connsiteX1" y="connsiteY1"/>
              </a:cxn>
              <a:cxn ang="0">
                <a:pos x="connsiteX2" y="connsiteY2"/>
              </a:cxn>
              <a:cxn ang="0">
                <a:pos x="connsiteX3" y="connsiteY3"/>
              </a:cxn>
            </a:cxnLst>
            <a:rect l="l" t="t" r="r" b="b"/>
            <a:pathLst>
              <a:path w="609600" h="191678">
                <a:moveTo>
                  <a:pt x="0" y="182880"/>
                </a:moveTo>
                <a:cubicBezTo>
                  <a:pt x="63500" y="190500"/>
                  <a:pt x="127000" y="198120"/>
                  <a:pt x="193040" y="182880"/>
                </a:cubicBezTo>
                <a:cubicBezTo>
                  <a:pt x="259080" y="167640"/>
                  <a:pt x="326813" y="121920"/>
                  <a:pt x="396240" y="91440"/>
                </a:cubicBezTo>
                <a:cubicBezTo>
                  <a:pt x="465667" y="60960"/>
                  <a:pt x="537633" y="30480"/>
                  <a:pt x="609600" y="0"/>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69C742B5-1CFE-470B-B891-5289007632F4}"/>
              </a:ext>
            </a:extLst>
          </p:cNvPr>
          <p:cNvSpPr/>
          <p:nvPr/>
        </p:nvSpPr>
        <p:spPr>
          <a:xfrm>
            <a:off x="6451600" y="4470400"/>
            <a:ext cx="243840" cy="325120"/>
          </a:xfrm>
          <a:custGeom>
            <a:avLst/>
            <a:gdLst>
              <a:gd name="connsiteX0" fmla="*/ 0 w 243840"/>
              <a:gd name="connsiteY0" fmla="*/ 0 h 325120"/>
              <a:gd name="connsiteX1" fmla="*/ 152400 w 243840"/>
              <a:gd name="connsiteY1" fmla="*/ 182880 h 325120"/>
              <a:gd name="connsiteX2" fmla="*/ 243840 w 243840"/>
              <a:gd name="connsiteY2" fmla="*/ 325120 h 325120"/>
            </a:gdLst>
            <a:ahLst/>
            <a:cxnLst>
              <a:cxn ang="0">
                <a:pos x="connsiteX0" y="connsiteY0"/>
              </a:cxn>
              <a:cxn ang="0">
                <a:pos x="connsiteX1" y="connsiteY1"/>
              </a:cxn>
              <a:cxn ang="0">
                <a:pos x="connsiteX2" y="connsiteY2"/>
              </a:cxn>
            </a:cxnLst>
            <a:rect l="l" t="t" r="r" b="b"/>
            <a:pathLst>
              <a:path w="243840" h="325120">
                <a:moveTo>
                  <a:pt x="0" y="0"/>
                </a:moveTo>
                <a:cubicBezTo>
                  <a:pt x="55880" y="64346"/>
                  <a:pt x="111760" y="128693"/>
                  <a:pt x="152400" y="182880"/>
                </a:cubicBezTo>
                <a:cubicBezTo>
                  <a:pt x="193040" y="237067"/>
                  <a:pt x="218440" y="281093"/>
                  <a:pt x="243840" y="325120"/>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A7D729D8-757D-44E7-9467-6A253FC44762}"/>
              </a:ext>
            </a:extLst>
          </p:cNvPr>
          <p:cNvSpPr/>
          <p:nvPr/>
        </p:nvSpPr>
        <p:spPr>
          <a:xfrm>
            <a:off x="6929120" y="3901440"/>
            <a:ext cx="71120" cy="314960"/>
          </a:xfrm>
          <a:custGeom>
            <a:avLst/>
            <a:gdLst>
              <a:gd name="connsiteX0" fmla="*/ 0 w 71120"/>
              <a:gd name="connsiteY0" fmla="*/ 0 h 314960"/>
              <a:gd name="connsiteX1" fmla="*/ 50800 w 71120"/>
              <a:gd name="connsiteY1" fmla="*/ 132080 h 314960"/>
              <a:gd name="connsiteX2" fmla="*/ 71120 w 71120"/>
              <a:gd name="connsiteY2" fmla="*/ 314960 h 314960"/>
            </a:gdLst>
            <a:ahLst/>
            <a:cxnLst>
              <a:cxn ang="0">
                <a:pos x="connsiteX0" y="connsiteY0"/>
              </a:cxn>
              <a:cxn ang="0">
                <a:pos x="connsiteX1" y="connsiteY1"/>
              </a:cxn>
              <a:cxn ang="0">
                <a:pos x="connsiteX2" y="connsiteY2"/>
              </a:cxn>
            </a:cxnLst>
            <a:rect l="l" t="t" r="r" b="b"/>
            <a:pathLst>
              <a:path w="71120" h="314960">
                <a:moveTo>
                  <a:pt x="0" y="0"/>
                </a:moveTo>
                <a:cubicBezTo>
                  <a:pt x="19473" y="39793"/>
                  <a:pt x="38947" y="79587"/>
                  <a:pt x="50800" y="132080"/>
                </a:cubicBezTo>
                <a:cubicBezTo>
                  <a:pt x="62653" y="184573"/>
                  <a:pt x="66886" y="249766"/>
                  <a:pt x="71120" y="314960"/>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DDD22D22-86F9-43FC-8730-B8B850F67EA9}"/>
              </a:ext>
            </a:extLst>
          </p:cNvPr>
          <p:cNvCxnSpPr>
            <a:cxnSpLocks/>
          </p:cNvCxnSpPr>
          <p:nvPr/>
        </p:nvCxnSpPr>
        <p:spPr>
          <a:xfrm flipV="1">
            <a:off x="6532880" y="4866640"/>
            <a:ext cx="314960" cy="81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22A48C-F1DA-4F5F-BE20-12A83EE73FA3}"/>
              </a:ext>
            </a:extLst>
          </p:cNvPr>
          <p:cNvCxnSpPr>
            <a:cxnSpLocks/>
          </p:cNvCxnSpPr>
          <p:nvPr/>
        </p:nvCxnSpPr>
        <p:spPr>
          <a:xfrm flipV="1">
            <a:off x="6573520" y="4978400"/>
            <a:ext cx="314960" cy="812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2984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381701" y="2951095"/>
            <a:ext cx="2676459" cy="1325563"/>
          </a:xfrm>
        </p:spPr>
        <p:txBody>
          <a:bodyPr>
            <a:normAutofit fontScale="90000"/>
          </a:bodyPr>
          <a:lstStyle/>
          <a:p>
            <a:r>
              <a:rPr lang="nb-NO" dirty="0"/>
              <a:t>Finaler sprint tidsskjema</a:t>
            </a:r>
            <a:br>
              <a:rPr lang="nb-NO" dirty="0"/>
            </a:br>
            <a:r>
              <a:rPr lang="nb-NO" dirty="0"/>
              <a:t>Herrer</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3" name="Picture 2">
            <a:extLst>
              <a:ext uri="{FF2B5EF4-FFF2-40B4-BE49-F238E27FC236}">
                <a16:creationId xmlns:a16="http://schemas.microsoft.com/office/drawing/2014/main" id="{ACDC6B88-8FE0-4577-88CA-2BF2C798D5AD}"/>
              </a:ext>
            </a:extLst>
          </p:cNvPr>
          <p:cNvPicPr>
            <a:picLocks noChangeAspect="1"/>
          </p:cNvPicPr>
          <p:nvPr/>
        </p:nvPicPr>
        <p:blipFill>
          <a:blip r:embed="rId3"/>
          <a:stretch>
            <a:fillRect/>
          </a:stretch>
        </p:blipFill>
        <p:spPr>
          <a:xfrm>
            <a:off x="3292124" y="235660"/>
            <a:ext cx="7664636" cy="6386679"/>
          </a:xfrm>
          <a:prstGeom prst="rect">
            <a:avLst/>
          </a:prstGeom>
        </p:spPr>
      </p:pic>
    </p:spTree>
    <p:extLst>
      <p:ext uri="{BB962C8B-B14F-4D97-AF65-F5344CB8AC3E}">
        <p14:creationId xmlns:p14="http://schemas.microsoft.com/office/powerpoint/2010/main" val="39879906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381701" y="2951095"/>
            <a:ext cx="2676459" cy="1325563"/>
          </a:xfrm>
        </p:spPr>
        <p:txBody>
          <a:bodyPr>
            <a:normAutofit fontScale="90000"/>
          </a:bodyPr>
          <a:lstStyle/>
          <a:p>
            <a:r>
              <a:rPr lang="nb-NO" dirty="0"/>
              <a:t>Finaler sprint tidsskjema</a:t>
            </a:r>
            <a:br>
              <a:rPr lang="nb-NO" dirty="0"/>
            </a:br>
            <a:r>
              <a:rPr lang="nb-NO" dirty="0"/>
              <a:t>Damer</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4" name="Picture 3">
            <a:extLst>
              <a:ext uri="{FF2B5EF4-FFF2-40B4-BE49-F238E27FC236}">
                <a16:creationId xmlns:a16="http://schemas.microsoft.com/office/drawing/2014/main" id="{ED18E742-B46E-492C-9CD3-94068F376BA9}"/>
              </a:ext>
            </a:extLst>
          </p:cNvPr>
          <p:cNvPicPr>
            <a:picLocks noChangeAspect="1"/>
          </p:cNvPicPr>
          <p:nvPr/>
        </p:nvPicPr>
        <p:blipFill>
          <a:blip r:embed="rId3"/>
          <a:stretch>
            <a:fillRect/>
          </a:stretch>
        </p:blipFill>
        <p:spPr>
          <a:xfrm>
            <a:off x="3173126" y="0"/>
            <a:ext cx="7591127" cy="6694825"/>
          </a:xfrm>
          <a:prstGeom prst="rect">
            <a:avLst/>
          </a:prstGeom>
        </p:spPr>
      </p:pic>
    </p:spTree>
    <p:extLst>
      <p:ext uri="{BB962C8B-B14F-4D97-AF65-F5344CB8AC3E}">
        <p14:creationId xmlns:p14="http://schemas.microsoft.com/office/powerpoint/2010/main" val="34473665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810832" y="676447"/>
            <a:ext cx="8597900" cy="1325563"/>
          </a:xfrm>
        </p:spPr>
        <p:txBody>
          <a:bodyPr>
            <a:normAutofit fontScale="90000"/>
          </a:bodyPr>
          <a:lstStyle/>
          <a:p>
            <a:br>
              <a:rPr lang="nb-NO" dirty="0"/>
            </a:br>
            <a:br>
              <a:rPr lang="nb-NO" dirty="0"/>
            </a:br>
            <a:br>
              <a:rPr lang="nb-NO" dirty="0"/>
            </a:br>
            <a:r>
              <a:rPr lang="nb-NO" dirty="0"/>
              <a:t>LØYPER OG PREPARERING 1. februar</a:t>
            </a:r>
            <a:br>
              <a:rPr lang="nb-NO" dirty="0">
                <a:cs typeface="Calibri Light"/>
              </a:rPr>
            </a:br>
            <a:br>
              <a:rPr lang="nb-NO" sz="2700" dirty="0">
                <a:cs typeface="Calibri Light"/>
              </a:rPr>
            </a:br>
            <a:r>
              <a:rPr lang="nb-NO" sz="2700" dirty="0"/>
              <a:t>- Løyper og oppvarmingsspor prepareres på kvelden</a:t>
            </a:r>
            <a:br>
              <a:rPr lang="nb-NO" sz="2700" dirty="0">
                <a:cs typeface="Calibri Light"/>
              </a:rPr>
            </a:br>
            <a:r>
              <a:rPr lang="nb-NO" sz="2700" dirty="0"/>
              <a:t>- Løyper utenom stadion og sprintløypa prepareres som for </a:t>
            </a:r>
            <a:r>
              <a:rPr lang="nb-NO" sz="2700" dirty="0" err="1"/>
              <a:t>Skiathlon</a:t>
            </a:r>
            <a:br>
              <a:rPr lang="nb-NO" sz="2700" dirty="0">
                <a:cs typeface="Calibri Light"/>
              </a:rPr>
            </a:br>
            <a:r>
              <a:rPr lang="nb-NO" sz="2700" dirty="0">
                <a:cs typeface="Calibri Light"/>
              </a:rPr>
              <a:t>- 4 korridorer mot mål</a:t>
            </a:r>
            <a:br>
              <a:rPr lang="nb-NO" sz="1400" dirty="0">
                <a:cs typeface="Calibri Light"/>
              </a:rPr>
            </a:br>
            <a:endParaRPr lang="nb-NO" sz="1400" dirty="0">
              <a:cs typeface="Calibri Light"/>
            </a:endParaRP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26388863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788797" y="1724818"/>
            <a:ext cx="8597900" cy="1325563"/>
          </a:xfrm>
        </p:spPr>
        <p:txBody>
          <a:bodyPr>
            <a:normAutofit fontScale="90000"/>
          </a:bodyPr>
          <a:lstStyle/>
          <a:p>
            <a:br>
              <a:rPr lang="nb-NO" dirty="0"/>
            </a:br>
            <a:br>
              <a:rPr lang="nb-NO" dirty="0"/>
            </a:br>
            <a:r>
              <a:rPr lang="nb-NO" dirty="0"/>
              <a:t>STADION OG TIDTAKING 1. februar</a:t>
            </a:r>
            <a:br>
              <a:rPr lang="nb-NO" dirty="0">
                <a:cs typeface="Calibri Light"/>
              </a:rPr>
            </a:br>
            <a:r>
              <a:rPr lang="nb-NO" sz="1400" dirty="0"/>
              <a:t>-</a:t>
            </a:r>
            <a:br>
              <a:rPr lang="nb-NO" sz="1400" dirty="0">
                <a:cs typeface="Calibri Light"/>
              </a:rPr>
            </a:br>
            <a:br>
              <a:rPr lang="nb-NO" sz="1400" dirty="0">
                <a:cs typeface="Calibri Light"/>
              </a:rPr>
            </a:br>
            <a:r>
              <a:rPr lang="nb-NO" sz="2700" dirty="0"/>
              <a:t>Startnummer utleveres utenfor kulverten (ved inngang til start) fra 1 time før start .  Brikker deles ut ved inngang til start </a:t>
            </a:r>
            <a:br>
              <a:rPr lang="nb-NO" sz="2700" dirty="0">
                <a:cs typeface="Calibri Light"/>
              </a:rPr>
            </a:br>
            <a:br>
              <a:rPr lang="nb-NO" sz="2700" dirty="0">
                <a:cs typeface="Calibri Light"/>
              </a:rPr>
            </a:br>
            <a:r>
              <a:rPr lang="nb-NO" sz="2700" dirty="0"/>
              <a:t>Alle brikker tas av etter prolog – nye brikker og startnummer i finalene</a:t>
            </a:r>
            <a:br>
              <a:rPr lang="nb-NO" sz="2700" dirty="0">
                <a:cs typeface="Calibri Light"/>
              </a:rPr>
            </a:br>
            <a:r>
              <a:rPr lang="nb-NO" sz="2700" dirty="0"/>
              <a:t>Nye startnummer deles ut i teltet fra kl.13.30</a:t>
            </a:r>
            <a:br>
              <a:rPr lang="nb-NO" sz="2700" dirty="0">
                <a:cs typeface="Calibri Light"/>
              </a:rPr>
            </a:br>
            <a:r>
              <a:rPr lang="nb-NO" sz="2700" dirty="0"/>
              <a:t>Brikkepåsetting rett før start</a:t>
            </a:r>
            <a:br>
              <a:rPr lang="nb-NO" sz="2700" dirty="0">
                <a:cs typeface="Calibri Light"/>
              </a:rPr>
            </a:br>
            <a:br>
              <a:rPr lang="nb-NO" sz="2700" dirty="0">
                <a:cs typeface="Calibri Light"/>
              </a:rPr>
            </a:br>
            <a:r>
              <a:rPr lang="nb-NO" sz="2700" dirty="0"/>
              <a:t>Resultater og finaleheat slås opp utenfor Pressesenteret, inne i utøverrommet og ved start (utenfor kulverten)</a:t>
            </a:r>
            <a:br>
              <a:rPr lang="nb-NO" sz="2700" dirty="0">
                <a:cs typeface="Calibri Light"/>
              </a:rPr>
            </a:br>
            <a:endParaRPr lang="nb-NO" sz="2700" dirty="0"/>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18053643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21000" y="400935"/>
            <a:ext cx="8597900" cy="1325563"/>
          </a:xfrm>
        </p:spPr>
        <p:txBody>
          <a:bodyPr>
            <a:normAutofit/>
          </a:bodyPr>
          <a:lstStyle/>
          <a:p>
            <a:r>
              <a:rPr lang="nb-NO" dirty="0"/>
              <a:t>INFO FRA TD</a:t>
            </a:r>
            <a:endParaRPr lang="nb-NO" dirty="0">
              <a:solidFill>
                <a:schemeClr val="bg1"/>
              </a:solidFill>
            </a:endParaRP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
        <p:nvSpPr>
          <p:cNvPr id="3" name="TextBox 2">
            <a:extLst>
              <a:ext uri="{FF2B5EF4-FFF2-40B4-BE49-F238E27FC236}">
                <a16:creationId xmlns:a16="http://schemas.microsoft.com/office/drawing/2014/main" id="{23D6B1C0-9FA1-420E-AD2C-7E87BFD29CC9}"/>
              </a:ext>
            </a:extLst>
          </p:cNvPr>
          <p:cNvSpPr txBox="1"/>
          <p:nvPr/>
        </p:nvSpPr>
        <p:spPr>
          <a:xfrm>
            <a:off x="2733713" y="1726498"/>
            <a:ext cx="8785187" cy="2954655"/>
          </a:xfrm>
          <a:prstGeom prst="rect">
            <a:avLst/>
          </a:prstGeom>
          <a:noFill/>
        </p:spPr>
        <p:txBody>
          <a:bodyPr wrap="square" rtlCol="0" anchor="t">
            <a:spAutoFit/>
          </a:bodyPr>
          <a:lstStyle/>
          <a:p>
            <a:r>
              <a:rPr lang="en-GB" sz="2400" dirty="0"/>
              <a:t>Diagonal </a:t>
            </a:r>
            <a:r>
              <a:rPr lang="en-GB" sz="2400" dirty="0" err="1"/>
              <a:t>soner</a:t>
            </a:r>
            <a:r>
              <a:rPr lang="en-GB" sz="2400" dirty="0"/>
              <a:t> </a:t>
            </a:r>
            <a:r>
              <a:rPr lang="en-GB" sz="2400" dirty="0" err="1"/>
              <a:t>og</a:t>
            </a:r>
            <a:r>
              <a:rPr lang="en-GB" sz="2400" dirty="0"/>
              <a:t> </a:t>
            </a:r>
            <a:r>
              <a:rPr lang="en-GB" sz="2400" dirty="0" err="1"/>
              <a:t>teknikk</a:t>
            </a:r>
            <a:r>
              <a:rPr lang="en-GB" sz="2400" dirty="0"/>
              <a:t> </a:t>
            </a:r>
            <a:r>
              <a:rPr lang="en-GB" sz="2400" dirty="0" err="1"/>
              <a:t>kontroll</a:t>
            </a:r>
            <a:r>
              <a:rPr lang="en-GB" sz="2400" dirty="0"/>
              <a:t> </a:t>
            </a:r>
            <a:r>
              <a:rPr lang="en-GB" sz="2400" dirty="0" err="1"/>
              <a:t>på</a:t>
            </a:r>
            <a:r>
              <a:rPr lang="en-GB" sz="2400" dirty="0"/>
              <a:t> </a:t>
            </a:r>
            <a:r>
              <a:rPr lang="en-GB" sz="2400" dirty="0" err="1"/>
              <a:t>klassiske</a:t>
            </a:r>
            <a:r>
              <a:rPr lang="en-GB" sz="2400" dirty="0"/>
              <a:t> </a:t>
            </a:r>
            <a:r>
              <a:rPr lang="en-GB" sz="2400" dirty="0" err="1"/>
              <a:t>renn</a:t>
            </a:r>
            <a:endParaRPr lang="en-GB" sz="2400" dirty="0"/>
          </a:p>
          <a:p>
            <a:r>
              <a:rPr lang="en-GB" sz="2400" dirty="0" err="1"/>
              <a:t>Svingsoner</a:t>
            </a:r>
            <a:r>
              <a:rPr lang="en-GB" sz="2400" dirty="0"/>
              <a:t> </a:t>
            </a:r>
            <a:r>
              <a:rPr lang="en-GB" sz="2400" dirty="0" err="1"/>
              <a:t>er</a:t>
            </a:r>
            <a:r>
              <a:rPr lang="en-GB" sz="2400" dirty="0"/>
              <a:t> </a:t>
            </a:r>
            <a:r>
              <a:rPr lang="en-GB" sz="2400" dirty="0" err="1"/>
              <a:t>merka</a:t>
            </a:r>
            <a:r>
              <a:rPr lang="en-GB" sz="2400" dirty="0"/>
              <a:t> med </a:t>
            </a:r>
            <a:r>
              <a:rPr lang="en-GB" sz="2400" dirty="0" err="1"/>
              <a:t>mønepanner</a:t>
            </a:r>
            <a:r>
              <a:rPr lang="en-GB" sz="2400" dirty="0"/>
              <a:t> </a:t>
            </a:r>
            <a:r>
              <a:rPr lang="en-GB" sz="2400" dirty="0" err="1"/>
              <a:t>og</a:t>
            </a:r>
            <a:r>
              <a:rPr lang="en-GB" sz="2400" dirty="0"/>
              <a:t> </a:t>
            </a:r>
            <a:r>
              <a:rPr lang="en-GB" sz="2400" dirty="0" err="1"/>
              <a:t>skilt</a:t>
            </a:r>
            <a:r>
              <a:rPr lang="en-GB" sz="2400" dirty="0"/>
              <a:t> (</a:t>
            </a:r>
            <a:r>
              <a:rPr lang="en-GB" sz="2400" dirty="0" err="1"/>
              <a:t>sving-teknikk</a:t>
            </a:r>
            <a:r>
              <a:rPr lang="en-GB" sz="2400" dirty="0"/>
              <a:t> </a:t>
            </a:r>
            <a:r>
              <a:rPr lang="en-GB" sz="2400" dirty="0" err="1"/>
              <a:t>er</a:t>
            </a:r>
            <a:r>
              <a:rPr lang="en-GB" sz="2400" dirty="0"/>
              <a:t> </a:t>
            </a:r>
            <a:r>
              <a:rPr lang="en-GB" sz="2400" dirty="0" err="1"/>
              <a:t>lov</a:t>
            </a:r>
            <a:r>
              <a:rPr lang="en-GB" sz="2400" dirty="0"/>
              <a:t>)</a:t>
            </a:r>
          </a:p>
          <a:p>
            <a:endParaRPr lang="en-GB" sz="2400" dirty="0"/>
          </a:p>
          <a:p>
            <a:r>
              <a:rPr lang="en-GB" sz="2400" dirty="0" err="1"/>
              <a:t>Obstruksjonsregler</a:t>
            </a:r>
            <a:r>
              <a:rPr lang="en-GB" sz="2400" dirty="0"/>
              <a:t> </a:t>
            </a:r>
            <a:r>
              <a:rPr lang="en-GB" sz="2400" dirty="0" err="1"/>
              <a:t>på</a:t>
            </a:r>
            <a:r>
              <a:rPr lang="en-GB" sz="2400" dirty="0"/>
              <a:t> sprint:	</a:t>
            </a:r>
            <a:r>
              <a:rPr lang="en-GB" sz="2400" dirty="0" err="1"/>
              <a:t>Ansvar</a:t>
            </a:r>
            <a:r>
              <a:rPr lang="en-GB" sz="2400" dirty="0"/>
              <a:t> </a:t>
            </a:r>
            <a:r>
              <a:rPr lang="en-GB" sz="2400" dirty="0" err="1"/>
              <a:t>er</a:t>
            </a:r>
            <a:r>
              <a:rPr lang="en-GB" sz="2400" dirty="0"/>
              <a:t> </a:t>
            </a:r>
            <a:r>
              <a:rPr lang="en-GB" sz="2400" dirty="0" err="1"/>
              <a:t>på</a:t>
            </a:r>
            <a:r>
              <a:rPr lang="en-GB" sz="2400" dirty="0"/>
              <a:t> </a:t>
            </a:r>
            <a:r>
              <a:rPr lang="en-GB" sz="2400" dirty="0" err="1"/>
              <a:t>løper</a:t>
            </a:r>
            <a:r>
              <a:rPr lang="en-GB" sz="2400" dirty="0"/>
              <a:t> </a:t>
            </a:r>
            <a:r>
              <a:rPr lang="en-GB" sz="2400" dirty="0" err="1"/>
              <a:t>som</a:t>
            </a:r>
            <a:r>
              <a:rPr lang="en-GB" sz="2400" dirty="0"/>
              <a:t> </a:t>
            </a:r>
            <a:r>
              <a:rPr lang="en-GB" sz="2400" dirty="0" err="1"/>
              <a:t>passerer</a:t>
            </a:r>
            <a:r>
              <a:rPr lang="en-GB" sz="2400" dirty="0"/>
              <a:t> (</a:t>
            </a:r>
            <a:r>
              <a:rPr lang="en-GB" sz="2400" dirty="0" err="1"/>
              <a:t>må</a:t>
            </a:r>
            <a:r>
              <a:rPr lang="en-GB" sz="2400" dirty="0"/>
              <a:t> </a:t>
            </a:r>
            <a:r>
              <a:rPr lang="en-GB" sz="2400" dirty="0" err="1"/>
              <a:t>være</a:t>
            </a:r>
            <a:r>
              <a:rPr lang="en-GB" sz="2400" dirty="0"/>
              <a:t> </a:t>
            </a:r>
            <a:r>
              <a:rPr lang="en-GB" sz="2400" dirty="0" err="1"/>
              <a:t>forbi</a:t>
            </a:r>
            <a:r>
              <a:rPr lang="en-GB" sz="2400" dirty="0"/>
              <a:t> </a:t>
            </a:r>
            <a:r>
              <a:rPr lang="en-GB" sz="2400" dirty="0" err="1"/>
              <a:t>før</a:t>
            </a:r>
            <a:r>
              <a:rPr lang="en-GB" sz="2400" dirty="0"/>
              <a:t> </a:t>
            </a:r>
            <a:r>
              <a:rPr lang="en-GB" sz="2400" dirty="0" err="1"/>
              <a:t>skjærer</a:t>
            </a:r>
            <a:r>
              <a:rPr lang="en-GB" sz="2400" dirty="0"/>
              <a:t> inn </a:t>
            </a:r>
            <a:r>
              <a:rPr lang="en-GB" sz="2400" dirty="0" err="1"/>
              <a:t>foran</a:t>
            </a:r>
            <a:r>
              <a:rPr lang="en-GB" sz="2400" dirty="0"/>
              <a:t>)</a:t>
            </a:r>
            <a:endParaRPr lang="en-GB" sz="2400" dirty="0">
              <a:cs typeface="Calibri"/>
            </a:endParaRPr>
          </a:p>
          <a:p>
            <a:endParaRPr lang="en-GB" sz="2400" dirty="0"/>
          </a:p>
          <a:p>
            <a:r>
              <a:rPr lang="en-GB" sz="2400" dirty="0" err="1"/>
              <a:t>Vær</a:t>
            </a:r>
            <a:r>
              <a:rPr lang="en-GB" sz="2400" dirty="0"/>
              <a:t> </a:t>
            </a:r>
            <a:r>
              <a:rPr lang="en-GB" sz="2400" dirty="0" err="1"/>
              <a:t>obs</a:t>
            </a:r>
            <a:r>
              <a:rPr lang="en-GB" sz="2400" dirty="0"/>
              <a:t> </a:t>
            </a:r>
            <a:r>
              <a:rPr lang="en-GB" sz="2400" dirty="0" err="1"/>
              <a:t>på</a:t>
            </a:r>
            <a:r>
              <a:rPr lang="en-GB" sz="2400" dirty="0"/>
              <a:t> FH </a:t>
            </a:r>
            <a:r>
              <a:rPr lang="en-GB" sz="2400" dirty="0" err="1"/>
              <a:t>sittende</a:t>
            </a:r>
            <a:r>
              <a:rPr lang="en-GB" sz="2400" dirty="0"/>
              <a:t> </a:t>
            </a:r>
            <a:r>
              <a:rPr lang="en-GB" sz="2400" dirty="0" err="1"/>
              <a:t>løpere</a:t>
            </a:r>
            <a:r>
              <a:rPr lang="en-GB" sz="2400" dirty="0"/>
              <a:t>!</a:t>
            </a:r>
          </a:p>
          <a:p>
            <a:endParaRPr lang="en-GB" dirty="0"/>
          </a:p>
        </p:txBody>
      </p:sp>
    </p:spTree>
    <p:extLst>
      <p:ext uri="{BB962C8B-B14F-4D97-AF65-F5344CB8AC3E}">
        <p14:creationId xmlns:p14="http://schemas.microsoft.com/office/powerpoint/2010/main" val="30533412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3325686" y="1210388"/>
            <a:ext cx="8597900" cy="1325563"/>
          </a:xfrm>
        </p:spPr>
        <p:txBody>
          <a:bodyPr>
            <a:normAutofit fontScale="90000"/>
          </a:bodyPr>
          <a:lstStyle/>
          <a:p>
            <a:br>
              <a:rPr lang="nb-NO" dirty="0"/>
            </a:br>
            <a:br>
              <a:rPr lang="nb-NO" dirty="0"/>
            </a:br>
            <a:br>
              <a:rPr lang="nb-NO" dirty="0"/>
            </a:br>
            <a:r>
              <a:rPr lang="nb-NO" dirty="0"/>
              <a:t>GENERELL INFO</a:t>
            </a:r>
            <a:br>
              <a:rPr lang="nb-NO" dirty="0">
                <a:cs typeface="Calibri Light"/>
              </a:rPr>
            </a:br>
            <a:br>
              <a:rPr lang="nb-NO" dirty="0">
                <a:cs typeface="Calibri Light"/>
              </a:rPr>
            </a:br>
            <a:r>
              <a:rPr lang="nb-NO" sz="2700" b="1" dirty="0"/>
              <a:t>Akkreditering</a:t>
            </a:r>
            <a:r>
              <a:rPr lang="nb-NO" sz="2700" dirty="0"/>
              <a:t> for løpere/ledere deles ut kretsvis, sortert klubbvis etter innmelding. Deles ut på parkeringsplassen. Akkrediteringen gir gratis inngang til skianlegget.</a:t>
            </a:r>
            <a:br>
              <a:rPr lang="nb-NO" sz="2700" dirty="0"/>
            </a:br>
            <a:br>
              <a:rPr lang="nb-NO" sz="2700" dirty="0">
                <a:cs typeface="Calibri Light"/>
              </a:rPr>
            </a:br>
            <a:r>
              <a:rPr lang="nb-NO" sz="2700" b="1" dirty="0">
                <a:cs typeface="Calibri Light"/>
              </a:rPr>
              <a:t>Deltakergave</a:t>
            </a:r>
            <a:r>
              <a:rPr lang="nb-NO" sz="2700" dirty="0">
                <a:cs typeface="Calibri Light"/>
              </a:rPr>
              <a:t> – hentes på NM kontoret!</a:t>
            </a:r>
            <a:br>
              <a:rPr lang="nb-NO" sz="2700" dirty="0">
                <a:cs typeface="Calibri Light"/>
              </a:rPr>
            </a:br>
            <a:br>
              <a:rPr lang="nb-NO" sz="2700" dirty="0">
                <a:cs typeface="Calibri Light"/>
              </a:rPr>
            </a:br>
            <a:r>
              <a:rPr lang="nb-NO" sz="2700" b="1" dirty="0"/>
              <a:t>Parkering</a:t>
            </a:r>
            <a:r>
              <a:rPr lang="nb-NO" sz="2700" dirty="0"/>
              <a:t> for alle på myra sør for stadion. NB! Første mulige oppkjøring. Betaling med betalingsterminal eller Vipps (123076)</a:t>
            </a:r>
            <a:br>
              <a:rPr lang="nb-NO" sz="2700" dirty="0">
                <a:cs typeface="Calibri Light"/>
              </a:rPr>
            </a:br>
            <a:br>
              <a:rPr lang="nb-NO" sz="2700" dirty="0">
                <a:cs typeface="Calibri Light"/>
              </a:rPr>
            </a:br>
            <a:r>
              <a:rPr lang="nb-NO" sz="2700" b="1" dirty="0"/>
              <a:t>Nattevakt</a:t>
            </a:r>
            <a:r>
              <a:rPr lang="nb-NO" sz="2700" dirty="0"/>
              <a:t> på stadion hver dag.</a:t>
            </a:r>
            <a:br>
              <a:rPr lang="nb-NO" sz="2700" dirty="0">
                <a:cs typeface="Calibri Light"/>
              </a:rPr>
            </a:br>
            <a:br>
              <a:rPr lang="nb-NO" sz="2700" dirty="0"/>
            </a:br>
            <a:r>
              <a:rPr lang="nb-NO" sz="3600" dirty="0"/>
              <a:t>Neste lagledermøte fredag </a:t>
            </a:r>
            <a:r>
              <a:rPr lang="nb-NO" sz="3600" dirty="0" err="1"/>
              <a:t>kl</a:t>
            </a:r>
            <a:r>
              <a:rPr lang="nb-NO" sz="3600" dirty="0"/>
              <a:t> 17:30</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3" name="Picture 2">
            <a:extLst>
              <a:ext uri="{FF2B5EF4-FFF2-40B4-BE49-F238E27FC236}">
                <a16:creationId xmlns:a16="http://schemas.microsoft.com/office/drawing/2014/main" id="{58CE810F-D6DD-4834-9405-600F5BD7FDA0}"/>
              </a:ext>
            </a:extLst>
          </p:cNvPr>
          <p:cNvPicPr>
            <a:picLocks noChangeAspect="1"/>
          </p:cNvPicPr>
          <p:nvPr/>
        </p:nvPicPr>
        <p:blipFill>
          <a:blip r:embed="rId4"/>
          <a:stretch>
            <a:fillRect/>
          </a:stretch>
        </p:blipFill>
        <p:spPr>
          <a:xfrm>
            <a:off x="381701" y="2387600"/>
            <a:ext cx="2759668" cy="2109322"/>
          </a:xfrm>
          <a:prstGeom prst="rect">
            <a:avLst/>
          </a:prstGeom>
        </p:spPr>
      </p:pic>
    </p:spTree>
    <p:extLst>
      <p:ext uri="{BB962C8B-B14F-4D97-AF65-F5344CB8AC3E}">
        <p14:creationId xmlns:p14="http://schemas.microsoft.com/office/powerpoint/2010/main" val="29377838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755747" y="1193800"/>
            <a:ext cx="8597900" cy="1325563"/>
          </a:xfrm>
        </p:spPr>
        <p:txBody>
          <a:bodyPr>
            <a:normAutofit fontScale="90000"/>
          </a:bodyPr>
          <a:lstStyle/>
          <a:p>
            <a:br>
              <a:rPr lang="nb-NO" dirty="0"/>
            </a:br>
            <a:br>
              <a:rPr lang="nb-NO" dirty="0"/>
            </a:br>
            <a:br>
              <a:rPr lang="nb-NO" dirty="0"/>
            </a:br>
            <a:br>
              <a:rPr lang="nb-NO" dirty="0"/>
            </a:br>
            <a:r>
              <a:rPr lang="nb-NO" dirty="0"/>
              <a:t>TRENINGSFAGLIG SEMINAR </a:t>
            </a:r>
            <a:br>
              <a:rPr lang="nb-NO" dirty="0">
                <a:cs typeface="Calibri Light"/>
              </a:rPr>
            </a:br>
            <a:br>
              <a:rPr lang="nb-NO" sz="2700" dirty="0">
                <a:cs typeface="Calibri Light"/>
              </a:rPr>
            </a:br>
            <a:r>
              <a:rPr lang="nb-NO" sz="2700" dirty="0"/>
              <a:t>TRENERKLUBBEN OG NSF INVITERER TIL TRENERSEMINAR UNDER ÅRETS NM</a:t>
            </a:r>
            <a:br>
              <a:rPr lang="nb-NO" sz="2700" dirty="0">
                <a:cs typeface="Calibri Light"/>
              </a:rPr>
            </a:br>
            <a:br>
              <a:rPr lang="nb-NO" sz="2700" dirty="0">
                <a:cs typeface="Calibri Light"/>
              </a:rPr>
            </a:br>
            <a:br>
              <a:rPr lang="nb-NO" sz="2700" dirty="0">
                <a:cs typeface="Calibri Light"/>
              </a:rPr>
            </a:br>
            <a:br>
              <a:rPr lang="nb-NO" sz="2700" dirty="0">
                <a:cs typeface="Calibri Light"/>
              </a:rPr>
            </a:br>
            <a:r>
              <a:rPr lang="nb-NO" sz="2700" dirty="0"/>
              <a:t>TID:	Fredag 1.februar kl.18.15 (umiddelbart etter lagledermøtet)</a:t>
            </a:r>
            <a:br>
              <a:rPr lang="nb-NO" sz="2700" dirty="0">
                <a:cs typeface="Calibri Light"/>
              </a:rPr>
            </a:br>
            <a:r>
              <a:rPr lang="nb-NO" sz="2700" dirty="0"/>
              <a:t>STED: Arena Meråker (MVS- auditorium)</a:t>
            </a:r>
            <a:br>
              <a:rPr lang="nb-NO" sz="2700" dirty="0">
                <a:cs typeface="Calibri Light"/>
              </a:rPr>
            </a:br>
            <a:r>
              <a:rPr lang="nb-NO" sz="2700" dirty="0"/>
              <a:t>TEMA:	«Fra Oddvar til Johannes – Utvikling av langrennstrening gjennom 50 år»</a:t>
            </a:r>
            <a:br>
              <a:rPr lang="nb-NO" sz="2700" dirty="0">
                <a:cs typeface="Calibri Light"/>
              </a:rPr>
            </a:br>
            <a:br>
              <a:rPr lang="nb-NO" sz="2700" dirty="0">
                <a:cs typeface="Calibri Light"/>
              </a:rPr>
            </a:br>
            <a:r>
              <a:rPr lang="nb-NO" sz="2700" dirty="0"/>
              <a:t>Seminaret er åpent for alle. Varighet ca.45 min.</a:t>
            </a:r>
            <a:br>
              <a:rPr lang="nb-NO" sz="1400" dirty="0">
                <a:cs typeface="Calibri Light"/>
              </a:rPr>
            </a:br>
            <a:endParaRPr lang="nb-NO" dirty="0"/>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9447392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AD5688-0D3F-4AAA-898C-FBD86EADAF6A}"/>
              </a:ext>
            </a:extLst>
          </p:cNvPr>
          <p:cNvSpPr>
            <a:spLocks noGrp="1"/>
          </p:cNvSpPr>
          <p:nvPr>
            <p:ph type="title"/>
          </p:nvPr>
        </p:nvSpPr>
        <p:spPr/>
        <p:txBody>
          <a:bodyPr>
            <a:normAutofit/>
          </a:bodyPr>
          <a:lstStyle/>
          <a:p>
            <a:r>
              <a:rPr lang="nb-NO" dirty="0">
                <a:cs typeface="Calibri Light"/>
              </a:rPr>
              <a:t>OPPROP KRETSER OG TEAM</a:t>
            </a:r>
            <a:br>
              <a:rPr lang="nb-NO" dirty="0">
                <a:cs typeface="Calibri Light"/>
              </a:rPr>
            </a:br>
            <a:r>
              <a:rPr lang="nb-NO" sz="1800" dirty="0">
                <a:cs typeface="Calibri Light"/>
              </a:rPr>
              <a:t>For ikke tilstedeværende må navn på kontaktperson med </a:t>
            </a:r>
            <a:r>
              <a:rPr lang="nb-NO" sz="1800" dirty="0" err="1">
                <a:cs typeface="Calibri Light"/>
              </a:rPr>
              <a:t>tlf</a:t>
            </a:r>
            <a:r>
              <a:rPr lang="nb-NO" sz="1800" dirty="0">
                <a:cs typeface="Calibri Light"/>
              </a:rPr>
              <a:t> og mail sendes til NM kontoret v/Bjørg Torvik 92048369, </a:t>
            </a:r>
            <a:r>
              <a:rPr lang="nb-NO" sz="1800" i="1" dirty="0">
                <a:cs typeface="Calibri Light"/>
              </a:rPr>
              <a:t>bjorg.torvik@nmski2019.no</a:t>
            </a:r>
            <a:endParaRPr lang="nb-NO" dirty="0">
              <a:cs typeface="Calibri Light"/>
            </a:endParaRPr>
          </a:p>
        </p:txBody>
      </p:sp>
      <p:sp>
        <p:nvSpPr>
          <p:cNvPr id="3" name="Plassholder for innhold 2">
            <a:extLst>
              <a:ext uri="{FF2B5EF4-FFF2-40B4-BE49-F238E27FC236}">
                <a16:creationId xmlns:a16="http://schemas.microsoft.com/office/drawing/2014/main" id="{EF712592-2323-4D7A-BEEE-4240A2D6D8AB}"/>
              </a:ext>
            </a:extLst>
          </p:cNvPr>
          <p:cNvSpPr>
            <a:spLocks noGrp="1"/>
          </p:cNvSpPr>
          <p:nvPr>
            <p:ph sz="half" idx="1"/>
          </p:nvPr>
        </p:nvSpPr>
        <p:spPr/>
        <p:txBody>
          <a:bodyPr vert="horz" lIns="91440" tIns="45720" rIns="91440" bIns="45720" rtlCol="0" anchor="t">
            <a:normAutofit fontScale="92500" lnSpcReduction="20000"/>
          </a:bodyPr>
          <a:lstStyle/>
          <a:p>
            <a:r>
              <a:rPr lang="nb-NO" dirty="0">
                <a:cs typeface="Calibri"/>
              </a:rPr>
              <a:t>Agder og Rogaland</a:t>
            </a:r>
          </a:p>
          <a:p>
            <a:r>
              <a:rPr lang="nb-NO" dirty="0">
                <a:cs typeface="Calibri"/>
              </a:rPr>
              <a:t>Sogn og Fjordane </a:t>
            </a:r>
            <a:endParaRPr lang="nb-NO" dirty="0"/>
          </a:p>
          <a:p>
            <a:r>
              <a:rPr lang="nb-NO" dirty="0">
                <a:cs typeface="Calibri"/>
              </a:rPr>
              <a:t>Akershus</a:t>
            </a:r>
            <a:endParaRPr lang="nb-NO" dirty="0"/>
          </a:p>
          <a:p>
            <a:r>
              <a:rPr lang="nb-NO" dirty="0">
                <a:cs typeface="Calibri"/>
              </a:rPr>
              <a:t>Sør-Trøndelag </a:t>
            </a:r>
            <a:endParaRPr lang="nb-NO" dirty="0"/>
          </a:p>
          <a:p>
            <a:r>
              <a:rPr lang="nb-NO" dirty="0">
                <a:cs typeface="Calibri"/>
              </a:rPr>
              <a:t>Buskerud</a:t>
            </a:r>
            <a:endParaRPr lang="nb-NO" dirty="0"/>
          </a:p>
          <a:p>
            <a:r>
              <a:rPr lang="nb-NO" dirty="0">
                <a:cs typeface="Calibri"/>
              </a:rPr>
              <a:t>Telemark og Vestfold </a:t>
            </a:r>
            <a:endParaRPr lang="nb-NO" dirty="0"/>
          </a:p>
          <a:p>
            <a:r>
              <a:rPr lang="nb-NO" dirty="0">
                <a:cs typeface="Calibri"/>
              </a:rPr>
              <a:t>Troms Finnmark</a:t>
            </a:r>
            <a:endParaRPr lang="nb-NO" dirty="0"/>
          </a:p>
          <a:p>
            <a:r>
              <a:rPr lang="nb-NO" dirty="0">
                <a:cs typeface="Calibri"/>
              </a:rPr>
              <a:t>Nordland</a:t>
            </a:r>
            <a:endParaRPr lang="nb-NO" dirty="0"/>
          </a:p>
          <a:p>
            <a:r>
              <a:rPr lang="nb-NO" dirty="0">
                <a:cs typeface="Calibri"/>
              </a:rPr>
              <a:t>Nord-Trøndelag</a:t>
            </a:r>
            <a:endParaRPr lang="nb-NO" dirty="0"/>
          </a:p>
          <a:p>
            <a:r>
              <a:rPr lang="nb-NO" dirty="0">
                <a:cs typeface="Calibri"/>
              </a:rPr>
              <a:t>Oppland</a:t>
            </a:r>
            <a:endParaRPr lang="nb-NO" dirty="0"/>
          </a:p>
        </p:txBody>
      </p:sp>
      <p:sp>
        <p:nvSpPr>
          <p:cNvPr id="4" name="Plassholder for innhold 3">
            <a:extLst>
              <a:ext uri="{FF2B5EF4-FFF2-40B4-BE49-F238E27FC236}">
                <a16:creationId xmlns:a16="http://schemas.microsoft.com/office/drawing/2014/main" id="{8B7374B5-33BE-4EBC-87C5-530AB7170680}"/>
              </a:ext>
            </a:extLst>
          </p:cNvPr>
          <p:cNvSpPr>
            <a:spLocks noGrp="1"/>
          </p:cNvSpPr>
          <p:nvPr>
            <p:ph sz="half" idx="2"/>
          </p:nvPr>
        </p:nvSpPr>
        <p:spPr/>
        <p:txBody>
          <a:bodyPr vert="horz" lIns="91440" tIns="45720" rIns="91440" bIns="45720" rtlCol="0" anchor="t">
            <a:normAutofit fontScale="92500" lnSpcReduction="20000"/>
          </a:bodyPr>
          <a:lstStyle/>
          <a:p>
            <a:r>
              <a:rPr lang="nb-NO" dirty="0">
                <a:cs typeface="Calibri"/>
              </a:rPr>
              <a:t>Hedmark Østfold </a:t>
            </a:r>
          </a:p>
          <a:p>
            <a:r>
              <a:rPr lang="nb-NO" dirty="0">
                <a:cs typeface="Calibri"/>
              </a:rPr>
              <a:t>Hordaland</a:t>
            </a:r>
            <a:endParaRPr lang="nb-NO" dirty="0"/>
          </a:p>
          <a:p>
            <a:r>
              <a:rPr lang="nb-NO" dirty="0">
                <a:cs typeface="Calibri"/>
              </a:rPr>
              <a:t>Møre og Romsdal </a:t>
            </a:r>
            <a:endParaRPr lang="nb-NO" dirty="0"/>
          </a:p>
          <a:p>
            <a:r>
              <a:rPr lang="nb-NO" dirty="0">
                <a:cs typeface="Calibri"/>
              </a:rPr>
              <a:t>Oslo </a:t>
            </a:r>
            <a:endParaRPr lang="nb-NO" dirty="0"/>
          </a:p>
          <a:p>
            <a:r>
              <a:rPr lang="nb-NO" dirty="0">
                <a:cs typeface="Calibri"/>
              </a:rPr>
              <a:t>Team Veidekke Innlandet </a:t>
            </a:r>
            <a:endParaRPr lang="nb-NO" dirty="0"/>
          </a:p>
          <a:p>
            <a:r>
              <a:rPr lang="nb-NO" dirty="0">
                <a:cs typeface="Calibri"/>
              </a:rPr>
              <a:t>Team Veidekke Midt-Norge </a:t>
            </a:r>
            <a:endParaRPr lang="nb-NO" dirty="0"/>
          </a:p>
          <a:p>
            <a:r>
              <a:rPr lang="nb-NO" dirty="0">
                <a:cs typeface="Calibri"/>
              </a:rPr>
              <a:t>Team Veidekke Oslofjord</a:t>
            </a:r>
            <a:endParaRPr lang="nb-NO" dirty="0"/>
          </a:p>
          <a:p>
            <a:r>
              <a:rPr lang="nb-NO" dirty="0">
                <a:cs typeface="Calibri"/>
              </a:rPr>
              <a:t>Team Veidekke Vest </a:t>
            </a:r>
            <a:endParaRPr lang="nb-NO" dirty="0"/>
          </a:p>
          <a:p>
            <a:r>
              <a:rPr lang="nb-NO" dirty="0">
                <a:cs typeface="Calibri"/>
              </a:rPr>
              <a:t>Team Veidekke Nord Norge</a:t>
            </a:r>
            <a:endParaRPr lang="nb-NO" dirty="0"/>
          </a:p>
          <a:p>
            <a:r>
              <a:rPr lang="nb-NO" dirty="0">
                <a:cs typeface="Calibri"/>
              </a:rPr>
              <a:t>NSF landslag </a:t>
            </a:r>
            <a:endParaRPr lang="nb-NO" dirty="0"/>
          </a:p>
        </p:txBody>
      </p:sp>
    </p:spTree>
    <p:extLst>
      <p:ext uri="{BB962C8B-B14F-4D97-AF65-F5344CB8AC3E}">
        <p14:creationId xmlns:p14="http://schemas.microsoft.com/office/powerpoint/2010/main" val="223915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21000" y="400935"/>
            <a:ext cx="8597900" cy="1325563"/>
          </a:xfrm>
        </p:spPr>
        <p:txBody>
          <a:bodyPr>
            <a:normAutofit fontScale="90000"/>
          </a:bodyPr>
          <a:lstStyle/>
          <a:p>
            <a:br>
              <a:rPr lang="nb-NO" dirty="0"/>
            </a:br>
            <a:br>
              <a:rPr lang="nb-NO" dirty="0"/>
            </a:br>
            <a:br>
              <a:rPr lang="nb-NO" dirty="0"/>
            </a:br>
            <a:br>
              <a:rPr lang="nb-NO" dirty="0"/>
            </a:br>
            <a:br>
              <a:rPr lang="nb-NO" dirty="0"/>
            </a:br>
            <a:br>
              <a:rPr lang="nb-NO" dirty="0"/>
            </a:br>
            <a:r>
              <a:rPr lang="nb-NO" dirty="0"/>
              <a:t>	</a:t>
            </a:r>
            <a:br>
              <a:rPr lang="nb-NO" dirty="0"/>
            </a:br>
            <a:r>
              <a:rPr lang="nb-NO" dirty="0"/>
              <a:t>	</a:t>
            </a:r>
            <a:r>
              <a:rPr lang="nb-NO" sz="8900" b="1" dirty="0"/>
              <a:t>LYKKE TIL!</a:t>
            </a:r>
            <a:br>
              <a:rPr lang="nb-NO" sz="8900" b="1" dirty="0"/>
            </a:br>
            <a:endParaRPr lang="nb-NO" sz="8900" b="1" dirty="0"/>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21512464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21000" y="415925"/>
            <a:ext cx="8597900" cy="1325563"/>
          </a:xfrm>
        </p:spPr>
        <p:txBody>
          <a:bodyPr>
            <a:normAutofit fontScale="90000"/>
          </a:bodyPr>
          <a:lstStyle/>
          <a:p>
            <a:br>
              <a:rPr lang="nb-NO" sz="6000" dirty="0"/>
            </a:br>
            <a:br>
              <a:rPr lang="nb-NO" sz="6000" dirty="0"/>
            </a:br>
            <a:br>
              <a:rPr lang="nb-NO" sz="6000" dirty="0"/>
            </a:br>
            <a:br>
              <a:rPr lang="nb-NO" sz="6000" dirty="0"/>
            </a:br>
            <a:r>
              <a:rPr lang="nb-NO" sz="6000" dirty="0"/>
              <a:t>RENNLEDELSE</a:t>
            </a:r>
            <a:br>
              <a:rPr lang="nb-NO" sz="6000" dirty="0"/>
            </a:br>
            <a:br>
              <a:rPr lang="nb-NO" sz="6000" dirty="0"/>
            </a:br>
            <a:r>
              <a:rPr lang="nb-NO" sz="2700" dirty="0"/>
              <a:t>Rennleder:		Unni Hovdal Iversen</a:t>
            </a:r>
            <a:br>
              <a:rPr lang="nb-NO" sz="2700" dirty="0"/>
            </a:br>
            <a:r>
              <a:rPr lang="nb-NO" sz="2700" dirty="0"/>
              <a:t>Ass. rennleder:	Stig Rune Kveen</a:t>
            </a:r>
            <a:br>
              <a:rPr lang="nb-NO" sz="2700" dirty="0"/>
            </a:br>
            <a:r>
              <a:rPr lang="nb-NO" sz="2700" dirty="0"/>
              <a:t>Løypesjef:		Frode Estil</a:t>
            </a:r>
            <a:br>
              <a:rPr lang="nb-NO" sz="2700" dirty="0"/>
            </a:br>
            <a:r>
              <a:rPr lang="nb-NO" sz="2700" dirty="0" err="1"/>
              <a:t>Stadionsjef</a:t>
            </a:r>
            <a:r>
              <a:rPr lang="nb-NO" sz="2700" dirty="0"/>
              <a:t>:		Jonas Sæther</a:t>
            </a:r>
            <a:br>
              <a:rPr lang="nb-NO" sz="2700" dirty="0"/>
            </a:br>
            <a:r>
              <a:rPr lang="nb-NO" sz="2700" dirty="0"/>
              <a:t>Sjef rennkontor:	Line Skjelstadås</a:t>
            </a:r>
            <a:br>
              <a:rPr lang="nb-NO" sz="6000" dirty="0"/>
            </a:br>
            <a:endParaRPr lang="nb-NO" sz="6000" dirty="0"/>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10029834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21000" y="415925"/>
            <a:ext cx="8597900" cy="1325563"/>
          </a:xfrm>
        </p:spPr>
        <p:txBody>
          <a:bodyPr>
            <a:noAutofit/>
          </a:bodyPr>
          <a:lstStyle/>
          <a:p>
            <a:br>
              <a:rPr lang="nb-NO" sz="6000" dirty="0"/>
            </a:br>
            <a:br>
              <a:rPr lang="nb-NO" sz="6000" dirty="0"/>
            </a:br>
            <a:br>
              <a:rPr lang="nb-NO" sz="6000" dirty="0"/>
            </a:br>
            <a:br>
              <a:rPr lang="nb-NO" sz="6000" dirty="0"/>
            </a:br>
            <a:r>
              <a:rPr lang="nb-NO" sz="6000" dirty="0"/>
              <a:t>	JURY</a:t>
            </a:r>
            <a:br>
              <a:rPr lang="nb-NO" sz="6000" dirty="0">
                <a:cs typeface="Calibri Light"/>
              </a:rPr>
            </a:br>
            <a:br>
              <a:rPr lang="nb-NO" sz="6000" dirty="0">
                <a:cs typeface="Calibri Light"/>
              </a:rPr>
            </a:br>
            <a:r>
              <a:rPr lang="nb-NO" sz="2400" dirty="0"/>
              <a:t>TD:	               John Aalberg</a:t>
            </a:r>
            <a:br>
              <a:rPr lang="nb-NO" sz="2400" dirty="0">
                <a:cs typeface="Calibri Light"/>
              </a:rPr>
            </a:br>
            <a:r>
              <a:rPr lang="nb-NO" sz="2400" dirty="0"/>
              <a:t>Ass. TD:	  Fred Arne Jacobsen</a:t>
            </a:r>
            <a:br>
              <a:rPr lang="nb-NO" sz="2400" dirty="0">
                <a:cs typeface="Calibri Light"/>
              </a:rPr>
            </a:br>
            <a:r>
              <a:rPr lang="nb-NO" sz="2400" dirty="0"/>
              <a:t>Ass. TD:	  Geir Kolbjørnsen</a:t>
            </a:r>
            <a:br>
              <a:rPr lang="nb-NO" sz="2400" dirty="0">
                <a:cs typeface="Calibri Light"/>
              </a:rPr>
            </a:br>
            <a:r>
              <a:rPr lang="nb-NO" sz="2400" dirty="0"/>
              <a:t>Rennleder:	  Unni Hovdal Iversen</a:t>
            </a:r>
            <a:br>
              <a:rPr lang="nb-NO" sz="2400" dirty="0">
                <a:cs typeface="Calibri Light"/>
              </a:rPr>
            </a:br>
            <a:br>
              <a:rPr lang="nb-NO" sz="2400" dirty="0">
                <a:cs typeface="Calibri Light"/>
              </a:rPr>
            </a:br>
            <a:r>
              <a:rPr lang="nb-NO" sz="2400" dirty="0"/>
              <a:t>Jury vil bli forsterket ved behov</a:t>
            </a:r>
            <a:br>
              <a:rPr lang="nb-NO" sz="1800" dirty="0">
                <a:cs typeface="Calibri Light"/>
              </a:rPr>
            </a:br>
            <a:endParaRPr lang="nb-NO" sz="6000" dirty="0"/>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33931850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21000" y="415925"/>
            <a:ext cx="8597900" cy="1325563"/>
          </a:xfrm>
        </p:spPr>
        <p:txBody>
          <a:bodyPr>
            <a:normAutofit fontScale="90000"/>
          </a:bodyPr>
          <a:lstStyle/>
          <a:p>
            <a:br>
              <a:rPr lang="nb-NO" sz="6000" dirty="0">
                <a:ea typeface="+mj-lt"/>
                <a:cs typeface="+mj-lt"/>
              </a:rPr>
            </a:br>
            <a:r>
              <a:rPr lang="nb-NO" sz="6000" dirty="0">
                <a:ea typeface="+mj-lt"/>
                <a:cs typeface="+mj-lt"/>
              </a:rPr>
              <a:t>TREKNING STARTLISTER </a:t>
            </a:r>
            <a:br>
              <a:rPr lang="nb-NO" sz="6000" dirty="0">
                <a:ea typeface="+mj-lt"/>
                <a:cs typeface="+mj-lt"/>
              </a:rPr>
            </a:br>
            <a:r>
              <a:rPr lang="nb-NO" sz="6000" dirty="0">
                <a:ea typeface="+mj-lt"/>
                <a:cs typeface="+mj-lt"/>
              </a:rPr>
              <a:t>10/15 km </a:t>
            </a:r>
            <a:br>
              <a:rPr lang="nb-NO" sz="6000" dirty="0">
                <a:ea typeface="+mj-lt"/>
                <a:cs typeface="+mj-lt"/>
              </a:rPr>
            </a:br>
            <a:endParaRPr lang="nb-NO" sz="6000" dirty="0"/>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23104629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373384"/>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21000" y="400935"/>
            <a:ext cx="8597900" cy="1325563"/>
          </a:xfrm>
        </p:spPr>
        <p:txBody>
          <a:bodyPr>
            <a:normAutofit/>
          </a:bodyPr>
          <a:lstStyle/>
          <a:p>
            <a:r>
              <a:rPr lang="nb-NO" sz="6000" dirty="0"/>
              <a:t>	VÆRMELDING</a:t>
            </a:r>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pic>
        <p:nvPicPr>
          <p:cNvPr id="6" name="Content Placeholder 3">
            <a:extLst>
              <a:ext uri="{FF2B5EF4-FFF2-40B4-BE49-F238E27FC236}">
                <a16:creationId xmlns:a16="http://schemas.microsoft.com/office/drawing/2014/main" id="{C0AD24C6-BBE7-4186-8543-5339EEAAF0E0}"/>
              </a:ext>
            </a:extLst>
          </p:cNvPr>
          <p:cNvPicPr>
            <a:picLocks noChangeAspect="1"/>
          </p:cNvPicPr>
          <p:nvPr/>
        </p:nvPicPr>
        <p:blipFill rotWithShape="1">
          <a:blip r:embed="rId4"/>
          <a:srcRect l="6396" t="17495" r="13225" b="27310"/>
          <a:stretch/>
        </p:blipFill>
        <p:spPr>
          <a:xfrm>
            <a:off x="2377677" y="1584258"/>
            <a:ext cx="9604621" cy="4064702"/>
          </a:xfrm>
          <a:prstGeom prst="rect">
            <a:avLst/>
          </a:prstGeom>
        </p:spPr>
      </p:pic>
    </p:spTree>
    <p:extLst>
      <p:ext uri="{BB962C8B-B14F-4D97-AF65-F5344CB8AC3E}">
        <p14:creationId xmlns:p14="http://schemas.microsoft.com/office/powerpoint/2010/main" val="1211385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5902D9-89F8-499F-9A5C-34A09489BC9B}"/>
              </a:ext>
            </a:extLst>
          </p:cNvPr>
          <p:cNvSpPr>
            <a:spLocks noGrp="1"/>
          </p:cNvSpPr>
          <p:nvPr>
            <p:ph type="title"/>
          </p:nvPr>
        </p:nvSpPr>
        <p:spPr/>
        <p:txBody>
          <a:bodyPr/>
          <a:lstStyle/>
          <a:p>
            <a:r>
              <a:rPr lang="nb-NO">
                <a:cs typeface="Calibri Light"/>
              </a:rPr>
              <a:t>KART YTRE ARENA</a:t>
            </a:r>
            <a:endParaRPr lang="nb-NO"/>
          </a:p>
        </p:txBody>
      </p:sp>
      <p:pic>
        <p:nvPicPr>
          <p:cNvPr id="6" name="Content Placeholder 5">
            <a:extLst>
              <a:ext uri="{FF2B5EF4-FFF2-40B4-BE49-F238E27FC236}">
                <a16:creationId xmlns:a16="http://schemas.microsoft.com/office/drawing/2014/main" id="{2DEC257C-E8B2-4F44-9FE8-AB5845CE9D20}"/>
              </a:ext>
            </a:extLst>
          </p:cNvPr>
          <p:cNvPicPr>
            <a:picLocks noGrp="1" noChangeAspect="1"/>
          </p:cNvPicPr>
          <p:nvPr>
            <p:ph idx="1"/>
          </p:nvPr>
        </p:nvPicPr>
        <p:blipFill>
          <a:blip r:embed="rId2"/>
          <a:stretch>
            <a:fillRect/>
          </a:stretch>
        </p:blipFill>
        <p:spPr>
          <a:xfrm>
            <a:off x="838200" y="1564640"/>
            <a:ext cx="9247923" cy="5141595"/>
          </a:xfrm>
          <a:prstGeom prst="rect">
            <a:avLst/>
          </a:prstGeom>
        </p:spPr>
      </p:pic>
    </p:spTree>
    <p:extLst>
      <p:ext uri="{BB962C8B-B14F-4D97-AF65-F5344CB8AC3E}">
        <p14:creationId xmlns:p14="http://schemas.microsoft.com/office/powerpoint/2010/main" val="268927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innendørs&#10;&#10;Automatisk generert beskrivelse">
            <a:extLst>
              <a:ext uri="{FF2B5EF4-FFF2-40B4-BE49-F238E27FC236}">
                <a16:creationId xmlns:a16="http://schemas.microsoft.com/office/drawing/2014/main" id="{2F59490A-85DC-4839-89EA-1DB86F584140}"/>
              </a:ext>
            </a:extLst>
          </p:cNvPr>
          <p:cNvPicPr>
            <a:picLocks noChangeAspect="1"/>
          </p:cNvPicPr>
          <p:nvPr/>
        </p:nvPicPr>
        <p:blipFill rotWithShape="1">
          <a:blip r:embed="rId2">
            <a:extLst>
              <a:ext uri="{28A0092B-C50C-407E-A947-70E740481C1C}">
                <a14:useLocalDpi xmlns:a14="http://schemas.microsoft.com/office/drawing/2010/main" val="0"/>
              </a:ext>
            </a:extLst>
          </a:blip>
          <a:srcRect t="78731"/>
          <a:stretch/>
        </p:blipFill>
        <p:spPr>
          <a:xfrm>
            <a:off x="0" y="5615755"/>
            <a:ext cx="12192000" cy="1484615"/>
          </a:xfrm>
          <a:prstGeom prst="rect">
            <a:avLst/>
          </a:prstGeom>
        </p:spPr>
      </p:pic>
      <p:sp>
        <p:nvSpPr>
          <p:cNvPr id="2" name="Tittel 1">
            <a:extLst>
              <a:ext uri="{FF2B5EF4-FFF2-40B4-BE49-F238E27FC236}">
                <a16:creationId xmlns:a16="http://schemas.microsoft.com/office/drawing/2014/main" id="{290DFB97-C1B1-4930-813D-E73448EB18B0}"/>
              </a:ext>
            </a:extLst>
          </p:cNvPr>
          <p:cNvSpPr>
            <a:spLocks noGrp="1"/>
          </p:cNvSpPr>
          <p:nvPr>
            <p:ph type="title"/>
          </p:nvPr>
        </p:nvSpPr>
        <p:spPr>
          <a:xfrm>
            <a:off x="2909983" y="639612"/>
            <a:ext cx="8597900" cy="1108376"/>
          </a:xfrm>
        </p:spPr>
        <p:txBody>
          <a:bodyPr>
            <a:normAutofit fontScale="90000"/>
          </a:bodyPr>
          <a:lstStyle/>
          <a:p>
            <a:r>
              <a:rPr lang="nb-NO" sz="6000" dirty="0"/>
              <a:t>KLASSISK ENKELSTART </a:t>
            </a:r>
            <a:br>
              <a:rPr lang="nb-NO" sz="6000" dirty="0">
                <a:cs typeface="Calibri Light"/>
              </a:rPr>
            </a:br>
            <a:br>
              <a:rPr lang="nb-NO" sz="6000" dirty="0">
                <a:cs typeface="Calibri Light"/>
              </a:rPr>
            </a:br>
            <a:br>
              <a:rPr lang="nb-NO" sz="6000" dirty="0">
                <a:cs typeface="Calibri Light"/>
              </a:rPr>
            </a:br>
            <a:br>
              <a:rPr lang="nb-NO" sz="6000" dirty="0">
                <a:cs typeface="Calibri Light"/>
              </a:rPr>
            </a:br>
            <a:br>
              <a:rPr lang="nb-NO" sz="6000" dirty="0">
                <a:cs typeface="Calibri Light"/>
              </a:rPr>
            </a:br>
            <a:br>
              <a:rPr lang="nb-NO" sz="6000" dirty="0">
                <a:cs typeface="Calibri Light"/>
              </a:rPr>
            </a:br>
            <a:r>
              <a:rPr lang="nb-NO" sz="4900" dirty="0"/>
              <a:t>PROGRAM torsdag 31/1</a:t>
            </a:r>
            <a:br>
              <a:rPr lang="nb-NO" sz="4900" dirty="0">
                <a:cs typeface="Calibri Light"/>
              </a:rPr>
            </a:br>
            <a:r>
              <a:rPr lang="nb-NO" dirty="0"/>
              <a:t>Intervall start klassisk</a:t>
            </a:r>
            <a:br>
              <a:rPr lang="nb-NO" dirty="0">
                <a:cs typeface="Calibri Light"/>
              </a:rPr>
            </a:br>
            <a:br>
              <a:rPr lang="nb-NO" dirty="0">
                <a:cs typeface="Calibri Light"/>
              </a:rPr>
            </a:br>
            <a:r>
              <a:rPr lang="nb-NO" sz="2700" dirty="0"/>
              <a:t>08.00:	Løyper åpner</a:t>
            </a:r>
            <a:br>
              <a:rPr lang="nb-NO" sz="2700" dirty="0">
                <a:cs typeface="Calibri Light"/>
              </a:rPr>
            </a:br>
            <a:r>
              <a:rPr lang="nb-NO" sz="2700" b="1" dirty="0"/>
              <a:t>10.15:	FH 5 km sittende menn og kvinner junior (3 runder)</a:t>
            </a:r>
            <a:br>
              <a:rPr lang="nb-NO" sz="2700" b="1" dirty="0">
                <a:cs typeface="Calibri Light"/>
              </a:rPr>
            </a:br>
            <a:r>
              <a:rPr lang="nb-NO" sz="2700" dirty="0"/>
              <a:t>10.50:	Løyper stenger</a:t>
            </a:r>
            <a:br>
              <a:rPr lang="nb-NO" sz="2700" dirty="0">
                <a:cs typeface="Calibri Light"/>
              </a:rPr>
            </a:br>
            <a:r>
              <a:rPr lang="nb-NO" sz="2700" b="1" dirty="0"/>
              <a:t>10.50:	FH 10 km klassisk stående kvinner senior og junior</a:t>
            </a:r>
            <a:br>
              <a:rPr lang="nb-NO" sz="2700" b="1" dirty="0">
                <a:cs typeface="Calibri Light"/>
              </a:rPr>
            </a:br>
            <a:r>
              <a:rPr lang="nb-NO" sz="2700" b="1" dirty="0"/>
              <a:t>11.00:	10 km klassisk kvinner (5 km blå + 5 km rød)</a:t>
            </a:r>
            <a:br>
              <a:rPr lang="nb-NO" sz="2700" b="1" dirty="0">
                <a:cs typeface="Calibri Light"/>
              </a:rPr>
            </a:br>
            <a:r>
              <a:rPr lang="nb-NO" sz="2700" dirty="0"/>
              <a:t>	Løyper åpner etter siste kvinne </a:t>
            </a:r>
            <a:br>
              <a:rPr lang="nb-NO" sz="2700" dirty="0">
                <a:cs typeface="Calibri Light"/>
              </a:rPr>
            </a:br>
            <a:r>
              <a:rPr lang="nb-NO" sz="2700" dirty="0"/>
              <a:t>12.50:	Løyper stenger</a:t>
            </a:r>
            <a:br>
              <a:rPr lang="nb-NO" sz="2700" dirty="0">
                <a:cs typeface="Calibri Light"/>
              </a:rPr>
            </a:br>
            <a:r>
              <a:rPr lang="nb-NO" sz="2700" b="1" dirty="0"/>
              <a:t>12.50:	FH 15 km klassisk stående menn senior og junior</a:t>
            </a:r>
            <a:br>
              <a:rPr lang="nb-NO" sz="2700" b="1" dirty="0">
                <a:cs typeface="Calibri Light"/>
              </a:rPr>
            </a:br>
            <a:r>
              <a:rPr lang="nb-NO" sz="2700" b="1" dirty="0"/>
              <a:t>13.00:	15 km klassisk menn (5 km blå + 5 km rød + 5 km blå)</a:t>
            </a:r>
            <a:br>
              <a:rPr lang="nb-NO" sz="2700" b="1" dirty="0">
                <a:cs typeface="Calibri Light"/>
              </a:rPr>
            </a:br>
            <a:r>
              <a:rPr lang="nb-NO" sz="2700" dirty="0"/>
              <a:t>15.30:	Offisiell trening sprint</a:t>
            </a:r>
            <a:br>
              <a:rPr lang="nb-NO" sz="2700" dirty="0">
                <a:cs typeface="Calibri Light"/>
              </a:rPr>
            </a:br>
            <a:r>
              <a:rPr lang="nb-NO" sz="1800" dirty="0"/>
              <a:t>	</a:t>
            </a:r>
            <a:br>
              <a:rPr lang="nb-NO" sz="1800" dirty="0">
                <a:cs typeface="Calibri Light"/>
              </a:rPr>
            </a:br>
            <a:br>
              <a:rPr lang="nb-NO" sz="1800" dirty="0">
                <a:cs typeface="Calibri Light"/>
              </a:rPr>
            </a:br>
            <a:endParaRPr lang="nb-NO" sz="6000" dirty="0"/>
          </a:p>
        </p:txBody>
      </p:sp>
      <p:pic>
        <p:nvPicPr>
          <p:cNvPr id="5" name="Plassholder for innhold 4">
            <a:extLst>
              <a:ext uri="{FF2B5EF4-FFF2-40B4-BE49-F238E27FC236}">
                <a16:creationId xmlns:a16="http://schemas.microsoft.com/office/drawing/2014/main" id="{1C129C61-1ADB-4AE4-A23A-44080051DBB7}"/>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381701" y="0"/>
            <a:ext cx="1880740" cy="2387600"/>
          </a:xfrm>
        </p:spPr>
      </p:pic>
    </p:spTree>
    <p:extLst>
      <p:ext uri="{BB962C8B-B14F-4D97-AF65-F5344CB8AC3E}">
        <p14:creationId xmlns:p14="http://schemas.microsoft.com/office/powerpoint/2010/main" val="5602426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1037</TotalTime>
  <Words>107</Words>
  <Application>Microsoft Macintosh PowerPoint</Application>
  <PresentationFormat>Widescreen</PresentationFormat>
  <Paragraphs>77</Paragraphs>
  <Slides>30</Slides>
  <Notes>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30</vt:i4>
      </vt:variant>
    </vt:vector>
  </HeadingPairs>
  <TitlesOfParts>
    <vt:vector size="34" baseType="lpstr">
      <vt:lpstr>Arial</vt:lpstr>
      <vt:lpstr>Calibri</vt:lpstr>
      <vt:lpstr>Calibri Light</vt:lpstr>
      <vt:lpstr>Office Theme</vt:lpstr>
      <vt:lpstr>VELKOMMEN TIL LAGLEDERMØTE!</vt:lpstr>
      <vt:lpstr>Agenda</vt:lpstr>
      <vt:lpstr>OPPROP KRETSER OG TEAM For ikke tilstedeværende må navn på kontaktperson med tlf og mail sendes til NM kontoret v/Bjørg Torvik 92048369, bjorg.torvik@nmski2019.no</vt:lpstr>
      <vt:lpstr>    RENNLEDELSE  Rennleder:  Unni Hovdal Iversen Ass. rennleder: Stig Rune Kveen Løypesjef:  Frode Estil Stadionsjef:  Jonas Sæther Sjef rennkontor: Line Skjelstadås </vt:lpstr>
      <vt:lpstr>     JURY  TD:                John Aalberg Ass. TD:   Fred Arne Jacobsen Ass. TD:   Geir Kolbjørnsen Rennleder:   Unni Hovdal Iversen  Jury vil bli forsterket ved behov </vt:lpstr>
      <vt:lpstr> TREKNING STARTLISTER  10/15 km  </vt:lpstr>
      <vt:lpstr> VÆRMELDING</vt:lpstr>
      <vt:lpstr>KART YTRE ARENA</vt:lpstr>
      <vt:lpstr>KLASSISK ENKELSTART       PROGRAM torsdag 31/1 Intervall start klassisk  08.00: Løyper åpner 10.15: FH 5 km sittende menn og kvinner junior (3 runder) 10.50: Løyper stenger 10.50: FH 10 km klassisk stående kvinner senior og junior 11.00: 10 km klassisk kvinner (5 km blå + 5 km rød)  Løyper åpner etter siste kvinne  12.50: Løyper stenger 12.50: FH 15 km klassisk stående menn senior og junior 13.00: 15 km klassisk menn (5 km blå + 5 km rød + 5 km blå) 15.30: Offisiell trening sprint    </vt:lpstr>
      <vt:lpstr>      SEREMONIER torsdag 31/1 Intervall start klassisk  12.30: Blomsterseremoni 10 km kvinner (målområdet) 13.00: Premieutdeling FH sittende kvinner og menn (teltet)  Premieutdeling FH stående kvinner                        «  Premieutdeling 10 km kvinner (Kongepokal)        « 15.15: Blomsterseremoni 15 km menn (målområdet) 15.45: Premieutdeling FH stående menn (teltet)  Premieutdeling 15 km menn  (Kongepokal) (teltet) </vt:lpstr>
      <vt:lpstr> STADION/ARENA 10/15 km</vt:lpstr>
      <vt:lpstr>Løyper:  5 km blå og 5 km rød</vt:lpstr>
      <vt:lpstr>LØYPEKART FH 1,5 km</vt:lpstr>
      <vt:lpstr>  Diagonalsone og No-Coaching 31/1  gen</vt:lpstr>
      <vt:lpstr>   PREPARERING FOR 31/1  Løyper, testspor og oppvarmingsløype prepareres før midnatt To spor settes i ideallinje </vt:lpstr>
      <vt:lpstr>       STADION OG TIDTAKING 31/1  - Startnummer og klespose hentes i telt utenfor kulvert - Kulvert må brukes for å komme inn til start (FH inn i siste sving før   oppløpet, utgang rød ) - Klespose leveres inn inne på stadion, utleveres ved mål - Brikker settes på rett før start      </vt:lpstr>
      <vt:lpstr>    RENNPROGRAM fredag 1. feb - sprint fristil  08.00: Ytre løyper åpner (preparert som for Skiathlon) 10.00: Sprintløype åpner 11.15: Sprintløype stenger  11.15: FH prolog sprint (1km) 11.30: Prolog sprint, fristil, kvinner og menn  Løyper åpner etter prolog 13.40: Sprintløype stenger 13.40: FH finaler sprint herrer og damer, sittende 13:45: FH finale sprint, stående damer 13:50: FH finale sprint, stående herrer 14.00: Finaler sprint, damer (1,3 km) og herrer (1,5 km) 14.30: Premieutdeling FH (teltet) 15.40: Blomsterseremoni (målområdet) 16.20: Premieutdeling sprint kvinner, menn (teltet)  </vt:lpstr>
      <vt:lpstr>       PÅMELDING/STARTLISTER SPRINT  Strykninger for prolog må medes innen kl 17:00 torsdag til vigdis@idrettsforbundet.no  Startlister blir publisert på nettsiden senest kl 20:00 torsdag     </vt:lpstr>
      <vt:lpstr>LØYPEKART FH SPRINT</vt:lpstr>
      <vt:lpstr>LØYPEKART SPRINT</vt:lpstr>
      <vt:lpstr>STADIONKART SPRINT</vt:lpstr>
      <vt:lpstr>COACHING-SONER SPRINT</vt:lpstr>
      <vt:lpstr>Finaler sprint tidsskjema Herrer</vt:lpstr>
      <vt:lpstr>Finaler sprint tidsskjema Damer</vt:lpstr>
      <vt:lpstr>   LØYPER OG PREPARERING 1. februar  - Løyper og oppvarmingsspor prepareres på kvelden - Løyper utenom stadion og sprintløypa prepareres som for Skiathlon - 4 korridorer mot mål </vt:lpstr>
      <vt:lpstr>  STADION OG TIDTAKING 1. februar -  Startnummer utleveres utenfor kulverten (ved inngang til start) fra 1 time før start .  Brikker deles ut ved inngang til start   Alle brikker tas av etter prolog – nye brikker og startnummer i finalene Nye startnummer deles ut i teltet fra kl.13.30 Brikkepåsetting rett før start  Resultater og finaleheat slås opp utenfor Pressesenteret, inne i utøverrommet og ved start (utenfor kulverten) </vt:lpstr>
      <vt:lpstr>INFO FRA TD</vt:lpstr>
      <vt:lpstr>   GENERELL INFO  Akkreditering for løpere/ledere deles ut kretsvis, sortert klubbvis etter innmelding. Deles ut på parkeringsplassen. Akkrediteringen gir gratis inngang til skianlegget.  Deltakergave – hentes på NM kontoret!  Parkering for alle på myra sør for stadion. NB! Første mulige oppkjøring. Betaling med betalingsterminal eller Vipps (123076)  Nattevakt på stadion hver dag.  Neste lagledermøte fredag kl 17:30</vt:lpstr>
      <vt:lpstr>    TRENINGSFAGLIG SEMINAR   TRENERKLUBBEN OG NSF INVITERER TIL TRENERSEMINAR UNDER ÅRETS NM    TID: Fredag 1.februar kl.18.15 (umiddelbart etter lagledermøtet) STED: Arena Meråker (MVS- auditorium) TEMA: «Fra Oddvar til Johannes – Utvikling av langrennstrening gjennom 50 år»  Seminaret er åpent for alle. Varighet ca.45 min. </vt:lpstr>
      <vt:lpstr>         LYKKE TIL!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Lene-Mari Prøven</dc:creator>
  <cp:lastModifiedBy>Linda Ringen</cp:lastModifiedBy>
  <cp:revision>547</cp:revision>
  <dcterms:created xsi:type="dcterms:W3CDTF">2018-11-23T11:47:29Z</dcterms:created>
  <dcterms:modified xsi:type="dcterms:W3CDTF">2019-01-30T16:35:05Z</dcterms:modified>
</cp:coreProperties>
</file>