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0" r:id="rId4"/>
    <p:sldId id="288" r:id="rId5"/>
    <p:sldId id="289" r:id="rId6"/>
    <p:sldId id="294" r:id="rId7"/>
    <p:sldId id="264" r:id="rId8"/>
    <p:sldId id="263" r:id="rId9"/>
    <p:sldId id="290" r:id="rId10"/>
    <p:sldId id="261" r:id="rId11"/>
    <p:sldId id="265" r:id="rId12"/>
    <p:sldId id="293" r:id="rId13"/>
    <p:sldId id="286" r:id="rId14"/>
    <p:sldId id="268" r:id="rId15"/>
    <p:sldId id="269" r:id="rId16"/>
    <p:sldId id="270" r:id="rId17"/>
    <p:sldId id="292" r:id="rId18"/>
    <p:sldId id="271" r:id="rId19"/>
    <p:sldId id="291" r:id="rId20"/>
    <p:sldId id="273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A"/>
    <a:srgbClr val="0094DA"/>
    <a:srgbClr val="002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354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801DB-D04A-488C-B1D4-91392BFAA1B5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1AEB0-84BF-469D-B8CC-EFA93D67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58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1AEB0-84BF-469D-B8CC-EFA93D67D2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07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9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74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1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8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82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2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59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50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0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4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43DE-1819-40C5-96B3-41EA0745AC84}" type="datetimeFigureOut">
              <a:rPr lang="nb-NO" smtClean="0"/>
              <a:t>01.02.19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1628-6B60-4E85-9497-9F46553E72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2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EC5D6DE-93D4-4621-802B-4B4FD80A6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501" y="6076763"/>
            <a:ext cx="4610933" cy="379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1400" dirty="0">
                <a:cs typeface="Calibri"/>
              </a:rPr>
              <a:t>    Fredag 2.februar, for </a:t>
            </a:r>
            <a:r>
              <a:rPr lang="nb-NO" sz="1400" dirty="0" err="1">
                <a:cs typeface="Calibri"/>
              </a:rPr>
              <a:t>skiathlon</a:t>
            </a:r>
            <a:r>
              <a:rPr lang="nb-NO" sz="1400" dirty="0">
                <a:cs typeface="Calibri"/>
              </a:rPr>
              <a:t> og stafett</a:t>
            </a:r>
          </a:p>
        </p:txBody>
      </p:sp>
      <p:pic>
        <p:nvPicPr>
          <p:cNvPr id="9" name="Bilde 8" descr="Et bilde som inneholder tre, utendørs, snø, himmel&#10;&#10;Automatisk generert beskrivelse">
            <a:extLst>
              <a:ext uri="{FF2B5EF4-FFF2-40B4-BE49-F238E27FC236}">
                <a16:creationId xmlns:a16="http://schemas.microsoft.com/office/drawing/2014/main" id="{F689F482-AD97-4AA0-AD82-31199C48F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0076"/>
          <a:stretch/>
        </p:blipFill>
        <p:spPr>
          <a:xfrm>
            <a:off x="145973" y="-9969"/>
            <a:ext cx="11651886" cy="5273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Bilde 12" descr="Et bilde som inneholder objekt&#10;&#10;Automatisk generert beskrivelse">
            <a:extLst>
              <a:ext uri="{FF2B5EF4-FFF2-40B4-BE49-F238E27FC236}">
                <a16:creationId xmlns:a16="http://schemas.microsoft.com/office/drawing/2014/main" id="{BCE48675-7068-4F20-B02A-A42A9D1B7E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91" y="384563"/>
            <a:ext cx="5829283" cy="2132605"/>
          </a:xfrm>
          <a:prstGeom prst="rect">
            <a:avLst/>
          </a:prstGeom>
        </p:spPr>
      </p:pic>
      <p:sp>
        <p:nvSpPr>
          <p:cNvPr id="47" name="TekstSylinder 46">
            <a:extLst>
              <a:ext uri="{FF2B5EF4-FFF2-40B4-BE49-F238E27FC236}">
                <a16:creationId xmlns:a16="http://schemas.microsoft.com/office/drawing/2014/main" id="{025657C5-ED2F-41CF-8EF6-C479572771B3}"/>
              </a:ext>
            </a:extLst>
          </p:cNvPr>
          <p:cNvSpPr txBox="1"/>
          <p:nvPr/>
        </p:nvSpPr>
        <p:spPr>
          <a:xfrm>
            <a:off x="7252747" y="736966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31.1 – 3.2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3498BB-266F-40AC-B982-6F626D34B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28" y="4358554"/>
            <a:ext cx="11141786" cy="1651162"/>
          </a:xfrm>
        </p:spPr>
        <p:txBody>
          <a:bodyPr>
            <a:noAutofit/>
          </a:bodyPr>
          <a:lstStyle/>
          <a:p>
            <a:pPr algn="l"/>
            <a:br>
              <a:rPr lang="nb-NO" dirty="0">
                <a:cs typeface="Calibri Light"/>
              </a:rPr>
            </a:br>
            <a:br>
              <a:rPr lang="nb-NO" dirty="0">
                <a:cs typeface="Calibri Light"/>
              </a:rPr>
            </a:br>
            <a:br>
              <a:rPr lang="nb-NO" dirty="0"/>
            </a:br>
            <a:br>
              <a:rPr lang="nb-NO" dirty="0">
                <a:ea typeface="+mj-lt"/>
                <a:cs typeface="+mj-lt"/>
              </a:rPr>
            </a:br>
            <a:br>
              <a:rPr lang="nb-NO" dirty="0">
                <a:ea typeface="+mj-lt"/>
                <a:cs typeface="+mj-lt"/>
              </a:rPr>
            </a:br>
            <a:br>
              <a:rPr lang="nb-NO" dirty="0">
                <a:ea typeface="+mj-lt"/>
                <a:cs typeface="+mj-lt"/>
              </a:rPr>
            </a:br>
            <a:r>
              <a:rPr lang="nb-NO" sz="5400" dirty="0"/>
              <a:t>VELKOMMEN</a:t>
            </a:r>
            <a:r>
              <a:rPr lang="nb-NO" dirty="0"/>
              <a:t> TIL LAGLEDERMØTE!</a:t>
            </a:r>
            <a:endParaRPr lang="nb-NO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792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/>
          </a:bodyPr>
          <a:lstStyle/>
          <a:p>
            <a:r>
              <a:rPr lang="nb-NO" sz="6000" dirty="0"/>
              <a:t>	STADION/ARENA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3" name="Bilde 5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28E417C5-0455-4770-A394-B5590B40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461" y="1394112"/>
            <a:ext cx="7815748" cy="53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50147"/>
            <a:ext cx="8597900" cy="1325563"/>
          </a:xfrm>
        </p:spPr>
        <p:txBody>
          <a:bodyPr>
            <a:normAutofit/>
          </a:bodyPr>
          <a:lstStyle/>
          <a:p>
            <a:r>
              <a:rPr lang="nb-NO" dirty="0"/>
              <a:t>LØYPEKART </a:t>
            </a:r>
            <a:r>
              <a:rPr lang="nb-NO" dirty="0" err="1"/>
              <a:t>Skiathlon</a:t>
            </a:r>
            <a:r>
              <a:rPr lang="nb-NO" dirty="0"/>
              <a:t> - herrer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3" name="Bilde 3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765800BD-6005-4DDB-AFC7-4FA3693F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83" y="1262896"/>
            <a:ext cx="6303017" cy="53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50147"/>
            <a:ext cx="8597900" cy="1325563"/>
          </a:xfrm>
        </p:spPr>
        <p:txBody>
          <a:bodyPr>
            <a:normAutofit/>
          </a:bodyPr>
          <a:lstStyle/>
          <a:p>
            <a:r>
              <a:rPr lang="nb-NO" dirty="0"/>
              <a:t>LØYPEKART </a:t>
            </a:r>
            <a:r>
              <a:rPr lang="nb-NO" dirty="0" err="1"/>
              <a:t>Skiathlon</a:t>
            </a:r>
            <a:r>
              <a:rPr lang="nb-NO" dirty="0"/>
              <a:t> - damer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7A0EF-C128-40B3-A256-5917C1EAD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05" y="1193800"/>
            <a:ext cx="5583612" cy="5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29" y="1388125"/>
            <a:ext cx="8555363" cy="999475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PREPARERING FOR 2/2</a:t>
            </a:r>
            <a:br>
              <a:rPr lang="nb-NO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Løyper, </a:t>
            </a:r>
            <a:r>
              <a:rPr lang="nb-NO" sz="2700" dirty="0" err="1"/>
              <a:t>testspor</a:t>
            </a:r>
            <a:r>
              <a:rPr lang="nb-NO" sz="2700" dirty="0"/>
              <a:t> og oppvarmingsløype prepareres før midnatt</a:t>
            </a:r>
            <a:br>
              <a:rPr lang="nb-NO" sz="2700" dirty="0"/>
            </a:br>
            <a:r>
              <a:rPr lang="nb-NO" sz="2700" dirty="0"/>
              <a:t>5 start spor helt opp til første sving, deretter 4 spor i første halvdel men med 2 eller 3 spor videre (1 spor under </a:t>
            </a:r>
            <a:r>
              <a:rPr lang="nb-NO" sz="2700" dirty="0" err="1"/>
              <a:t>Equinor</a:t>
            </a:r>
            <a:r>
              <a:rPr lang="nb-NO" sz="2700" dirty="0"/>
              <a:t> buen)</a:t>
            </a:r>
            <a:br>
              <a:rPr lang="nb-NO" sz="2700" dirty="0"/>
            </a:br>
            <a:r>
              <a:rPr lang="nb-NO" sz="2700" dirty="0"/>
              <a:t>Sporet blir både på høyre og venstre side. </a:t>
            </a:r>
            <a:br>
              <a:rPr lang="nb-NO" sz="2700" dirty="0"/>
            </a:b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38215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1062037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>
                <a:ea typeface="+mj-lt"/>
                <a:cs typeface="+mj-lt"/>
              </a:rPr>
            </a:br>
            <a:br>
              <a:rPr lang="nb-NO" dirty="0">
                <a:ea typeface="+mj-lt"/>
                <a:cs typeface="+mj-lt"/>
              </a:rPr>
            </a:br>
            <a:r>
              <a:rPr lang="nb-NO" dirty="0"/>
              <a:t>STADION OG TIDTAKING 2/2</a:t>
            </a:r>
            <a:br>
              <a:rPr lang="nb-NO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- Startnummer  hentes i telt utenfor kulvert fra 1 time før start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Møt opp 15 min før start for </a:t>
            </a:r>
            <a:r>
              <a:rPr lang="nb-NO" sz="2700" dirty="0" err="1">
                <a:cs typeface="Calibri Light"/>
              </a:rPr>
              <a:t>påsetting</a:t>
            </a:r>
            <a:r>
              <a:rPr lang="nb-NO" sz="2700" dirty="0">
                <a:cs typeface="Calibri Light"/>
              </a:rPr>
              <a:t> av brikker! 2 brikker.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Ski kan legges inn 30 min før start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Dersom løpet brytes leveres brikke ved mål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Poser for oppvarmingstøy deles ut ved startområdet</a:t>
            </a:r>
            <a:br>
              <a:rPr lang="nb-NO" sz="2700" u="sng" dirty="0">
                <a:solidFill>
                  <a:srgbClr val="FF0000"/>
                </a:solidFill>
                <a:cs typeface="Calibri Light"/>
              </a:rPr>
            </a:br>
            <a:r>
              <a:rPr lang="nb-NO" sz="2700" dirty="0">
                <a:cs typeface="Calibri Light"/>
              </a:rPr>
              <a:t>- Nummer på </a:t>
            </a:r>
            <a:r>
              <a:rPr lang="nb-NO" sz="2700" dirty="0" err="1">
                <a:cs typeface="Calibri Light"/>
              </a:rPr>
              <a:t>skiftebåser</a:t>
            </a:r>
            <a:r>
              <a:rPr lang="nb-NO" sz="2700" dirty="0">
                <a:cs typeface="Calibri Light"/>
              </a:rPr>
              <a:t> er samme som startnummer 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NB! Kun løpere kan legge ski ut i </a:t>
            </a:r>
            <a:r>
              <a:rPr lang="nb-NO" sz="2700" dirty="0" err="1">
                <a:cs typeface="Calibri Light"/>
              </a:rPr>
              <a:t>skibåsene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Ingen lagledere og trenere inne på stadion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NB! </a:t>
            </a:r>
            <a:r>
              <a:rPr lang="nb-NO" sz="2700" u="sng" dirty="0">
                <a:cs typeface="Calibri Light"/>
              </a:rPr>
              <a:t>Endelig lagoppstilling til stafettene leveres på NM kontoret </a:t>
            </a:r>
            <a:r>
              <a:rPr lang="nb-NO" sz="2700" u="sng">
                <a:cs typeface="Calibri Light"/>
              </a:rPr>
              <a:t>eller   til vigdis@idrettsforbundet.no</a:t>
            </a:r>
            <a:br>
              <a:rPr lang="nb-NO" sz="2700" u="sng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29338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966" y="1724818"/>
            <a:ext cx="9077134" cy="1325563"/>
          </a:xfrm>
        </p:spPr>
        <p:txBody>
          <a:bodyPr>
            <a:normAutofit fontScale="90000"/>
          </a:bodyPr>
          <a:lstStyle/>
          <a:p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RENNPROGRAM søndag 3/2</a:t>
            </a:r>
            <a:r>
              <a:rPr lang="nb-NO" sz="4000" dirty="0">
                <a:cs typeface="Calibri Light"/>
              </a:rPr>
              <a:t> </a:t>
            </a:r>
            <a:r>
              <a:rPr lang="nb-NO" sz="4000" dirty="0"/>
              <a:t>stafett</a:t>
            </a:r>
            <a:br>
              <a:rPr lang="nb-NO" sz="4000" dirty="0">
                <a:cs typeface="Calibri Light"/>
              </a:rPr>
            </a:br>
            <a:br>
              <a:rPr lang="nb-NO" sz="4000" dirty="0">
                <a:cs typeface="Calibri Light"/>
              </a:rPr>
            </a:br>
            <a:r>
              <a:rPr lang="nb-NO" sz="2700" dirty="0">
                <a:cs typeface="Calibri Light"/>
              </a:rPr>
              <a:t>08.00:	Løyper åpner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10.50:	Løyper stenger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</a:t>
            </a:r>
            <a:r>
              <a:rPr lang="nb-NO" sz="2700" dirty="0"/>
              <a:t>1.00: 	</a:t>
            </a:r>
            <a:r>
              <a:rPr lang="nb-NO" sz="2700" b="1" dirty="0"/>
              <a:t>Stafett 3x5 km kvinner KKF (5 km rød + 5 km rød + 5 km blå)</a:t>
            </a:r>
            <a:br>
              <a:rPr lang="nb-NO" sz="2700" dirty="0"/>
            </a:br>
            <a:r>
              <a:rPr lang="nb-NO" sz="2700" dirty="0"/>
              <a:t>	Løyper åpner etter siste damelag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11.45: 	Blomsterseremoni stafett kvinner (målområdet)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12.15: 	Premieutdeling stafett kvinner (teltet)</a:t>
            </a:r>
            <a:br>
              <a:rPr lang="nb-NO" sz="2700" dirty="0">
                <a:cs typeface="Calibri Light"/>
              </a:rPr>
            </a:br>
            <a:r>
              <a:rPr lang="nb-NO" sz="2700" i="1" dirty="0">
                <a:cs typeface="Calibri Light"/>
              </a:rPr>
              <a:t>medaljer, diplomer, premier</a:t>
            </a:r>
            <a:br>
              <a:rPr lang="nb-NO" sz="2700" i="1" dirty="0">
                <a:cs typeface="Calibri Light"/>
              </a:rPr>
            </a:br>
            <a:r>
              <a:rPr lang="nb-NO" sz="2700" dirty="0">
                <a:cs typeface="Calibri Light"/>
              </a:rPr>
              <a:t>12.05:	Løyper stenger</a:t>
            </a:r>
            <a:br>
              <a:rPr lang="nb-NO" sz="2700" i="1" dirty="0"/>
            </a:br>
            <a:r>
              <a:rPr lang="nb-NO" sz="2700" dirty="0">
                <a:ea typeface="+mj-lt"/>
                <a:cs typeface="+mj-lt"/>
              </a:rPr>
              <a:t>12.15: 	</a:t>
            </a:r>
            <a:r>
              <a:rPr lang="nb-NO" sz="2700" b="1" dirty="0">
                <a:ea typeface="+mj-lt"/>
                <a:cs typeface="+mj-lt"/>
              </a:rPr>
              <a:t>Stafett 3x10 km menn KKF </a:t>
            </a:r>
            <a:r>
              <a:rPr lang="nb-NO" sz="2700" b="1" dirty="0"/>
              <a:t>(2x5 km rød + 2x5 km rød + 2x5 km blå)</a:t>
            </a:r>
            <a:br>
              <a:rPr lang="nb-NO" sz="2700" b="1" dirty="0">
                <a:ea typeface="+mj-lt"/>
                <a:cs typeface="+mj-lt"/>
              </a:rPr>
            </a:br>
            <a:r>
              <a:rPr lang="nb-NO" sz="2700" dirty="0">
                <a:ea typeface="+mj-lt"/>
                <a:cs typeface="+mj-lt"/>
              </a:rPr>
              <a:t>13.45: 	Blomsterseremoni stafett menn (målområdet)</a:t>
            </a:r>
            <a:br>
              <a:rPr lang="nb-NO" sz="2700" dirty="0">
                <a:ea typeface="+mj-lt"/>
                <a:cs typeface="+mj-lt"/>
              </a:rPr>
            </a:br>
            <a:r>
              <a:rPr lang="nb-NO" sz="2700" dirty="0">
                <a:ea typeface="+mj-lt"/>
                <a:cs typeface="+mj-lt"/>
              </a:rPr>
              <a:t>14.15: 	Premieutdeling stafett menn (teltet)</a:t>
            </a:r>
            <a:br>
              <a:rPr lang="nb-NO" sz="2700" dirty="0">
                <a:ea typeface="+mj-lt"/>
                <a:cs typeface="+mj-lt"/>
              </a:rPr>
            </a:br>
            <a:r>
              <a:rPr lang="nb-NO" sz="2700" i="1" dirty="0">
                <a:ea typeface="+mj-lt"/>
                <a:cs typeface="+mj-lt"/>
              </a:rPr>
              <a:t>medaljer, diplomer, premier</a:t>
            </a:r>
            <a:br>
              <a:rPr lang="nb-NO" sz="2700" i="1" dirty="0">
                <a:ea typeface="+mj-lt"/>
                <a:cs typeface="+mj-lt"/>
              </a:rPr>
            </a:br>
            <a:br>
              <a:rPr lang="nb-NO" sz="2700" i="1" dirty="0">
                <a:ea typeface="+mj-lt"/>
                <a:cs typeface="+mj-lt"/>
              </a:rPr>
            </a:br>
            <a:r>
              <a:rPr lang="nb-NO" sz="2700" dirty="0">
                <a:ea typeface="+mj-lt"/>
                <a:cs typeface="+mj-lt"/>
              </a:rPr>
              <a:t>NB! Deltagerpremie til alle (på NM kontoret)</a:t>
            </a:r>
            <a:endParaRPr lang="nb-NO" sz="2700" i="1" dirty="0">
              <a:ea typeface="+mj-lt"/>
              <a:cs typeface="+mj-lt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7888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/>
          </a:bodyPr>
          <a:lstStyle/>
          <a:p>
            <a:r>
              <a:rPr lang="nb-NO" dirty="0"/>
              <a:t>STADIONKART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id="{0205FB2D-15B8-4DC4-B538-84FA35BD8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031" y="1533143"/>
            <a:ext cx="8506886" cy="50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983" y="121058"/>
            <a:ext cx="8900315" cy="132556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Løypekart 3/2</a:t>
            </a:r>
            <a:br>
              <a:rPr lang="nb-NO" dirty="0">
                <a:cs typeface="Calibri Light"/>
              </a:rPr>
            </a:br>
            <a:br>
              <a:rPr lang="nb-NO" dirty="0">
                <a:cs typeface="Calibri Light"/>
              </a:rPr>
            </a:br>
            <a:r>
              <a:rPr lang="nb-NO" dirty="0">
                <a:solidFill>
                  <a:schemeClr val="bg1"/>
                </a:solidFill>
              </a:rPr>
              <a:t>gen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15" name="Bilde 3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AC044CF7-0186-4909-AD69-55D6EA3F5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16" y="1193800"/>
            <a:ext cx="7157384" cy="54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916" y="241883"/>
            <a:ext cx="8597900" cy="132556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C000"/>
                </a:solidFill>
              </a:rPr>
              <a:t>Coaching</a:t>
            </a:r>
            <a:r>
              <a:rPr lang="nb-NO" dirty="0"/>
              <a:t> og diagonal soner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3" name="Bilde 3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5CEDEF8A-0920-477E-A3AC-909EFF60F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916" y="1193800"/>
            <a:ext cx="7157384" cy="549325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C410314-BC82-4B5D-878B-09D9822FB4CC}"/>
              </a:ext>
            </a:extLst>
          </p:cNvPr>
          <p:cNvSpPr/>
          <p:nvPr/>
        </p:nvSpPr>
        <p:spPr>
          <a:xfrm>
            <a:off x="4366437" y="3827721"/>
            <a:ext cx="290623" cy="148856"/>
          </a:xfrm>
          <a:custGeom>
            <a:avLst/>
            <a:gdLst>
              <a:gd name="connsiteX0" fmla="*/ 0 w 290623"/>
              <a:gd name="connsiteY0" fmla="*/ 0 h 148856"/>
              <a:gd name="connsiteX1" fmla="*/ 155944 w 290623"/>
              <a:gd name="connsiteY1" fmla="*/ 85060 h 148856"/>
              <a:gd name="connsiteX2" fmla="*/ 290623 w 290623"/>
              <a:gd name="connsiteY2" fmla="*/ 148856 h 14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23" h="148856">
                <a:moveTo>
                  <a:pt x="0" y="0"/>
                </a:moveTo>
                <a:cubicBezTo>
                  <a:pt x="53753" y="30125"/>
                  <a:pt x="107507" y="60251"/>
                  <a:pt x="155944" y="85060"/>
                </a:cubicBezTo>
                <a:cubicBezTo>
                  <a:pt x="204381" y="109869"/>
                  <a:pt x="247502" y="129362"/>
                  <a:pt x="290623" y="148856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EFB038-AF56-4CE8-AD91-A3CE9568FA8C}"/>
              </a:ext>
            </a:extLst>
          </p:cNvPr>
          <p:cNvSpPr/>
          <p:nvPr/>
        </p:nvSpPr>
        <p:spPr>
          <a:xfrm>
            <a:off x="4401879" y="5465135"/>
            <a:ext cx="212651" cy="85474"/>
          </a:xfrm>
          <a:custGeom>
            <a:avLst/>
            <a:gdLst>
              <a:gd name="connsiteX0" fmla="*/ 0 w 212651"/>
              <a:gd name="connsiteY0" fmla="*/ 0 h 85474"/>
              <a:gd name="connsiteX1" fmla="*/ 99237 w 212651"/>
              <a:gd name="connsiteY1" fmla="*/ 77972 h 85474"/>
              <a:gd name="connsiteX2" fmla="*/ 212651 w 212651"/>
              <a:gd name="connsiteY2" fmla="*/ 77972 h 8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51" h="85474">
                <a:moveTo>
                  <a:pt x="0" y="0"/>
                </a:moveTo>
                <a:cubicBezTo>
                  <a:pt x="31897" y="32488"/>
                  <a:pt x="63795" y="64977"/>
                  <a:pt x="99237" y="77972"/>
                </a:cubicBezTo>
                <a:cubicBezTo>
                  <a:pt x="134679" y="90967"/>
                  <a:pt x="173665" y="84469"/>
                  <a:pt x="212651" y="77972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79C83B-C58B-4A63-A3BE-CC8ADDFE01E7}"/>
              </a:ext>
            </a:extLst>
          </p:cNvPr>
          <p:cNvSpPr/>
          <p:nvPr/>
        </p:nvSpPr>
        <p:spPr>
          <a:xfrm>
            <a:off x="4641112" y="4545419"/>
            <a:ext cx="255181" cy="223283"/>
          </a:xfrm>
          <a:custGeom>
            <a:avLst/>
            <a:gdLst>
              <a:gd name="connsiteX0" fmla="*/ 255181 w 255181"/>
              <a:gd name="connsiteY0" fmla="*/ 0 h 223283"/>
              <a:gd name="connsiteX1" fmla="*/ 106325 w 255181"/>
              <a:gd name="connsiteY1" fmla="*/ 122274 h 223283"/>
              <a:gd name="connsiteX2" fmla="*/ 0 w 255181"/>
              <a:gd name="connsiteY2" fmla="*/ 223283 h 22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81" h="223283">
                <a:moveTo>
                  <a:pt x="255181" y="0"/>
                </a:moveTo>
                <a:cubicBezTo>
                  <a:pt x="202018" y="42530"/>
                  <a:pt x="148855" y="85060"/>
                  <a:pt x="106325" y="122274"/>
                </a:cubicBezTo>
                <a:cubicBezTo>
                  <a:pt x="63795" y="159488"/>
                  <a:pt x="31897" y="191385"/>
                  <a:pt x="0" y="223283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E17F02-A726-4976-B69F-590901064314}"/>
              </a:ext>
            </a:extLst>
          </p:cNvPr>
          <p:cNvSpPr/>
          <p:nvPr/>
        </p:nvSpPr>
        <p:spPr>
          <a:xfrm>
            <a:off x="5162107" y="5507665"/>
            <a:ext cx="1143000" cy="419986"/>
          </a:xfrm>
          <a:custGeom>
            <a:avLst/>
            <a:gdLst>
              <a:gd name="connsiteX0" fmla="*/ 0 w 1143000"/>
              <a:gd name="connsiteY0" fmla="*/ 419986 h 419986"/>
              <a:gd name="connsiteX1" fmla="*/ 207335 w 1143000"/>
              <a:gd name="connsiteY1" fmla="*/ 398721 h 419986"/>
              <a:gd name="connsiteX2" fmla="*/ 382772 w 1143000"/>
              <a:gd name="connsiteY2" fmla="*/ 329609 h 419986"/>
              <a:gd name="connsiteX3" fmla="*/ 584791 w 1143000"/>
              <a:gd name="connsiteY3" fmla="*/ 287079 h 419986"/>
              <a:gd name="connsiteX4" fmla="*/ 824023 w 1143000"/>
              <a:gd name="connsiteY4" fmla="*/ 233916 h 419986"/>
              <a:gd name="connsiteX5" fmla="*/ 1010093 w 1143000"/>
              <a:gd name="connsiteY5" fmla="*/ 255182 h 419986"/>
              <a:gd name="connsiteX6" fmla="*/ 1116419 w 1143000"/>
              <a:gd name="connsiteY6" fmla="*/ 191386 h 419986"/>
              <a:gd name="connsiteX7" fmla="*/ 1143000 w 1143000"/>
              <a:gd name="connsiteY7" fmla="*/ 0 h 41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419986">
                <a:moveTo>
                  <a:pt x="0" y="419986"/>
                </a:moveTo>
                <a:cubicBezTo>
                  <a:pt x="71770" y="416885"/>
                  <a:pt x="143540" y="413784"/>
                  <a:pt x="207335" y="398721"/>
                </a:cubicBezTo>
                <a:cubicBezTo>
                  <a:pt x="271130" y="383658"/>
                  <a:pt x="319863" y="348216"/>
                  <a:pt x="382772" y="329609"/>
                </a:cubicBezTo>
                <a:cubicBezTo>
                  <a:pt x="445681" y="311002"/>
                  <a:pt x="584791" y="287079"/>
                  <a:pt x="584791" y="287079"/>
                </a:cubicBezTo>
                <a:cubicBezTo>
                  <a:pt x="658333" y="271130"/>
                  <a:pt x="753139" y="239232"/>
                  <a:pt x="824023" y="233916"/>
                </a:cubicBezTo>
                <a:cubicBezTo>
                  <a:pt x="894907" y="228600"/>
                  <a:pt x="961361" y="262270"/>
                  <a:pt x="1010093" y="255182"/>
                </a:cubicBezTo>
                <a:cubicBezTo>
                  <a:pt x="1058825" y="248094"/>
                  <a:pt x="1094268" y="233916"/>
                  <a:pt x="1116419" y="191386"/>
                </a:cubicBezTo>
                <a:cubicBezTo>
                  <a:pt x="1138570" y="148856"/>
                  <a:pt x="1140785" y="74428"/>
                  <a:pt x="114300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8D7ACB-9668-47FF-966E-2D82FF03D7F3}"/>
              </a:ext>
            </a:extLst>
          </p:cNvPr>
          <p:cNvSpPr/>
          <p:nvPr/>
        </p:nvSpPr>
        <p:spPr>
          <a:xfrm>
            <a:off x="6406116" y="4673009"/>
            <a:ext cx="116958" cy="255182"/>
          </a:xfrm>
          <a:custGeom>
            <a:avLst/>
            <a:gdLst>
              <a:gd name="connsiteX0" fmla="*/ 0 w 116958"/>
              <a:gd name="connsiteY0" fmla="*/ 0 h 255182"/>
              <a:gd name="connsiteX1" fmla="*/ 21265 w 116958"/>
              <a:gd name="connsiteY1" fmla="*/ 122275 h 255182"/>
              <a:gd name="connsiteX2" fmla="*/ 116958 w 116958"/>
              <a:gd name="connsiteY2" fmla="*/ 255182 h 25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58" h="255182">
                <a:moveTo>
                  <a:pt x="0" y="0"/>
                </a:moveTo>
                <a:cubicBezTo>
                  <a:pt x="886" y="39872"/>
                  <a:pt x="1772" y="79745"/>
                  <a:pt x="21265" y="122275"/>
                </a:cubicBezTo>
                <a:cubicBezTo>
                  <a:pt x="40758" y="164805"/>
                  <a:pt x="78858" y="209993"/>
                  <a:pt x="116958" y="255182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B6039D-E8FE-4B2E-94D8-26A2FF7BF94E}"/>
              </a:ext>
            </a:extLst>
          </p:cNvPr>
          <p:cNvSpPr/>
          <p:nvPr/>
        </p:nvSpPr>
        <p:spPr>
          <a:xfrm>
            <a:off x="6645349" y="3918098"/>
            <a:ext cx="69937" cy="249865"/>
          </a:xfrm>
          <a:custGeom>
            <a:avLst/>
            <a:gdLst>
              <a:gd name="connsiteX0" fmla="*/ 31898 w 69937"/>
              <a:gd name="connsiteY0" fmla="*/ 0 h 249865"/>
              <a:gd name="connsiteX1" fmla="*/ 69111 w 69937"/>
              <a:gd name="connsiteY1" fmla="*/ 132907 h 249865"/>
              <a:gd name="connsiteX2" fmla="*/ 0 w 69937"/>
              <a:gd name="connsiteY2" fmla="*/ 249865 h 24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37" h="249865">
                <a:moveTo>
                  <a:pt x="31898" y="0"/>
                </a:moveTo>
                <a:cubicBezTo>
                  <a:pt x="53162" y="45631"/>
                  <a:pt x="74427" y="91263"/>
                  <a:pt x="69111" y="132907"/>
                </a:cubicBezTo>
                <a:cubicBezTo>
                  <a:pt x="63795" y="174551"/>
                  <a:pt x="31897" y="212208"/>
                  <a:pt x="0" y="24986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9D373D-927C-49DD-AC57-CC1AF6344A91}"/>
              </a:ext>
            </a:extLst>
          </p:cNvPr>
          <p:cNvSpPr/>
          <p:nvPr/>
        </p:nvSpPr>
        <p:spPr>
          <a:xfrm>
            <a:off x="5204637" y="4061637"/>
            <a:ext cx="186070" cy="175437"/>
          </a:xfrm>
          <a:custGeom>
            <a:avLst/>
            <a:gdLst>
              <a:gd name="connsiteX0" fmla="*/ 186070 w 186070"/>
              <a:gd name="connsiteY0" fmla="*/ 0 h 175437"/>
              <a:gd name="connsiteX1" fmla="*/ 69112 w 186070"/>
              <a:gd name="connsiteY1" fmla="*/ 101010 h 175437"/>
              <a:gd name="connsiteX2" fmla="*/ 0 w 186070"/>
              <a:gd name="connsiteY2" fmla="*/ 175437 h 17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070" h="175437">
                <a:moveTo>
                  <a:pt x="186070" y="0"/>
                </a:moveTo>
                <a:cubicBezTo>
                  <a:pt x="143097" y="35885"/>
                  <a:pt x="100124" y="71770"/>
                  <a:pt x="69112" y="101010"/>
                </a:cubicBezTo>
                <a:cubicBezTo>
                  <a:pt x="38100" y="130250"/>
                  <a:pt x="19050" y="152843"/>
                  <a:pt x="0" y="17543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801231-5166-4B2A-BCD7-7F481AAB4501}"/>
              </a:ext>
            </a:extLst>
          </p:cNvPr>
          <p:cNvSpPr/>
          <p:nvPr/>
        </p:nvSpPr>
        <p:spPr>
          <a:xfrm>
            <a:off x="5869172" y="4756298"/>
            <a:ext cx="92149" cy="163032"/>
          </a:xfrm>
          <a:custGeom>
            <a:avLst/>
            <a:gdLst>
              <a:gd name="connsiteX0" fmla="*/ 0 w 92149"/>
              <a:gd name="connsiteY0" fmla="*/ 0 h 163032"/>
              <a:gd name="connsiteX1" fmla="*/ 63795 w 92149"/>
              <a:gd name="connsiteY1" fmla="*/ 127590 h 163032"/>
              <a:gd name="connsiteX2" fmla="*/ 92149 w 92149"/>
              <a:gd name="connsiteY2" fmla="*/ 163032 h 163032"/>
              <a:gd name="connsiteX3" fmla="*/ 92149 w 92149"/>
              <a:gd name="connsiteY3" fmla="*/ 163032 h 163032"/>
              <a:gd name="connsiteX4" fmla="*/ 92149 w 92149"/>
              <a:gd name="connsiteY4" fmla="*/ 163032 h 16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49" h="163032">
                <a:moveTo>
                  <a:pt x="0" y="0"/>
                </a:moveTo>
                <a:cubicBezTo>
                  <a:pt x="21265" y="42530"/>
                  <a:pt x="48437" y="100418"/>
                  <a:pt x="63795" y="127590"/>
                </a:cubicBezTo>
                <a:cubicBezTo>
                  <a:pt x="79153" y="154762"/>
                  <a:pt x="92149" y="163032"/>
                  <a:pt x="92149" y="163032"/>
                </a:cubicBezTo>
                <a:lnTo>
                  <a:pt x="92149" y="163032"/>
                </a:lnTo>
                <a:lnTo>
                  <a:pt x="92149" y="16303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8EB1D7-2612-426E-AB0B-69C0064843BE}"/>
              </a:ext>
            </a:extLst>
          </p:cNvPr>
          <p:cNvSpPr/>
          <p:nvPr/>
        </p:nvSpPr>
        <p:spPr>
          <a:xfrm>
            <a:off x="5762847" y="4890977"/>
            <a:ext cx="113413" cy="170121"/>
          </a:xfrm>
          <a:custGeom>
            <a:avLst/>
            <a:gdLst>
              <a:gd name="connsiteX0" fmla="*/ 0 w 113413"/>
              <a:gd name="connsiteY0" fmla="*/ 0 h 170121"/>
              <a:gd name="connsiteX1" fmla="*/ 49618 w 113413"/>
              <a:gd name="connsiteY1" fmla="*/ 77972 h 170121"/>
              <a:gd name="connsiteX2" fmla="*/ 113413 w 113413"/>
              <a:gd name="connsiteY2" fmla="*/ 170121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13" h="170121">
                <a:moveTo>
                  <a:pt x="0" y="0"/>
                </a:moveTo>
                <a:cubicBezTo>
                  <a:pt x="15358" y="24809"/>
                  <a:pt x="30716" y="49619"/>
                  <a:pt x="49618" y="77972"/>
                </a:cubicBezTo>
                <a:cubicBezTo>
                  <a:pt x="68520" y="106326"/>
                  <a:pt x="90966" y="138223"/>
                  <a:pt x="113413" y="170121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552E92-3E41-42F9-A8D5-7214459001FC}"/>
              </a:ext>
            </a:extLst>
          </p:cNvPr>
          <p:cNvSpPr/>
          <p:nvPr/>
        </p:nvSpPr>
        <p:spPr>
          <a:xfrm>
            <a:off x="6911163" y="3522921"/>
            <a:ext cx="290623" cy="70884"/>
          </a:xfrm>
          <a:custGeom>
            <a:avLst/>
            <a:gdLst>
              <a:gd name="connsiteX0" fmla="*/ 0 w 290623"/>
              <a:gd name="connsiteY0" fmla="*/ 0 h 70884"/>
              <a:gd name="connsiteX1" fmla="*/ 198474 w 290623"/>
              <a:gd name="connsiteY1" fmla="*/ 56707 h 70884"/>
              <a:gd name="connsiteX2" fmla="*/ 290623 w 290623"/>
              <a:gd name="connsiteY2" fmla="*/ 70884 h 7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23" h="70884">
                <a:moveTo>
                  <a:pt x="0" y="0"/>
                </a:moveTo>
                <a:cubicBezTo>
                  <a:pt x="75018" y="22446"/>
                  <a:pt x="150037" y="44893"/>
                  <a:pt x="198474" y="56707"/>
                </a:cubicBezTo>
                <a:cubicBezTo>
                  <a:pt x="246911" y="68521"/>
                  <a:pt x="268767" y="69702"/>
                  <a:pt x="290623" y="70884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6A038F-6B0D-4FF0-B9B3-3774FE140991}"/>
              </a:ext>
            </a:extLst>
          </p:cNvPr>
          <p:cNvSpPr/>
          <p:nvPr/>
        </p:nvSpPr>
        <p:spPr>
          <a:xfrm>
            <a:off x="7768856" y="3289005"/>
            <a:ext cx="262270" cy="56707"/>
          </a:xfrm>
          <a:custGeom>
            <a:avLst/>
            <a:gdLst>
              <a:gd name="connsiteX0" fmla="*/ 0 w 262270"/>
              <a:gd name="connsiteY0" fmla="*/ 0 h 56707"/>
              <a:gd name="connsiteX1" fmla="*/ 148856 w 262270"/>
              <a:gd name="connsiteY1" fmla="*/ 21265 h 56707"/>
              <a:gd name="connsiteX2" fmla="*/ 262270 w 262270"/>
              <a:gd name="connsiteY2" fmla="*/ 56707 h 5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70" h="56707">
                <a:moveTo>
                  <a:pt x="0" y="0"/>
                </a:moveTo>
                <a:cubicBezTo>
                  <a:pt x="52572" y="5907"/>
                  <a:pt x="105144" y="11814"/>
                  <a:pt x="148856" y="21265"/>
                </a:cubicBezTo>
                <a:cubicBezTo>
                  <a:pt x="192568" y="30716"/>
                  <a:pt x="227419" y="43711"/>
                  <a:pt x="262270" y="5670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44AD5E-B5EA-42CD-B497-106846A77FAE}"/>
              </a:ext>
            </a:extLst>
          </p:cNvPr>
          <p:cNvSpPr/>
          <p:nvPr/>
        </p:nvSpPr>
        <p:spPr>
          <a:xfrm>
            <a:off x="6712688" y="3168502"/>
            <a:ext cx="290624" cy="70884"/>
          </a:xfrm>
          <a:custGeom>
            <a:avLst/>
            <a:gdLst>
              <a:gd name="connsiteX0" fmla="*/ 0 w 290624"/>
              <a:gd name="connsiteY0" fmla="*/ 70884 h 70884"/>
              <a:gd name="connsiteX1" fmla="*/ 205563 w 290624"/>
              <a:gd name="connsiteY1" fmla="*/ 35442 h 70884"/>
              <a:gd name="connsiteX2" fmla="*/ 290624 w 290624"/>
              <a:gd name="connsiteY2" fmla="*/ 0 h 7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24" h="70884">
                <a:moveTo>
                  <a:pt x="0" y="70884"/>
                </a:moveTo>
                <a:cubicBezTo>
                  <a:pt x="78563" y="59070"/>
                  <a:pt x="157126" y="47256"/>
                  <a:pt x="205563" y="35442"/>
                </a:cubicBezTo>
                <a:cubicBezTo>
                  <a:pt x="254000" y="23628"/>
                  <a:pt x="272312" y="11814"/>
                  <a:pt x="290624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8EC47-CC1D-449A-917C-AB18A032EBB2}"/>
              </a:ext>
            </a:extLst>
          </p:cNvPr>
          <p:cNvSpPr/>
          <p:nvPr/>
        </p:nvSpPr>
        <p:spPr>
          <a:xfrm>
            <a:off x="5670698" y="1474381"/>
            <a:ext cx="198474" cy="92149"/>
          </a:xfrm>
          <a:custGeom>
            <a:avLst/>
            <a:gdLst>
              <a:gd name="connsiteX0" fmla="*/ 0 w 198474"/>
              <a:gd name="connsiteY0" fmla="*/ 0 h 92149"/>
              <a:gd name="connsiteX1" fmla="*/ 106325 w 198474"/>
              <a:gd name="connsiteY1" fmla="*/ 56707 h 92149"/>
              <a:gd name="connsiteX2" fmla="*/ 198474 w 198474"/>
              <a:gd name="connsiteY2" fmla="*/ 92149 h 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74" h="92149">
                <a:moveTo>
                  <a:pt x="0" y="0"/>
                </a:moveTo>
                <a:cubicBezTo>
                  <a:pt x="36623" y="20674"/>
                  <a:pt x="73246" y="41349"/>
                  <a:pt x="106325" y="56707"/>
                </a:cubicBezTo>
                <a:cubicBezTo>
                  <a:pt x="139404" y="72065"/>
                  <a:pt x="168939" y="82107"/>
                  <a:pt x="198474" y="9214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8CE980-EF40-45A3-8833-D0BA505C4B19}"/>
              </a:ext>
            </a:extLst>
          </p:cNvPr>
          <p:cNvSpPr/>
          <p:nvPr/>
        </p:nvSpPr>
        <p:spPr>
          <a:xfrm>
            <a:off x="4458586" y="6337005"/>
            <a:ext cx="191386" cy="212651"/>
          </a:xfrm>
          <a:custGeom>
            <a:avLst/>
            <a:gdLst>
              <a:gd name="connsiteX0" fmla="*/ 191386 w 191386"/>
              <a:gd name="connsiteY0" fmla="*/ 0 h 212651"/>
              <a:gd name="connsiteX1" fmla="*/ 99237 w 191386"/>
              <a:gd name="connsiteY1" fmla="*/ 120502 h 212651"/>
              <a:gd name="connsiteX2" fmla="*/ 0 w 191386"/>
              <a:gd name="connsiteY2" fmla="*/ 212651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6" h="212651">
                <a:moveTo>
                  <a:pt x="191386" y="0"/>
                </a:moveTo>
                <a:cubicBezTo>
                  <a:pt x="161260" y="42530"/>
                  <a:pt x="131135" y="85060"/>
                  <a:pt x="99237" y="120502"/>
                </a:cubicBezTo>
                <a:cubicBezTo>
                  <a:pt x="67339" y="155944"/>
                  <a:pt x="33669" y="184297"/>
                  <a:pt x="0" y="212651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958507D-A53D-454F-AD14-A213C8D48878}"/>
              </a:ext>
            </a:extLst>
          </p:cNvPr>
          <p:cNvSpPr/>
          <p:nvPr/>
        </p:nvSpPr>
        <p:spPr>
          <a:xfrm>
            <a:off x="4607442" y="6464595"/>
            <a:ext cx="163032" cy="226828"/>
          </a:xfrm>
          <a:custGeom>
            <a:avLst/>
            <a:gdLst>
              <a:gd name="connsiteX0" fmla="*/ 163032 w 163032"/>
              <a:gd name="connsiteY0" fmla="*/ 0 h 226828"/>
              <a:gd name="connsiteX1" fmla="*/ 85060 w 163032"/>
              <a:gd name="connsiteY1" fmla="*/ 155945 h 226828"/>
              <a:gd name="connsiteX2" fmla="*/ 0 w 163032"/>
              <a:gd name="connsiteY2" fmla="*/ 226828 h 2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32" h="226828">
                <a:moveTo>
                  <a:pt x="163032" y="0"/>
                </a:moveTo>
                <a:cubicBezTo>
                  <a:pt x="137632" y="59070"/>
                  <a:pt x="112232" y="118140"/>
                  <a:pt x="85060" y="155945"/>
                </a:cubicBezTo>
                <a:cubicBezTo>
                  <a:pt x="57888" y="193750"/>
                  <a:pt x="28944" y="210289"/>
                  <a:pt x="0" y="22682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ihåndsform 20"/>
          <p:cNvSpPr/>
          <p:nvPr/>
        </p:nvSpPr>
        <p:spPr>
          <a:xfrm>
            <a:off x="4581236" y="6336145"/>
            <a:ext cx="130104" cy="249382"/>
          </a:xfrm>
          <a:custGeom>
            <a:avLst/>
            <a:gdLst>
              <a:gd name="connsiteX0" fmla="*/ 0 w 130104"/>
              <a:gd name="connsiteY0" fmla="*/ 249382 h 249382"/>
              <a:gd name="connsiteX1" fmla="*/ 110837 w 130104"/>
              <a:gd name="connsiteY1" fmla="*/ 110837 h 249382"/>
              <a:gd name="connsiteX2" fmla="*/ 129309 w 130104"/>
              <a:gd name="connsiteY2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04" h="249382">
                <a:moveTo>
                  <a:pt x="0" y="249382"/>
                </a:moveTo>
                <a:cubicBezTo>
                  <a:pt x="44642" y="200891"/>
                  <a:pt x="89285" y="152401"/>
                  <a:pt x="110837" y="110837"/>
                </a:cubicBezTo>
                <a:cubicBezTo>
                  <a:pt x="132389" y="69273"/>
                  <a:pt x="130849" y="34636"/>
                  <a:pt x="12930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rihåndsform 21"/>
          <p:cNvSpPr/>
          <p:nvPr/>
        </p:nvSpPr>
        <p:spPr>
          <a:xfrm>
            <a:off x="4516582" y="6299200"/>
            <a:ext cx="202502" cy="314036"/>
          </a:xfrm>
          <a:custGeom>
            <a:avLst/>
            <a:gdLst>
              <a:gd name="connsiteX0" fmla="*/ 0 w 202502"/>
              <a:gd name="connsiteY0" fmla="*/ 314036 h 314036"/>
              <a:gd name="connsiteX1" fmla="*/ 184727 w 202502"/>
              <a:gd name="connsiteY1" fmla="*/ 184727 h 314036"/>
              <a:gd name="connsiteX2" fmla="*/ 184727 w 202502"/>
              <a:gd name="connsiteY2" fmla="*/ 0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502" h="314036">
                <a:moveTo>
                  <a:pt x="0" y="314036"/>
                </a:moveTo>
                <a:cubicBezTo>
                  <a:pt x="76969" y="275551"/>
                  <a:pt x="153939" y="237066"/>
                  <a:pt x="184727" y="184727"/>
                </a:cubicBezTo>
                <a:cubicBezTo>
                  <a:pt x="215515" y="132388"/>
                  <a:pt x="200121" y="66194"/>
                  <a:pt x="184727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/>
          <p:cNvSpPr/>
          <p:nvPr/>
        </p:nvSpPr>
        <p:spPr>
          <a:xfrm>
            <a:off x="4527590" y="3976577"/>
            <a:ext cx="391633" cy="31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/>
          <p:cNvSpPr/>
          <p:nvPr/>
        </p:nvSpPr>
        <p:spPr>
          <a:xfrm>
            <a:off x="501399" y="2676373"/>
            <a:ext cx="391633" cy="31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Ellipse 24"/>
          <p:cNvSpPr/>
          <p:nvPr/>
        </p:nvSpPr>
        <p:spPr>
          <a:xfrm>
            <a:off x="5326881" y="4084995"/>
            <a:ext cx="391633" cy="31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/>
          <p:cNvSpPr/>
          <p:nvPr/>
        </p:nvSpPr>
        <p:spPr>
          <a:xfrm>
            <a:off x="5153960" y="3627589"/>
            <a:ext cx="391633" cy="3128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Ellipse 26"/>
          <p:cNvSpPr/>
          <p:nvPr/>
        </p:nvSpPr>
        <p:spPr>
          <a:xfrm>
            <a:off x="500152" y="3226903"/>
            <a:ext cx="391633" cy="3128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013364" y="2641554"/>
            <a:ext cx="19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Drikkestasjon  lag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1063503" y="3216422"/>
            <a:ext cx="19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Drikkestasjon  arrangør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381752" y="3977671"/>
            <a:ext cx="19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Drikke kan gis i alle soner</a:t>
            </a:r>
          </a:p>
        </p:txBody>
      </p:sp>
    </p:spTree>
    <p:extLst>
      <p:ext uri="{BB962C8B-B14F-4D97-AF65-F5344CB8AC3E}">
        <p14:creationId xmlns:p14="http://schemas.microsoft.com/office/powerpoint/2010/main" val="10250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29" y="1388125"/>
            <a:ext cx="8555363" cy="999475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PREPARERING FOR 3/2</a:t>
            </a:r>
            <a:br>
              <a:rPr lang="nb-NO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Løyper, </a:t>
            </a:r>
            <a:r>
              <a:rPr lang="nb-NO" sz="2700" dirty="0" err="1"/>
              <a:t>testspor</a:t>
            </a:r>
            <a:r>
              <a:rPr lang="nb-NO" sz="2700" dirty="0"/>
              <a:t> og oppvarmingsløype prepareres før midnatt.</a:t>
            </a:r>
            <a:br>
              <a:rPr lang="nb-NO" sz="2700" dirty="0"/>
            </a:br>
            <a:r>
              <a:rPr lang="nb-NO" sz="2700" dirty="0"/>
              <a:t>5 start spor helt opp til første sving, deretter 4 spor i første halvdel men med 2 eller 3 spor videre (1 spor under </a:t>
            </a:r>
            <a:r>
              <a:rPr lang="nb-NO" sz="2700" dirty="0" err="1"/>
              <a:t>Equinor</a:t>
            </a:r>
            <a:r>
              <a:rPr lang="nb-NO" sz="2700" dirty="0"/>
              <a:t> buen).</a:t>
            </a:r>
            <a:br>
              <a:rPr lang="nb-NO" sz="2700" dirty="0"/>
            </a:br>
            <a:r>
              <a:rPr lang="nb-NO" sz="2700" dirty="0"/>
              <a:t>Sporet blir både på høyre og venstre side. </a:t>
            </a:r>
            <a:br>
              <a:rPr lang="nb-NO" sz="2700" dirty="0"/>
            </a:br>
            <a:endParaRPr lang="nb-NO" sz="2700" dirty="0">
              <a:solidFill>
                <a:schemeClr val="bg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1090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15925"/>
            <a:ext cx="8597900" cy="13255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0DCCD79-F178-46C3-BC65-963C1C0855C0}"/>
              </a:ext>
            </a:extLst>
          </p:cNvPr>
          <p:cNvSpPr txBox="1"/>
          <p:nvPr/>
        </p:nvSpPr>
        <p:spPr>
          <a:xfrm>
            <a:off x="4807623" y="415925"/>
            <a:ext cx="2889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0" dirty="0">
                <a:solidFill>
                  <a:srgbClr val="002E48"/>
                </a:solidFill>
              </a:rPr>
              <a:t>AGENDA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9CFDB80-9094-4DEB-927D-061C85F2E91B}"/>
              </a:ext>
            </a:extLst>
          </p:cNvPr>
          <p:cNvSpPr txBox="1"/>
          <p:nvPr/>
        </p:nvSpPr>
        <p:spPr>
          <a:xfrm>
            <a:off x="3569466" y="1647164"/>
            <a:ext cx="5701534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nb-NO" sz="2400" dirty="0">
              <a:solidFill>
                <a:srgbClr val="0094DA"/>
              </a:solidFill>
              <a:cs typeface="Calibri" panose="020F0502020204030204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Opprop kretser og team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Presentasjon av rennledelse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Presentasjon av jury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Stadion/arena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Værmelding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  <a:cs typeface="Calibri"/>
              </a:rPr>
              <a:t>Lørdag 2/2 - </a:t>
            </a:r>
            <a:r>
              <a:rPr lang="nb-NO" sz="2400" dirty="0" err="1">
                <a:solidFill>
                  <a:srgbClr val="0094DA"/>
                </a:solidFill>
                <a:cs typeface="Calibri"/>
              </a:rPr>
              <a:t>skiathlon</a:t>
            </a:r>
            <a:endParaRPr lang="nb-NO" sz="2400" dirty="0" err="1">
              <a:solidFill>
                <a:srgbClr val="0094D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  <a:cs typeface="Calibri"/>
              </a:rPr>
              <a:t>Søndag 3/2 - stafett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Generell info</a:t>
            </a:r>
          </a:p>
          <a:p>
            <a:pPr marL="342900" indent="-342900">
              <a:buAutoNum type="arabicPeriod"/>
            </a:pPr>
            <a:r>
              <a:rPr lang="nb-NO" sz="2400" dirty="0">
                <a:solidFill>
                  <a:srgbClr val="0094DA"/>
                </a:solidFill>
                <a:cs typeface="Calibri"/>
              </a:rPr>
              <a:t>Info fra TD</a:t>
            </a:r>
            <a:endParaRPr lang="nb-NO" sz="2400" dirty="0">
              <a:solidFill>
                <a:srgbClr val="0094D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94DA"/>
                </a:solidFill>
              </a:rPr>
              <a:t>Treningsfaglig seminar fredag 1/2</a:t>
            </a:r>
            <a:endParaRPr lang="nb-NO" sz="2400" dirty="0">
              <a:solidFill>
                <a:srgbClr val="FF0000"/>
              </a:solidFill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nb-NO" dirty="0">
              <a:solidFill>
                <a:srgbClr val="0094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017" y="1062037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>
                <a:ea typeface="+mj-lt"/>
                <a:cs typeface="+mj-lt"/>
              </a:rPr>
            </a:br>
            <a:r>
              <a:rPr lang="nb-NO" dirty="0"/>
              <a:t>STADION OG TIDTAKING 3/2</a:t>
            </a:r>
            <a:r>
              <a:rPr lang="nb-NO" sz="1400" dirty="0"/>
              <a:t>-</a:t>
            </a: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r>
              <a:rPr lang="nb-NO" sz="2700" dirty="0">
                <a:cs typeface="Calibri Light"/>
              </a:rPr>
              <a:t>- Startnummer deles ut på NM kontoret fra kl.08.00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Møt opp 15 min før start for </a:t>
            </a:r>
            <a:r>
              <a:rPr lang="nb-NO" sz="2700" dirty="0" err="1">
                <a:cs typeface="Calibri Light"/>
              </a:rPr>
              <a:t>påsetting</a:t>
            </a:r>
            <a:r>
              <a:rPr lang="nb-NO" sz="2700" dirty="0">
                <a:cs typeface="Calibri Light"/>
              </a:rPr>
              <a:t> av brikker!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BRIKKE A 1.etp - BRIKKE B 2.etp. - BRIKKE A 3.etp.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Dersom løpet brytes leveres brikke ved mål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- Poser for oppvarmingstøy deles ut ved henting av startnummer</a:t>
            </a:r>
            <a:br>
              <a:rPr lang="nb-NO" sz="2700" u="sng" dirty="0">
                <a:solidFill>
                  <a:srgbClr val="FF0000"/>
                </a:solidFill>
                <a:cs typeface="Calibri Light"/>
              </a:rPr>
            </a:br>
            <a:r>
              <a:rPr lang="nb-NO" sz="2700" dirty="0">
                <a:cs typeface="Calibri Light"/>
              </a:rPr>
              <a:t>- Ingen lagledere og trenere inne på stadion</a:t>
            </a:r>
            <a:br>
              <a:rPr lang="nb-NO" sz="1400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endParaRPr lang="nb-NO" sz="1400" dirty="0">
              <a:cs typeface="Calibri Light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18053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949" y="863644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GENERELL INFO</a:t>
            </a:r>
            <a:br>
              <a:rPr lang="nb-NO" dirty="0">
                <a:cs typeface="Calibri Light"/>
              </a:rPr>
            </a:br>
            <a:br>
              <a:rPr lang="nb-NO" sz="1400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Startnummer utleveres utenfor kulverten (ved inngang til start) fra 1 time før start lørdag, og på NM kontoret søndag</a:t>
            </a:r>
            <a:br>
              <a:rPr lang="nb-NO" sz="2700" dirty="0">
                <a:cs typeface="Calibri Light"/>
              </a:rPr>
            </a:br>
            <a:r>
              <a:rPr lang="nb-NO" sz="2700" dirty="0"/>
              <a:t>Brikker deles ut ved inngang til start</a:t>
            </a:r>
            <a:br>
              <a:rPr lang="nb-NO" sz="2700" dirty="0">
                <a:cs typeface="Calibri Light"/>
              </a:rPr>
            </a:br>
            <a:r>
              <a:rPr lang="nb-NO" sz="2700" dirty="0"/>
              <a:t>Resultatlister henges opp utenfor pressesenteret (litt bortenfor NM kontoret)</a:t>
            </a:r>
            <a:br>
              <a:rPr lang="nb-NO" sz="1400" dirty="0">
                <a:cs typeface="Calibri Light"/>
              </a:rPr>
            </a:b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29377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/>
          </a:bodyPr>
          <a:lstStyle/>
          <a:p>
            <a:r>
              <a:rPr lang="nb-NO" dirty="0"/>
              <a:t>INFO FRA TD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30533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TRENINGSFAGLIG SEMINAR </a:t>
            </a:r>
            <a:br>
              <a:rPr lang="nb-NO" dirty="0">
                <a:cs typeface="Calibri Light"/>
              </a:rPr>
            </a:br>
            <a:br>
              <a:rPr lang="nb-NO" dirty="0">
                <a:cs typeface="Calibri Light"/>
              </a:rPr>
            </a:br>
            <a:r>
              <a:rPr lang="nb-NO" sz="2700" dirty="0"/>
              <a:t>TRENERKLUBBEN OG NSF INVITERER TIL TRENERSEMINAR UNDER ÅRETS NM</a:t>
            </a:r>
            <a:br>
              <a:rPr lang="nb-NO" sz="2700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TID:	     Fredag 1.februar kl.18.15 (umiddelbart etter lagledermøtet)</a:t>
            </a:r>
            <a:br>
              <a:rPr lang="nb-NO" sz="2700" dirty="0">
                <a:cs typeface="Calibri Light"/>
              </a:rPr>
            </a:br>
            <a:r>
              <a:rPr lang="nb-NO" sz="2700" dirty="0"/>
              <a:t>STED:	  Arena Meråker (Meråker </a:t>
            </a:r>
            <a:r>
              <a:rPr lang="nb-NO" sz="2700" dirty="0" err="1"/>
              <a:t>vg</a:t>
            </a:r>
            <a:r>
              <a:rPr lang="nb-NO" sz="2700" dirty="0"/>
              <a:t> skole - auditorium)</a:t>
            </a:r>
            <a:br>
              <a:rPr lang="nb-NO" sz="2700" dirty="0">
                <a:cs typeface="Calibri Light"/>
              </a:rPr>
            </a:br>
            <a:r>
              <a:rPr lang="nb-NO" sz="2700" dirty="0"/>
              <a:t>TEMA:	«Fra Oddvar til Johannes – Utvikling av langrennstrening gjennom 50 år»</a:t>
            </a:r>
            <a:br>
              <a:rPr lang="nb-NO" sz="2700" dirty="0">
                <a:cs typeface="Calibri Light"/>
              </a:rPr>
            </a:br>
            <a:br>
              <a:rPr lang="nb-NO" sz="2700" dirty="0">
                <a:cs typeface="Calibri Light"/>
              </a:rPr>
            </a:br>
            <a:r>
              <a:rPr lang="nb-NO" sz="2700" dirty="0"/>
              <a:t>Seminaret er åpent for alle. Varighet ca.45 min.</a:t>
            </a:r>
            <a:br>
              <a:rPr lang="nb-NO" sz="1400" dirty="0">
                <a:cs typeface="Calibri Light"/>
              </a:rPr>
            </a:b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9447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	</a:t>
            </a:r>
            <a:br>
              <a:rPr lang="nb-NO" dirty="0"/>
            </a:br>
            <a:r>
              <a:rPr lang="nb-NO" dirty="0"/>
              <a:t>	</a:t>
            </a:r>
            <a:r>
              <a:rPr lang="nb-NO" sz="8900" b="1" dirty="0"/>
              <a:t>LYKKE TIL!</a:t>
            </a:r>
            <a:br>
              <a:rPr lang="nb-NO" sz="8900" b="1" dirty="0"/>
            </a:br>
            <a:endParaRPr lang="nb-NO" sz="8900" b="1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2151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D5688-0D3F-4AAA-898C-FBD86EAD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Calibri Light"/>
              </a:rPr>
              <a:t>OPPROP KRETSER OG TEAM</a:t>
            </a:r>
            <a:br>
              <a:rPr lang="nb-NO" dirty="0">
                <a:cs typeface="Calibri Light"/>
              </a:rPr>
            </a:br>
            <a:r>
              <a:rPr lang="nb-NO" sz="1800" dirty="0">
                <a:cs typeface="Calibri Light"/>
              </a:rPr>
              <a:t>For ikke tilstedeværende må navn på kontaktperson med </a:t>
            </a:r>
            <a:r>
              <a:rPr lang="nb-NO" sz="1800" dirty="0" err="1">
                <a:cs typeface="Calibri Light"/>
              </a:rPr>
              <a:t>tlf</a:t>
            </a:r>
            <a:r>
              <a:rPr lang="nb-NO" sz="1800" dirty="0">
                <a:cs typeface="Calibri Light"/>
              </a:rPr>
              <a:t> og mail sendes til NM kontoret v/Bjørg Torvik 92048369, </a:t>
            </a:r>
            <a:r>
              <a:rPr lang="nb-NO" sz="1800" i="1" dirty="0">
                <a:cs typeface="Calibri Light"/>
              </a:rPr>
              <a:t>bjorg.torvik@nmski2019.no</a:t>
            </a:r>
            <a:endParaRPr lang="nb-NO" dirty="0"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712592-2323-4D7A-BEEE-4240A2D6D8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dirty="0">
                <a:cs typeface="Calibri"/>
              </a:rPr>
              <a:t>Agder og Rogaland</a:t>
            </a:r>
          </a:p>
          <a:p>
            <a:r>
              <a:rPr lang="nb-NO" dirty="0">
                <a:cs typeface="Calibri"/>
              </a:rPr>
              <a:t>Sogn og Fjordane </a:t>
            </a:r>
            <a:endParaRPr lang="nb-NO" dirty="0"/>
          </a:p>
          <a:p>
            <a:r>
              <a:rPr lang="nb-NO" dirty="0">
                <a:cs typeface="Calibri"/>
              </a:rPr>
              <a:t>Akershus</a:t>
            </a:r>
            <a:endParaRPr lang="nb-NO" dirty="0"/>
          </a:p>
          <a:p>
            <a:r>
              <a:rPr lang="nb-NO" dirty="0">
                <a:cs typeface="Calibri"/>
              </a:rPr>
              <a:t>Sør-Trøndelag </a:t>
            </a:r>
            <a:endParaRPr lang="nb-NO" dirty="0"/>
          </a:p>
          <a:p>
            <a:r>
              <a:rPr lang="nb-NO" dirty="0">
                <a:cs typeface="Calibri"/>
              </a:rPr>
              <a:t>Buskerud</a:t>
            </a:r>
            <a:endParaRPr lang="nb-NO" dirty="0"/>
          </a:p>
          <a:p>
            <a:r>
              <a:rPr lang="nb-NO" dirty="0">
                <a:cs typeface="Calibri"/>
              </a:rPr>
              <a:t>Telemark og Vestfold </a:t>
            </a:r>
            <a:endParaRPr lang="nb-NO" dirty="0"/>
          </a:p>
          <a:p>
            <a:r>
              <a:rPr lang="nb-NO" dirty="0">
                <a:cs typeface="Calibri"/>
              </a:rPr>
              <a:t>Troms Finnmark</a:t>
            </a:r>
            <a:endParaRPr lang="nb-NO" dirty="0"/>
          </a:p>
          <a:p>
            <a:r>
              <a:rPr lang="nb-NO" dirty="0">
                <a:cs typeface="Calibri"/>
              </a:rPr>
              <a:t>Nordland</a:t>
            </a:r>
            <a:endParaRPr lang="nb-NO" dirty="0"/>
          </a:p>
          <a:p>
            <a:r>
              <a:rPr lang="nb-NO" dirty="0">
                <a:cs typeface="Calibri"/>
              </a:rPr>
              <a:t>Nord-Trøndelag</a:t>
            </a:r>
            <a:endParaRPr lang="nb-NO" dirty="0"/>
          </a:p>
          <a:p>
            <a:r>
              <a:rPr lang="nb-NO" dirty="0">
                <a:cs typeface="Calibri"/>
              </a:rPr>
              <a:t>Oppland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7374B5-33BE-4EBC-87C5-530AB7170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dirty="0">
                <a:cs typeface="Calibri"/>
              </a:rPr>
              <a:t>Hedmark Østfold </a:t>
            </a:r>
          </a:p>
          <a:p>
            <a:r>
              <a:rPr lang="nb-NO" dirty="0">
                <a:cs typeface="Calibri"/>
              </a:rPr>
              <a:t>Hordaland</a:t>
            </a:r>
            <a:endParaRPr lang="nb-NO" dirty="0"/>
          </a:p>
          <a:p>
            <a:r>
              <a:rPr lang="nb-NO" dirty="0">
                <a:cs typeface="Calibri"/>
              </a:rPr>
              <a:t>Møre og Romsdal </a:t>
            </a:r>
            <a:endParaRPr lang="nb-NO" dirty="0"/>
          </a:p>
          <a:p>
            <a:r>
              <a:rPr lang="nb-NO" dirty="0">
                <a:cs typeface="Calibri"/>
              </a:rPr>
              <a:t>Oslo </a:t>
            </a:r>
            <a:endParaRPr lang="nb-NO" dirty="0"/>
          </a:p>
          <a:p>
            <a:r>
              <a:rPr lang="nb-NO" dirty="0">
                <a:cs typeface="Calibri"/>
              </a:rPr>
              <a:t>Team Veidekke Innlandet </a:t>
            </a:r>
            <a:endParaRPr lang="nb-NO" dirty="0"/>
          </a:p>
          <a:p>
            <a:r>
              <a:rPr lang="nb-NO" dirty="0">
                <a:cs typeface="Calibri"/>
              </a:rPr>
              <a:t>Team Veidekke Midt-Norge </a:t>
            </a:r>
            <a:endParaRPr lang="nb-NO" dirty="0"/>
          </a:p>
          <a:p>
            <a:r>
              <a:rPr lang="nb-NO" dirty="0">
                <a:cs typeface="Calibri"/>
              </a:rPr>
              <a:t>Team Veidekke Oslofjord</a:t>
            </a:r>
            <a:endParaRPr lang="nb-NO" dirty="0"/>
          </a:p>
          <a:p>
            <a:r>
              <a:rPr lang="nb-NO" dirty="0">
                <a:cs typeface="Calibri"/>
              </a:rPr>
              <a:t>Team Veidekke Vest </a:t>
            </a:r>
            <a:endParaRPr lang="nb-NO" dirty="0"/>
          </a:p>
          <a:p>
            <a:r>
              <a:rPr lang="nb-NO" dirty="0">
                <a:cs typeface="Calibri"/>
              </a:rPr>
              <a:t>Team Veidekke Nord Norge</a:t>
            </a:r>
            <a:endParaRPr lang="nb-NO" dirty="0"/>
          </a:p>
          <a:p>
            <a:r>
              <a:rPr lang="nb-NO" dirty="0">
                <a:cs typeface="Calibri"/>
              </a:rPr>
              <a:t>NSF landslag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91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15925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r>
              <a:rPr lang="nb-NO" sz="6000" dirty="0"/>
              <a:t>RENNLEDELSE</a:t>
            </a:r>
            <a:br>
              <a:rPr lang="nb-NO" sz="6000" dirty="0"/>
            </a:br>
            <a:br>
              <a:rPr lang="nb-NO" sz="6000" dirty="0"/>
            </a:br>
            <a:r>
              <a:rPr lang="nb-NO" sz="2700" dirty="0"/>
              <a:t>Rennleder:		Unni Hovdal Iversen</a:t>
            </a:r>
            <a:br>
              <a:rPr lang="nb-NO" sz="2700" dirty="0"/>
            </a:br>
            <a:r>
              <a:rPr lang="nb-NO" sz="2700" dirty="0"/>
              <a:t>Ass. rennleder:	Stig Rune Kveen</a:t>
            </a:r>
            <a:br>
              <a:rPr lang="nb-NO" sz="2700" dirty="0"/>
            </a:br>
            <a:r>
              <a:rPr lang="nb-NO" sz="2700" dirty="0"/>
              <a:t>Løypesjef:		Frode Estil</a:t>
            </a:r>
            <a:br>
              <a:rPr lang="nb-NO" sz="2700" dirty="0"/>
            </a:br>
            <a:r>
              <a:rPr lang="nb-NO" sz="2700" dirty="0" err="1"/>
              <a:t>Stadionsjef</a:t>
            </a:r>
            <a:r>
              <a:rPr lang="nb-NO" sz="2700" dirty="0"/>
              <a:t>:		Jonas Sæther</a:t>
            </a:r>
            <a:br>
              <a:rPr lang="nb-NO" sz="2700" dirty="0"/>
            </a:br>
            <a:r>
              <a:rPr lang="nb-NO" sz="2700" dirty="0"/>
              <a:t>Sjef rennkontor:	Line Skjelstadås</a:t>
            </a:r>
            <a:br>
              <a:rPr lang="nb-NO" sz="6000" dirty="0"/>
            </a:br>
            <a:endParaRPr lang="nb-NO" sz="6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10029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15925"/>
            <a:ext cx="8597900" cy="1325563"/>
          </a:xfrm>
        </p:spPr>
        <p:txBody>
          <a:bodyPr>
            <a:noAutofit/>
          </a:bodyPr>
          <a:lstStyle/>
          <a:p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r>
              <a:rPr lang="nb-NO" sz="6000" dirty="0"/>
              <a:t>	JURY</a:t>
            </a:r>
            <a:br>
              <a:rPr lang="nb-NO" sz="6000" dirty="0">
                <a:cs typeface="Calibri Light"/>
              </a:rPr>
            </a:br>
            <a:br>
              <a:rPr lang="nb-NO" sz="6000" dirty="0">
                <a:cs typeface="Calibri Light"/>
              </a:rPr>
            </a:br>
            <a:r>
              <a:rPr lang="nb-NO" sz="2400" dirty="0"/>
              <a:t>TD:	               John Aalberg</a:t>
            </a:r>
            <a:br>
              <a:rPr lang="nb-NO" sz="2400" dirty="0">
                <a:cs typeface="Calibri Light"/>
              </a:rPr>
            </a:br>
            <a:r>
              <a:rPr lang="nb-NO" sz="2400" dirty="0"/>
              <a:t>Ass. TD:	  Fred Arne Jacobsen</a:t>
            </a:r>
            <a:br>
              <a:rPr lang="nb-NO" sz="2400" dirty="0">
                <a:cs typeface="Calibri Light"/>
              </a:rPr>
            </a:br>
            <a:r>
              <a:rPr lang="nb-NO" sz="2400" dirty="0"/>
              <a:t>Ass. TD:	  Geir Kolbjørnsen</a:t>
            </a:r>
            <a:br>
              <a:rPr lang="nb-NO" sz="2400" dirty="0">
                <a:cs typeface="Calibri Light"/>
              </a:rPr>
            </a:br>
            <a:r>
              <a:rPr lang="nb-NO" sz="2400" dirty="0"/>
              <a:t>Rennleder:	  Unni Hovdal Iversen</a:t>
            </a:r>
            <a:br>
              <a:rPr lang="nb-NO" sz="2400" dirty="0">
                <a:cs typeface="Calibri Light"/>
              </a:rPr>
            </a:br>
            <a:br>
              <a:rPr lang="nb-NO" sz="1800" dirty="0">
                <a:cs typeface="Calibri Light"/>
              </a:rPr>
            </a:br>
            <a:endParaRPr lang="nb-NO" sz="6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10559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0" y="5373384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15925"/>
            <a:ext cx="8597900" cy="1325563"/>
          </a:xfrm>
        </p:spPr>
        <p:txBody>
          <a:bodyPr>
            <a:normAutofit fontScale="90000"/>
          </a:bodyPr>
          <a:lstStyle/>
          <a:p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r>
              <a:rPr lang="nb-NO" sz="6000" dirty="0"/>
              <a:t>STARTLISTE</a:t>
            </a:r>
            <a:br>
              <a:rPr lang="nb-NO" sz="6000" dirty="0"/>
            </a:br>
            <a:br>
              <a:rPr lang="nb-NO" sz="6000"/>
            </a:br>
            <a:br>
              <a:rPr lang="nb-NO" sz="6000" dirty="0"/>
            </a:br>
            <a:endParaRPr lang="nb-NO" sz="6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23838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F59490A-85DC-4839-89EA-1DB86F58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1"/>
          <a:stretch/>
        </p:blipFill>
        <p:spPr>
          <a:xfrm>
            <a:off x="381701" y="5576752"/>
            <a:ext cx="12192000" cy="14846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00935"/>
            <a:ext cx="8597900" cy="1325563"/>
          </a:xfrm>
        </p:spPr>
        <p:txBody>
          <a:bodyPr>
            <a:normAutofit/>
          </a:bodyPr>
          <a:lstStyle/>
          <a:p>
            <a:r>
              <a:rPr lang="nb-NO" sz="6000" dirty="0"/>
              <a:t>	VÆRMELDING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21524" t="45803" r="1427" b="10221"/>
          <a:stretch/>
        </p:blipFill>
        <p:spPr>
          <a:xfrm>
            <a:off x="2262441" y="1588168"/>
            <a:ext cx="9256460" cy="3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DFB97-C1B1-4930-813D-E73448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831" y="698391"/>
            <a:ext cx="8597900" cy="1325563"/>
          </a:xfrm>
        </p:spPr>
        <p:txBody>
          <a:bodyPr>
            <a:normAutofit fontScale="90000"/>
          </a:bodyPr>
          <a:lstStyle/>
          <a:p>
            <a:r>
              <a:rPr lang="nb-NO" sz="6000" dirty="0"/>
              <a:t>KLASSISK ENKELSTART </a:t>
            </a:r>
            <a:br>
              <a:rPr lang="nb-NO" sz="6000" dirty="0">
                <a:cs typeface="Calibri Light"/>
              </a:rPr>
            </a:br>
            <a:br>
              <a:rPr lang="nb-NO" sz="6000" dirty="0">
                <a:cs typeface="Calibri Light"/>
              </a:rPr>
            </a:br>
            <a:br>
              <a:rPr lang="nb-NO" sz="6000" dirty="0"/>
            </a:br>
            <a:br>
              <a:rPr lang="nb-NO" sz="6000" dirty="0"/>
            </a:br>
            <a:br>
              <a:rPr lang="nb-NO" sz="6000" dirty="0"/>
            </a:br>
            <a:r>
              <a:rPr lang="nb-NO" sz="4900" dirty="0"/>
              <a:t>RENNPROGRAM lørdag 2/2 </a:t>
            </a:r>
            <a:br>
              <a:rPr lang="nb-NO" sz="4900" dirty="0">
                <a:cs typeface="Calibri Light"/>
              </a:rPr>
            </a:br>
            <a:r>
              <a:rPr lang="nb-NO" sz="4900" dirty="0" err="1">
                <a:cs typeface="Calibri Light"/>
              </a:rPr>
              <a:t>skiathlon</a:t>
            </a:r>
            <a:br>
              <a:rPr lang="nb-NO" sz="4900" dirty="0">
                <a:cs typeface="Calibri Light"/>
              </a:rPr>
            </a:br>
            <a:br>
              <a:rPr lang="nb-NO" sz="2700" dirty="0"/>
            </a:br>
            <a:r>
              <a:rPr lang="nb-NO" sz="2700" dirty="0"/>
              <a:t>08.00:	Løyper åpner</a:t>
            </a:r>
            <a:br>
              <a:rPr lang="nb-NO" sz="2700" dirty="0"/>
            </a:br>
            <a:r>
              <a:rPr lang="nb-NO" sz="2700" dirty="0"/>
              <a:t>10:05:	Løyper stenger</a:t>
            </a:r>
            <a:br>
              <a:rPr lang="nb-NO" sz="2700" dirty="0"/>
            </a:br>
            <a:r>
              <a:rPr lang="nb-NO" sz="2700" b="1" dirty="0"/>
              <a:t>10.15:	15 km </a:t>
            </a:r>
            <a:r>
              <a:rPr lang="nb-NO" sz="2700" b="1" dirty="0" err="1"/>
              <a:t>skiathlon</a:t>
            </a:r>
            <a:r>
              <a:rPr lang="nb-NO" sz="2700" b="1" dirty="0"/>
              <a:t> kvinner (2x3,75 km rød + 2x3,75 km blå)</a:t>
            </a:r>
            <a:br>
              <a:rPr lang="nb-NO" sz="2700" dirty="0"/>
            </a:br>
            <a:r>
              <a:rPr lang="nb-NO" sz="2700" dirty="0"/>
              <a:t>11.00:	Løyper åpner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11.10: 	Blomsterseremoni </a:t>
            </a:r>
            <a:r>
              <a:rPr lang="nb-NO" sz="2700" dirty="0" err="1">
                <a:cs typeface="Calibri Light"/>
              </a:rPr>
              <a:t>skiathlon</a:t>
            </a:r>
            <a:r>
              <a:rPr lang="nb-NO" sz="2700" dirty="0">
                <a:cs typeface="Calibri Light"/>
              </a:rPr>
              <a:t> kvinner (målområdet)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11.45: 	Premieutdeling </a:t>
            </a:r>
            <a:r>
              <a:rPr lang="nb-NO" sz="2700" dirty="0" err="1">
                <a:cs typeface="Calibri Light"/>
              </a:rPr>
              <a:t>skiathlon</a:t>
            </a:r>
            <a:r>
              <a:rPr lang="nb-NO" sz="2700" dirty="0">
                <a:cs typeface="Calibri Light"/>
              </a:rPr>
              <a:t> kvinner (teltet)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           </a:t>
            </a:r>
            <a:r>
              <a:rPr lang="nb-NO" sz="2700" i="1" dirty="0">
                <a:cs typeface="Calibri Light"/>
              </a:rPr>
              <a:t> 	medaljer, diplomer, premier</a:t>
            </a:r>
            <a:br>
              <a:rPr lang="nb-NO" sz="2700" i="1" dirty="0">
                <a:cs typeface="Calibri Light"/>
              </a:rPr>
            </a:br>
            <a:r>
              <a:rPr lang="nb-NO" sz="2700" dirty="0">
                <a:cs typeface="Calibri Light"/>
              </a:rPr>
              <a:t>12.50:	Løyper stenger</a:t>
            </a:r>
            <a:br>
              <a:rPr lang="nb-NO" sz="2700" i="1" dirty="0"/>
            </a:br>
            <a:r>
              <a:rPr lang="nb-NO" sz="2700" b="1" dirty="0"/>
              <a:t>13.00: 30 km </a:t>
            </a:r>
            <a:r>
              <a:rPr lang="nb-NO" sz="2700" b="1" dirty="0" err="1"/>
              <a:t>skiathlon</a:t>
            </a:r>
            <a:r>
              <a:rPr lang="nb-NO" sz="2700" b="1" dirty="0"/>
              <a:t> herrer (3x5 km rød + 3x5 km blå)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14.25: Blomsterseremoni  </a:t>
            </a:r>
            <a:r>
              <a:rPr lang="nb-NO" sz="2700" dirty="0" err="1">
                <a:cs typeface="Calibri Light"/>
              </a:rPr>
              <a:t>skiathlon</a:t>
            </a:r>
            <a:r>
              <a:rPr lang="nb-NO" sz="2700" dirty="0">
                <a:cs typeface="Calibri Light"/>
              </a:rPr>
              <a:t> herrer (målområdet)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15.00: Premieutdeling </a:t>
            </a:r>
            <a:r>
              <a:rPr lang="nb-NO" sz="2700" dirty="0" err="1">
                <a:cs typeface="Calibri Light"/>
              </a:rPr>
              <a:t>skiathlon</a:t>
            </a:r>
            <a:r>
              <a:rPr lang="nb-NO" sz="2700" dirty="0">
                <a:cs typeface="Calibri Light"/>
              </a:rPr>
              <a:t> herrer (teltet)</a:t>
            </a:r>
            <a:br>
              <a:rPr lang="nb-NO" sz="2700" dirty="0">
                <a:cs typeface="Calibri Light"/>
              </a:rPr>
            </a:br>
            <a:r>
              <a:rPr lang="nb-NO" sz="2700" dirty="0">
                <a:cs typeface="Calibri Light"/>
              </a:rPr>
              <a:t>            </a:t>
            </a:r>
            <a:r>
              <a:rPr lang="nb-NO" sz="2700" i="1" dirty="0">
                <a:cs typeface="Calibri Light"/>
              </a:rPr>
              <a:t>medaljer, diplomer, premier, </a:t>
            </a:r>
            <a:r>
              <a:rPr lang="nb-NO" sz="2700" i="1" dirty="0" err="1">
                <a:cs typeface="Calibri Light"/>
              </a:rPr>
              <a:t>Forsvarstabens</a:t>
            </a:r>
            <a:r>
              <a:rPr lang="nb-NO" sz="2700" i="1" dirty="0">
                <a:cs typeface="Calibri Light"/>
              </a:rPr>
              <a:t> vandrepokal</a:t>
            </a:r>
            <a:br>
              <a:rPr lang="nb-NO" sz="2700" i="1" dirty="0">
                <a:cs typeface="Calibri Light"/>
              </a:rPr>
            </a:br>
            <a:r>
              <a:rPr lang="nb-NO" sz="1800" dirty="0">
                <a:cs typeface="Calibri Light"/>
              </a:rPr>
              <a:t>  </a:t>
            </a:r>
            <a:r>
              <a:rPr lang="nb-NO" sz="2700" dirty="0">
                <a:cs typeface="Calibri Light"/>
              </a:rPr>
              <a:t>15 – 17: Offisiell trening stafett</a:t>
            </a:r>
            <a:endParaRPr lang="nb-NO" sz="2700" dirty="0">
              <a:ea typeface="+mj-lt"/>
              <a:cs typeface="+mj-lt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129C61-1ADB-4AE4-A23A-44080051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0"/>
            <a:ext cx="1880740" cy="2387600"/>
          </a:xfrm>
        </p:spPr>
      </p:pic>
    </p:spTree>
    <p:extLst>
      <p:ext uri="{BB962C8B-B14F-4D97-AF65-F5344CB8AC3E}">
        <p14:creationId xmlns:p14="http://schemas.microsoft.com/office/powerpoint/2010/main" val="5602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902D9-89F8-499F-9A5C-34A09489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KART YTRE ARENA</a:t>
            </a:r>
            <a:endParaRPr lang="nb-NO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EC257C-E8B2-4F44-9FE8-AB5845CE9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4640"/>
            <a:ext cx="9247923" cy="51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7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62</Words>
  <Application>Microsoft Macintosh PowerPoint</Application>
  <PresentationFormat>Widescreen</PresentationFormat>
  <Paragraphs>62</Paragraphs>
  <Slides>24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    VELKOMMEN TIL LAGLEDERMØTE!</vt:lpstr>
      <vt:lpstr>Agenda</vt:lpstr>
      <vt:lpstr>OPPROP KRETSER OG TEAM For ikke tilstedeværende må navn på kontaktperson med tlf og mail sendes til NM kontoret v/Bjørg Torvik 92048369, bjorg.torvik@nmski2019.no</vt:lpstr>
      <vt:lpstr>    RENNLEDELSE  Rennleder:  Unni Hovdal Iversen Ass. rennleder: Stig Rune Kveen Løypesjef:  Frode Estil Stadionsjef:  Jonas Sæther Sjef rennkontor: Line Skjelstadås </vt:lpstr>
      <vt:lpstr>     JURY  TD:                John Aalberg Ass. TD:   Fred Arne Jacobsen Ass. TD:   Geir Kolbjørnsen Rennleder:   Unni Hovdal Iversen  </vt:lpstr>
      <vt:lpstr>    STARTLISTE   </vt:lpstr>
      <vt:lpstr> VÆRMELDING</vt:lpstr>
      <vt:lpstr>KLASSISK ENKELSTART      RENNPROGRAM lørdag 2/2  skiathlon  08.00: Løyper åpner 10:05: Løyper stenger 10.15: 15 km skiathlon kvinner (2x3,75 km rød + 2x3,75 km blå) 11.00: Løyper åpner 11.10:  Blomsterseremoni skiathlon kvinner (målområdet) 11.45:  Premieutdeling skiathlon kvinner (teltet)              medaljer, diplomer, premier 12.50: Løyper stenger 13.00: 30 km skiathlon herrer (3x5 km rød + 3x5 km blå) 14.25: Blomsterseremoni  skiathlon herrer (målområdet) 15.00: Premieutdeling skiathlon herrer (teltet)             medaljer, diplomer, premier, Forsvarstabens vandrepokal   15 – 17: Offisiell trening stafett</vt:lpstr>
      <vt:lpstr>KART YTRE ARENA</vt:lpstr>
      <vt:lpstr> STADION/ARENA</vt:lpstr>
      <vt:lpstr>LØYPEKART Skiathlon - herrer</vt:lpstr>
      <vt:lpstr>LØYPEKART Skiathlon - damer</vt:lpstr>
      <vt:lpstr> PREPARERING FOR 2/2  Løyper, testspor og oppvarmingsløype prepareres før midnatt 5 start spor helt opp til første sving, deretter 4 spor i første halvdel men med 2 eller 3 spor videre (1 spor under Equinor buen) Sporet blir både på høyre og venstre side.  </vt:lpstr>
      <vt:lpstr>      STADION OG TIDTAKING 2/2  - Startnummer  hentes i telt utenfor kulvert fra 1 time før start - Møt opp 15 min før start for påsetting av brikker! 2 brikker. - Ski kan legges inn 30 min før start - Dersom løpet brytes leveres brikke ved mål - Poser for oppvarmingstøy deles ut ved startområdet - Nummer på skiftebåser er samme som startnummer  - NB! Kun løpere kan legge ski ut i skibåsene - Ingen lagledere og trenere inne på stadion - NB! Endelig lagoppstilling til stafettene leveres på NM kontoret eller   til vigdis@idrettsforbundet.no     </vt:lpstr>
      <vt:lpstr>    RENNPROGRAM søndag 3/2 stafett  08.00: Løyper åpner 10.50: Løyper stenger 11.00:  Stafett 3x5 km kvinner KKF (5 km rød + 5 km rød + 5 km blå)  Løyper åpner etter siste damelag 11.45:  Blomsterseremoni stafett kvinner (målområdet) 12.15:  Premieutdeling stafett kvinner (teltet) medaljer, diplomer, premier 12.05: Løyper stenger 12.15:  Stafett 3x10 km menn KKF (2x5 km rød + 2x5 km rød + 2x5 km blå) 13.45:  Blomsterseremoni stafett menn (målområdet) 14.15:  Premieutdeling stafett menn (teltet) medaljer, diplomer, premier  NB! Deltagerpremie til alle (på NM kontoret)</vt:lpstr>
      <vt:lpstr>STADIONKART</vt:lpstr>
      <vt:lpstr>  Løypekart 3/2  gen</vt:lpstr>
      <vt:lpstr>Coaching og diagonal soner </vt:lpstr>
      <vt:lpstr> PREPARERING FOR 3/2  Løyper, testspor og oppvarmingsløype prepareres før midnatt. 5 start spor helt opp til første sving, deretter 4 spor i første halvdel men med 2 eller 3 spor videre (1 spor under Equinor buen). Sporet blir både på høyre og venstre side.  </vt:lpstr>
      <vt:lpstr>   STADION OG TIDTAKING 3/2-    - Startnummer deles ut på NM kontoret fra kl.08.00 - Møt opp 15 min før start for påsetting av brikker! - BRIKKE A 1.etp - BRIKKE B 2.etp. - BRIKKE A 3.etp. - Dersom løpet brytes leveres brikke ved mål - Poser for oppvarmingstøy deles ut ved henting av startnummer - Ingen lagledere og trenere inne på stadion  </vt:lpstr>
      <vt:lpstr>   GENERELL INFO   Startnummer utleveres utenfor kulverten (ved inngang til start) fra 1 time før start lørdag, og på NM kontoret søndag Brikker deles ut ved inngang til start Resultatlister henges opp utenfor pressesenteret (litt bortenfor NM kontoret) </vt:lpstr>
      <vt:lpstr>INFO FRA TD</vt:lpstr>
      <vt:lpstr>    TRENINGSFAGLIG SEMINAR   TRENERKLUBBEN OG NSF INVITERER TIL TRENERSEMINAR UNDER ÅRETS NM    TID:      Fredag 1.februar kl.18.15 (umiddelbart etter lagledermøtet) STED:   Arena Meråker (Meråker vg skole - auditorium) TEMA: «Fra Oddvar til Johannes – Utvikling av langrennstrening gjennom 50 år»  Seminaret er åpent for alle. Varighet ca.45 min. </vt:lpstr>
      <vt:lpstr>         LYKKE TIL!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Lene-Mari Prøven</dc:creator>
  <cp:lastModifiedBy>Linda Ringen</cp:lastModifiedBy>
  <cp:revision>729</cp:revision>
  <dcterms:created xsi:type="dcterms:W3CDTF">2018-11-23T11:47:29Z</dcterms:created>
  <dcterms:modified xsi:type="dcterms:W3CDTF">2019-02-01T17:48:54Z</dcterms:modified>
</cp:coreProperties>
</file>