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4" r:id="rId4"/>
    <p:sldId id="272" r:id="rId5"/>
    <p:sldId id="265" r:id="rId6"/>
    <p:sldId id="273" r:id="rId7"/>
    <p:sldId id="267" r:id="rId8"/>
    <p:sldId id="274" r:id="rId9"/>
    <p:sldId id="266" r:id="rId10"/>
    <p:sldId id="275" r:id="rId11"/>
    <p:sldId id="268" r:id="rId12"/>
    <p:sldId id="276" r:id="rId13"/>
    <p:sldId id="269" r:id="rId14"/>
    <p:sldId id="277" r:id="rId15"/>
    <p:sldId id="270" r:id="rId16"/>
    <p:sldId id="278" r:id="rId17"/>
    <p:sldId id="271" r:id="rId18"/>
    <p:sldId id="279" r:id="rId1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ddels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See how good you can be/become</c:v>
                </c:pt>
                <c:pt idx="1">
                  <c:v>Enjoy the competitions and competing</c:v>
                </c:pt>
                <c:pt idx="2">
                  <c:v>Have fun with friends</c:v>
                </c:pt>
                <c:pt idx="3">
                  <c:v>Good for your health, appearance</c:v>
                </c:pt>
                <c:pt idx="4">
                  <c:v>Because family / coach wants me to ski</c:v>
                </c:pt>
                <c:pt idx="5">
                  <c:v>Other reason</c:v>
                </c:pt>
              </c:strCache>
            </c:strRef>
          </c:cat>
          <c:val>
            <c:numRef>
              <c:f>'Ark1'!$B$2:$B$7</c:f>
              <c:numCache>
                <c:formatCode>General</c:formatCode>
                <c:ptCount val="6"/>
                <c:pt idx="0">
                  <c:v>32.5</c:v>
                </c:pt>
                <c:pt idx="1">
                  <c:v>37.700000000000003</c:v>
                </c:pt>
                <c:pt idx="2">
                  <c:v>17.2</c:v>
                </c:pt>
                <c:pt idx="3">
                  <c:v>10</c:v>
                </c:pt>
                <c:pt idx="4">
                  <c:v>1.2</c:v>
                </c:pt>
                <c:pt idx="5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CB-4B06-8B5A-5470A457C90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Finland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See how good you can be/become</c:v>
                </c:pt>
                <c:pt idx="1">
                  <c:v>Enjoy the competitions and competing</c:v>
                </c:pt>
                <c:pt idx="2">
                  <c:v>Have fun with friends</c:v>
                </c:pt>
                <c:pt idx="3">
                  <c:v>Good for your health, appearance</c:v>
                </c:pt>
                <c:pt idx="4">
                  <c:v>Because family / coach wants me to ski</c:v>
                </c:pt>
                <c:pt idx="5">
                  <c:v>Other reason</c:v>
                </c:pt>
              </c:strCache>
            </c:strRef>
          </c:cat>
          <c:val>
            <c:numRef>
              <c:f>'Ark1'!$C$2:$C$7</c:f>
              <c:numCache>
                <c:formatCode>General</c:formatCode>
                <c:ptCount val="6"/>
                <c:pt idx="0">
                  <c:v>40.1</c:v>
                </c:pt>
                <c:pt idx="1">
                  <c:v>38.700000000000003</c:v>
                </c:pt>
                <c:pt idx="2">
                  <c:v>7</c:v>
                </c:pt>
                <c:pt idx="3">
                  <c:v>6.6</c:v>
                </c:pt>
                <c:pt idx="4">
                  <c:v>1.8</c:v>
                </c:pt>
                <c:pt idx="5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CB-4B06-8B5A-5470A457C90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Norway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See how good you can be/become</c:v>
                </c:pt>
                <c:pt idx="1">
                  <c:v>Enjoy the competitions and competing</c:v>
                </c:pt>
                <c:pt idx="2">
                  <c:v>Have fun with friends</c:v>
                </c:pt>
                <c:pt idx="3">
                  <c:v>Good for your health, appearance</c:v>
                </c:pt>
                <c:pt idx="4">
                  <c:v>Because family / coach wants me to ski</c:v>
                </c:pt>
                <c:pt idx="5">
                  <c:v>Other reason</c:v>
                </c:pt>
              </c:strCache>
            </c:strRef>
          </c:cat>
          <c:val>
            <c:numRef>
              <c:f>'Ark1'!$D$2:$D$7</c:f>
              <c:numCache>
                <c:formatCode>General</c:formatCode>
                <c:ptCount val="6"/>
                <c:pt idx="0">
                  <c:v>52.4</c:v>
                </c:pt>
                <c:pt idx="1">
                  <c:v>27</c:v>
                </c:pt>
                <c:pt idx="2">
                  <c:v>16.3</c:v>
                </c:pt>
                <c:pt idx="3">
                  <c:v>3.5</c:v>
                </c:pt>
                <c:pt idx="4">
                  <c:v>0.5</c:v>
                </c:pt>
                <c:pt idx="5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CB-4B06-8B5A-5470A457C90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Italy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See how good you can be/become</c:v>
                </c:pt>
                <c:pt idx="1">
                  <c:v>Enjoy the competitions and competing</c:v>
                </c:pt>
                <c:pt idx="2">
                  <c:v>Have fun with friends</c:v>
                </c:pt>
                <c:pt idx="3">
                  <c:v>Good for your health, appearance</c:v>
                </c:pt>
                <c:pt idx="4">
                  <c:v>Because family / coach wants me to ski</c:v>
                </c:pt>
                <c:pt idx="5">
                  <c:v>Other reason</c:v>
                </c:pt>
              </c:strCache>
            </c:strRef>
          </c:cat>
          <c:val>
            <c:numRef>
              <c:f>'Ark1'!$E$2:$E$7</c:f>
              <c:numCache>
                <c:formatCode>General</c:formatCode>
                <c:ptCount val="6"/>
                <c:pt idx="0">
                  <c:v>20</c:v>
                </c:pt>
                <c:pt idx="1">
                  <c:v>37.9</c:v>
                </c:pt>
                <c:pt idx="2">
                  <c:v>14.1</c:v>
                </c:pt>
                <c:pt idx="3">
                  <c:v>18.100000000000001</c:v>
                </c:pt>
                <c:pt idx="4">
                  <c:v>0.6</c:v>
                </c:pt>
                <c:pt idx="5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CB-4B06-8B5A-5470A457C90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Poland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See how good you can be/become</c:v>
                </c:pt>
                <c:pt idx="1">
                  <c:v>Enjoy the competitions and competing</c:v>
                </c:pt>
                <c:pt idx="2">
                  <c:v>Have fun with friends</c:v>
                </c:pt>
                <c:pt idx="3">
                  <c:v>Good for your health, appearance</c:v>
                </c:pt>
                <c:pt idx="4">
                  <c:v>Because family / coach wants me to ski</c:v>
                </c:pt>
                <c:pt idx="5">
                  <c:v>Other reason</c:v>
                </c:pt>
              </c:strCache>
            </c:strRef>
          </c:cat>
          <c:val>
            <c:numRef>
              <c:f>'Ark1'!$F$2:$F$7</c:f>
              <c:numCache>
                <c:formatCode>General</c:formatCode>
                <c:ptCount val="6"/>
                <c:pt idx="0">
                  <c:v>43.5</c:v>
                </c:pt>
                <c:pt idx="1">
                  <c:v>30.4</c:v>
                </c:pt>
                <c:pt idx="2">
                  <c:v>21.7</c:v>
                </c:pt>
                <c:pt idx="3">
                  <c:v>0</c:v>
                </c:pt>
                <c:pt idx="4">
                  <c:v>0</c:v>
                </c:pt>
                <c:pt idx="5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CB-4B06-8B5A-5470A457C90C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Argentina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See how good you can be/become</c:v>
                </c:pt>
                <c:pt idx="1">
                  <c:v>Enjoy the competitions and competing</c:v>
                </c:pt>
                <c:pt idx="2">
                  <c:v>Have fun with friends</c:v>
                </c:pt>
                <c:pt idx="3">
                  <c:v>Good for your health, appearance</c:v>
                </c:pt>
                <c:pt idx="4">
                  <c:v>Because family / coach wants me to ski</c:v>
                </c:pt>
                <c:pt idx="5">
                  <c:v>Other reason</c:v>
                </c:pt>
              </c:strCache>
            </c:strRef>
          </c:cat>
          <c:val>
            <c:numRef>
              <c:f>'Ark1'!$G$2:$G$7</c:f>
              <c:numCache>
                <c:formatCode>General</c:formatCode>
                <c:ptCount val="6"/>
                <c:pt idx="0">
                  <c:v>22.2</c:v>
                </c:pt>
                <c:pt idx="1">
                  <c:v>50</c:v>
                </c:pt>
                <c:pt idx="2">
                  <c:v>11.1</c:v>
                </c:pt>
                <c:pt idx="3">
                  <c:v>5.5</c:v>
                </c:pt>
                <c:pt idx="4">
                  <c:v>0</c:v>
                </c:pt>
                <c:pt idx="5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6F-4E60-965A-186E64C8A449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Great Britain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See how good you can be/become</c:v>
                </c:pt>
                <c:pt idx="1">
                  <c:v>Enjoy the competitions and competing</c:v>
                </c:pt>
                <c:pt idx="2">
                  <c:v>Have fun with friends</c:v>
                </c:pt>
                <c:pt idx="3">
                  <c:v>Good for your health, appearance</c:v>
                </c:pt>
                <c:pt idx="4">
                  <c:v>Because family / coach wants me to ski</c:v>
                </c:pt>
                <c:pt idx="5">
                  <c:v>Other reason</c:v>
                </c:pt>
              </c:strCache>
            </c:strRef>
          </c:cat>
          <c:val>
            <c:numRef>
              <c:f>'Ark1'!$H$2:$H$7</c:f>
              <c:numCache>
                <c:formatCode>General</c:formatCode>
                <c:ptCount val="6"/>
                <c:pt idx="0">
                  <c:v>55</c:v>
                </c:pt>
                <c:pt idx="1">
                  <c:v>20</c:v>
                </c:pt>
                <c:pt idx="2">
                  <c:v>15</c:v>
                </c:pt>
                <c:pt idx="3">
                  <c:v>5</c:v>
                </c:pt>
                <c:pt idx="4">
                  <c:v>0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6F-4E60-965A-186E64C8A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0736424"/>
        <c:axId val="780732816"/>
      </c:barChart>
      <c:catAx>
        <c:axId val="780736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80732816"/>
        <c:crosses val="autoZero"/>
        <c:auto val="1"/>
        <c:lblAlgn val="ctr"/>
        <c:lblOffset val="100"/>
        <c:noMultiLvlLbl val="0"/>
      </c:catAx>
      <c:valAx>
        <c:axId val="78073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b-NO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80736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XCX - Cross Country Cross / technical skills competition</c:v>
                </c:pt>
                <c:pt idx="1">
                  <c:v>Sprint</c:v>
                </c:pt>
                <c:pt idx="2">
                  <c:v>Long distance</c:v>
                </c:pt>
                <c:pt idx="3">
                  <c:v>Relay</c:v>
                </c:pt>
                <c:pt idx="4">
                  <c:v>Mass start</c:v>
                </c:pt>
                <c:pt idx="5">
                  <c:v>Traditional / normal distance with interval start</c:v>
                </c:pt>
              </c:strCache>
            </c:strRef>
          </c:cat>
          <c:val>
            <c:numRef>
              <c:f>'Ark1'!$B$2:$B$7</c:f>
              <c:numCache>
                <c:formatCode>General</c:formatCode>
                <c:ptCount val="6"/>
                <c:pt idx="0">
                  <c:v>9</c:v>
                </c:pt>
                <c:pt idx="1">
                  <c:v>21.7</c:v>
                </c:pt>
                <c:pt idx="2">
                  <c:v>13.5</c:v>
                </c:pt>
                <c:pt idx="3">
                  <c:v>8.6999999999999993</c:v>
                </c:pt>
                <c:pt idx="4">
                  <c:v>19</c:v>
                </c:pt>
                <c:pt idx="5">
                  <c:v>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1C-411A-81A3-DA00FA12162B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Finland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XCX - Cross Country Cross / technical skills competition</c:v>
                </c:pt>
                <c:pt idx="1">
                  <c:v>Sprint</c:v>
                </c:pt>
                <c:pt idx="2">
                  <c:v>Long distance</c:v>
                </c:pt>
                <c:pt idx="3">
                  <c:v>Relay</c:v>
                </c:pt>
                <c:pt idx="4">
                  <c:v>Mass start</c:v>
                </c:pt>
                <c:pt idx="5">
                  <c:v>Traditional / normal distance with interval start</c:v>
                </c:pt>
              </c:strCache>
            </c:strRef>
          </c:cat>
          <c:val>
            <c:numRef>
              <c:f>'Ark1'!$C$2:$C$7</c:f>
              <c:numCache>
                <c:formatCode>General</c:formatCode>
                <c:ptCount val="6"/>
                <c:pt idx="0">
                  <c:v>6</c:v>
                </c:pt>
                <c:pt idx="1">
                  <c:v>15.3</c:v>
                </c:pt>
                <c:pt idx="2">
                  <c:v>18.8</c:v>
                </c:pt>
                <c:pt idx="3">
                  <c:v>14.4</c:v>
                </c:pt>
                <c:pt idx="4">
                  <c:v>14.4</c:v>
                </c:pt>
                <c:pt idx="5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1C-411A-81A3-DA00FA12162B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Norway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XCX - Cross Country Cross / technical skills competition</c:v>
                </c:pt>
                <c:pt idx="1">
                  <c:v>Sprint</c:v>
                </c:pt>
                <c:pt idx="2">
                  <c:v>Long distance</c:v>
                </c:pt>
                <c:pt idx="3">
                  <c:v>Relay</c:v>
                </c:pt>
                <c:pt idx="4">
                  <c:v>Mass start</c:v>
                </c:pt>
                <c:pt idx="5">
                  <c:v>Traditional / normal distance with interval start</c:v>
                </c:pt>
              </c:strCache>
            </c:strRef>
          </c:cat>
          <c:val>
            <c:numRef>
              <c:f>'Ark1'!$D$2:$D$7</c:f>
              <c:numCache>
                <c:formatCode>General</c:formatCode>
                <c:ptCount val="6"/>
                <c:pt idx="0">
                  <c:v>9.1</c:v>
                </c:pt>
                <c:pt idx="1">
                  <c:v>21.2</c:v>
                </c:pt>
                <c:pt idx="2">
                  <c:v>20.7</c:v>
                </c:pt>
                <c:pt idx="3">
                  <c:v>4.5</c:v>
                </c:pt>
                <c:pt idx="4">
                  <c:v>21</c:v>
                </c:pt>
                <c:pt idx="5">
                  <c:v>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1C-411A-81A3-DA00FA12162B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Italy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XCX - Cross Country Cross / technical skills competition</c:v>
                </c:pt>
                <c:pt idx="1">
                  <c:v>Sprint</c:v>
                </c:pt>
                <c:pt idx="2">
                  <c:v>Long distance</c:v>
                </c:pt>
                <c:pt idx="3">
                  <c:v>Relay</c:v>
                </c:pt>
                <c:pt idx="4">
                  <c:v>Mass start</c:v>
                </c:pt>
                <c:pt idx="5">
                  <c:v>Traditional / normal distance with interval start</c:v>
                </c:pt>
              </c:strCache>
            </c:strRef>
          </c:cat>
          <c:val>
            <c:numRef>
              <c:f>'Ark1'!$E$2:$E$7</c:f>
              <c:numCache>
                <c:formatCode>General</c:formatCode>
                <c:ptCount val="6"/>
                <c:pt idx="0">
                  <c:v>2.6</c:v>
                </c:pt>
                <c:pt idx="1">
                  <c:v>27.5</c:v>
                </c:pt>
                <c:pt idx="2">
                  <c:v>14</c:v>
                </c:pt>
                <c:pt idx="3">
                  <c:v>6.1</c:v>
                </c:pt>
                <c:pt idx="4">
                  <c:v>20.3</c:v>
                </c:pt>
                <c:pt idx="5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1C-411A-81A3-DA00FA12162B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Poland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XCX - Cross Country Cross / technical skills competition</c:v>
                </c:pt>
                <c:pt idx="1">
                  <c:v>Sprint</c:v>
                </c:pt>
                <c:pt idx="2">
                  <c:v>Long distance</c:v>
                </c:pt>
                <c:pt idx="3">
                  <c:v>Relay</c:v>
                </c:pt>
                <c:pt idx="4">
                  <c:v>Mass start</c:v>
                </c:pt>
                <c:pt idx="5">
                  <c:v>Traditional / normal distance with interval start</c:v>
                </c:pt>
              </c:strCache>
            </c:strRef>
          </c:cat>
          <c:val>
            <c:numRef>
              <c:f>'Ark1'!$F$2:$F$7</c:f>
              <c:numCache>
                <c:formatCode>General</c:formatCode>
                <c:ptCount val="6"/>
                <c:pt idx="0">
                  <c:v>4.4000000000000004</c:v>
                </c:pt>
                <c:pt idx="1">
                  <c:v>21.7</c:v>
                </c:pt>
                <c:pt idx="2">
                  <c:v>26.1</c:v>
                </c:pt>
                <c:pt idx="3">
                  <c:v>8.6999999999999993</c:v>
                </c:pt>
                <c:pt idx="4">
                  <c:v>8.6999999999999993</c:v>
                </c:pt>
                <c:pt idx="5">
                  <c:v>30.4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1C-411A-81A3-DA00FA12162B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Argentina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XCX - Cross Country Cross / technical skills competition</c:v>
                </c:pt>
                <c:pt idx="1">
                  <c:v>Sprint</c:v>
                </c:pt>
                <c:pt idx="2">
                  <c:v>Long distance</c:v>
                </c:pt>
                <c:pt idx="3">
                  <c:v>Relay</c:v>
                </c:pt>
                <c:pt idx="4">
                  <c:v>Mass start</c:v>
                </c:pt>
                <c:pt idx="5">
                  <c:v>Traditional / normal distance with interval start</c:v>
                </c:pt>
              </c:strCache>
            </c:strRef>
          </c:cat>
          <c:val>
            <c:numRef>
              <c:f>'Ark1'!$G$2:$G$7</c:f>
              <c:numCache>
                <c:formatCode>General</c:formatCode>
                <c:ptCount val="6"/>
                <c:pt idx="0">
                  <c:v>22.2</c:v>
                </c:pt>
                <c:pt idx="1">
                  <c:v>27.8</c:v>
                </c:pt>
                <c:pt idx="2">
                  <c:v>27.8</c:v>
                </c:pt>
                <c:pt idx="3">
                  <c:v>2.8</c:v>
                </c:pt>
                <c:pt idx="4">
                  <c:v>5.5</c:v>
                </c:pt>
                <c:pt idx="5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E4-4E61-B760-FFC831A90E70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Great Britain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XCX - Cross Country Cross / technical skills competition</c:v>
                </c:pt>
                <c:pt idx="1">
                  <c:v>Sprint</c:v>
                </c:pt>
                <c:pt idx="2">
                  <c:v>Long distance</c:v>
                </c:pt>
                <c:pt idx="3">
                  <c:v>Relay</c:v>
                </c:pt>
                <c:pt idx="4">
                  <c:v>Mass start</c:v>
                </c:pt>
                <c:pt idx="5">
                  <c:v>Traditional / normal distance with interval start</c:v>
                </c:pt>
              </c:strCache>
            </c:strRef>
          </c:cat>
          <c:val>
            <c:numRef>
              <c:f>'Ark1'!$H$2:$H$7</c:f>
              <c:numCache>
                <c:formatCode>General</c:formatCode>
                <c:ptCount val="6"/>
                <c:pt idx="0">
                  <c:v>5</c:v>
                </c:pt>
                <c:pt idx="1">
                  <c:v>20</c:v>
                </c:pt>
                <c:pt idx="2">
                  <c:v>25</c:v>
                </c:pt>
                <c:pt idx="3">
                  <c:v>10</c:v>
                </c:pt>
                <c:pt idx="4">
                  <c:v>15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E4-4E61-B760-FFC831A90E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4512328"/>
        <c:axId val="1004507736"/>
      </c:barChart>
      <c:catAx>
        <c:axId val="1004512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004507736"/>
        <c:crosses val="autoZero"/>
        <c:auto val="1"/>
        <c:lblAlgn val="ctr"/>
        <c:lblOffset val="100"/>
        <c:noMultiLvlLbl val="0"/>
      </c:catAx>
      <c:valAx>
        <c:axId val="1004507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b-NO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004512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don't know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71</c:v>
                </c:pt>
                <c:pt idx="1">
                  <c:v>12.5</c:v>
                </c:pt>
                <c:pt idx="2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96-4E6B-A2AB-C988DE25DFF5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Finland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don't know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0">
                  <c:v>46.13</c:v>
                </c:pt>
                <c:pt idx="1">
                  <c:v>28.5</c:v>
                </c:pt>
                <c:pt idx="2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96-4E6B-A2AB-C988DE25DFF5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Norway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don't know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73.599999999999994</c:v>
                </c:pt>
                <c:pt idx="1">
                  <c:v>11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96-4E6B-A2AB-C988DE25DFF5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Italy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don't know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  <c:pt idx="0">
                  <c:v>66.5</c:v>
                </c:pt>
                <c:pt idx="1">
                  <c:v>16.5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96-4E6B-A2AB-C988DE25DFF5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Poland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don't know</c:v>
                </c:pt>
              </c:strCache>
            </c:strRef>
          </c:cat>
          <c:val>
            <c:numRef>
              <c:f>'Ark1'!$F$2:$F$5</c:f>
              <c:numCache>
                <c:formatCode>General</c:formatCode>
                <c:ptCount val="4"/>
                <c:pt idx="0">
                  <c:v>56.5</c:v>
                </c:pt>
                <c:pt idx="1">
                  <c:v>4.4000000000000004</c:v>
                </c:pt>
                <c:pt idx="2">
                  <c:v>39.1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96-4E6B-A2AB-C988DE25DFF5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Argentina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don't know</c:v>
                </c:pt>
              </c:strCache>
            </c:strRef>
          </c:cat>
          <c:val>
            <c:numRef>
              <c:f>'Ark1'!$G$2:$G$5</c:f>
              <c:numCache>
                <c:formatCode>General</c:formatCode>
                <c:ptCount val="4"/>
                <c:pt idx="0">
                  <c:v>72.2</c:v>
                </c:pt>
                <c:pt idx="1">
                  <c:v>0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C6-46C8-8B9A-E80B7017B3F4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Great Britain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don't know</c:v>
                </c:pt>
              </c:strCache>
            </c:strRef>
          </c:cat>
          <c:val>
            <c:numRef>
              <c:f>'Ark1'!$H$2:$H$5</c:f>
              <c:numCache>
                <c:formatCode>General</c:formatCode>
                <c:ptCount val="4"/>
                <c:pt idx="0">
                  <c:v>30</c:v>
                </c:pt>
                <c:pt idx="1">
                  <c:v>10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C6-46C8-8B9A-E80B7017B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4508720"/>
        <c:axId val="1004506096"/>
      </c:barChart>
      <c:catAx>
        <c:axId val="1004508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004506096"/>
        <c:crosses val="autoZero"/>
        <c:auto val="1"/>
        <c:lblAlgn val="ctr"/>
        <c:lblOffset val="100"/>
        <c:noMultiLvlLbl val="0"/>
      </c:catAx>
      <c:valAx>
        <c:axId val="100450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00450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335197230780944E-2"/>
          <c:y val="4.1751295808323784E-2"/>
          <c:w val="0.91300296702042683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Only classic</c:v>
                </c:pt>
                <c:pt idx="2">
                  <c:v>Only skate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95.5</c:v>
                </c:pt>
                <c:pt idx="1">
                  <c:v>0.8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7D-46F0-989F-7A57D410E0C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Finland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Only classic</c:v>
                </c:pt>
                <c:pt idx="2">
                  <c:v>Only skate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0">
                  <c:v>94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7D-46F0-989F-7A57D410E0CD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Norway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Only classic</c:v>
                </c:pt>
                <c:pt idx="2">
                  <c:v>Only skate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94.7</c:v>
                </c:pt>
                <c:pt idx="1">
                  <c:v>1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7D-46F0-989F-7A57D410E0CD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Italy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Only classic</c:v>
                </c:pt>
                <c:pt idx="2">
                  <c:v>Only skate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  <c:pt idx="0">
                  <c:v>96.7</c:v>
                </c:pt>
                <c:pt idx="1">
                  <c:v>1.3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7D-46F0-989F-7A57D410E0CD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Poland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Only classic</c:v>
                </c:pt>
                <c:pt idx="2">
                  <c:v>Only skate</c:v>
                </c:pt>
              </c:strCache>
            </c:strRef>
          </c:cat>
          <c:val>
            <c:numRef>
              <c:f>'Ark1'!$F$2:$F$5</c:f>
              <c:numCache>
                <c:formatCode>General</c:formatCode>
                <c:ptCount val="4"/>
                <c:pt idx="0">
                  <c:v>91.1</c:v>
                </c:pt>
                <c:pt idx="1">
                  <c:v>4.4000000000000004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7D-46F0-989F-7A57D410E0CD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Argentina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Only classic</c:v>
                </c:pt>
                <c:pt idx="2">
                  <c:v>Only skate</c:v>
                </c:pt>
              </c:strCache>
            </c:strRef>
          </c:cat>
          <c:val>
            <c:numRef>
              <c:f>'Ark1'!$G$2:$G$5</c:f>
              <c:numCache>
                <c:formatCode>General</c:formatCode>
                <c:ptCount val="4"/>
                <c:pt idx="0">
                  <c:v>100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38-4DBE-9F2B-402B49B6FFF8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Great Britain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'Ark1'!$A$2:$A$5</c:f>
              <c:strCache>
                <c:ptCount val="3"/>
                <c:pt idx="0">
                  <c:v>Yes</c:v>
                </c:pt>
                <c:pt idx="1">
                  <c:v>Only classic</c:v>
                </c:pt>
                <c:pt idx="2">
                  <c:v>Only skate</c:v>
                </c:pt>
              </c:strCache>
            </c:strRef>
          </c:cat>
          <c:val>
            <c:numRef>
              <c:f>'Ark1'!$H$2:$H$5</c:f>
              <c:numCache>
                <c:formatCode>General</c:formatCode>
                <c:ptCount val="4"/>
                <c:pt idx="0">
                  <c:v>90</c:v>
                </c:pt>
                <c:pt idx="1">
                  <c:v>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38-4DBE-9F2B-402B49B6FF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3134096"/>
        <c:axId val="933131800"/>
      </c:barChart>
      <c:catAx>
        <c:axId val="933134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933131800"/>
        <c:crosses val="autoZero"/>
        <c:auto val="1"/>
        <c:lblAlgn val="ctr"/>
        <c:lblOffset val="100"/>
        <c:noMultiLvlLbl val="0"/>
      </c:catAx>
      <c:valAx>
        <c:axId val="933131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b-NO" dirty="0"/>
                  <a:t>%	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933134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4"/>
                <c:pt idx="0">
                  <c:v>1 hour or less</c:v>
                </c:pt>
                <c:pt idx="1">
                  <c:v>1 – 3 hours</c:v>
                </c:pt>
                <c:pt idx="2">
                  <c:v>3 – 6 hours</c:v>
                </c:pt>
                <c:pt idx="3">
                  <c:v>More than 6 hours</c:v>
                </c:pt>
              </c:strCache>
            </c:strRef>
          </c:cat>
          <c:val>
            <c:numRef>
              <c:f>'Ark1'!$B$2:$B$6</c:f>
              <c:numCache>
                <c:formatCode>General</c:formatCode>
                <c:ptCount val="5"/>
                <c:pt idx="0">
                  <c:v>2.5</c:v>
                </c:pt>
                <c:pt idx="1">
                  <c:v>47.2</c:v>
                </c:pt>
                <c:pt idx="2">
                  <c:v>46.5</c:v>
                </c:pt>
                <c:pt idx="3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9E-4548-AF52-420DD3847F75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Finland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4"/>
                <c:pt idx="0">
                  <c:v>1 hour or less</c:v>
                </c:pt>
                <c:pt idx="1">
                  <c:v>1 – 3 hours</c:v>
                </c:pt>
                <c:pt idx="2">
                  <c:v>3 – 6 hours</c:v>
                </c:pt>
                <c:pt idx="3">
                  <c:v>More than 6 hours</c:v>
                </c:pt>
              </c:strCache>
            </c:strRef>
          </c:cat>
          <c:val>
            <c:numRef>
              <c:f>'Ark1'!$C$2:$C$6</c:f>
              <c:numCache>
                <c:formatCode>General</c:formatCode>
                <c:ptCount val="5"/>
                <c:pt idx="0">
                  <c:v>4.5999999999999996</c:v>
                </c:pt>
                <c:pt idx="1">
                  <c:v>61.2</c:v>
                </c:pt>
                <c:pt idx="2">
                  <c:v>30.6</c:v>
                </c:pt>
                <c:pt idx="3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9E-4548-AF52-420DD3847F75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Norway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4"/>
                <c:pt idx="0">
                  <c:v>1 hour or less</c:v>
                </c:pt>
                <c:pt idx="1">
                  <c:v>1 – 3 hours</c:v>
                </c:pt>
                <c:pt idx="2">
                  <c:v>3 – 6 hours</c:v>
                </c:pt>
                <c:pt idx="3">
                  <c:v>More than 6 hours</c:v>
                </c:pt>
              </c:strCache>
            </c:strRef>
          </c:cat>
          <c:val>
            <c:numRef>
              <c:f>'Ark1'!$D$2:$D$6</c:f>
              <c:numCache>
                <c:formatCode>General</c:formatCode>
                <c:ptCount val="5"/>
                <c:pt idx="0">
                  <c:v>1.5</c:v>
                </c:pt>
                <c:pt idx="1">
                  <c:v>42.8</c:v>
                </c:pt>
                <c:pt idx="2">
                  <c:v>48.9</c:v>
                </c:pt>
                <c:pt idx="3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9E-4548-AF52-420DD3847F75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Italy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4"/>
                <c:pt idx="0">
                  <c:v>1 hour or less</c:v>
                </c:pt>
                <c:pt idx="1">
                  <c:v>1 – 3 hours</c:v>
                </c:pt>
                <c:pt idx="2">
                  <c:v>3 – 6 hours</c:v>
                </c:pt>
                <c:pt idx="3">
                  <c:v>More than 6 hours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  <c:pt idx="0">
                  <c:v>27.6</c:v>
                </c:pt>
                <c:pt idx="1">
                  <c:v>62.6</c:v>
                </c:pt>
                <c:pt idx="2">
                  <c:v>11.3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9E-4548-AF52-420DD3847F75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Poland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4"/>
                <c:pt idx="0">
                  <c:v>1 hour or less</c:v>
                </c:pt>
                <c:pt idx="1">
                  <c:v>1 – 3 hours</c:v>
                </c:pt>
                <c:pt idx="2">
                  <c:v>3 – 6 hours</c:v>
                </c:pt>
                <c:pt idx="3">
                  <c:v>More than 6 hours</c:v>
                </c:pt>
              </c:strCache>
            </c:strRef>
          </c:cat>
          <c:val>
            <c:numRef>
              <c:f>'Ark1'!$F$2:$F$6</c:f>
              <c:numCache>
                <c:formatCode>General</c:formatCode>
                <c:ptCount val="5"/>
                <c:pt idx="0">
                  <c:v>21.7</c:v>
                </c:pt>
                <c:pt idx="1">
                  <c:v>56.5</c:v>
                </c:pt>
                <c:pt idx="2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9E-4548-AF52-420DD3847F75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Argentina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4"/>
                <c:pt idx="0">
                  <c:v>1 hour or less</c:v>
                </c:pt>
                <c:pt idx="1">
                  <c:v>1 – 3 hours</c:v>
                </c:pt>
                <c:pt idx="2">
                  <c:v>3 – 6 hours</c:v>
                </c:pt>
                <c:pt idx="3">
                  <c:v>More than 6 hours</c:v>
                </c:pt>
              </c:strCache>
            </c:strRef>
          </c:cat>
          <c:val>
            <c:numRef>
              <c:f>'Ark1'!$G$2:$G$6</c:f>
              <c:numCache>
                <c:formatCode>General</c:formatCode>
                <c:ptCount val="5"/>
                <c:pt idx="0">
                  <c:v>11.1</c:v>
                </c:pt>
                <c:pt idx="1">
                  <c:v>77.3</c:v>
                </c:pt>
                <c:pt idx="2">
                  <c:v>11.1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08-4049-8796-69F711F71113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Great Britain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'Ark1'!$A$2:$A$6</c:f>
              <c:strCache>
                <c:ptCount val="4"/>
                <c:pt idx="0">
                  <c:v>1 hour or less</c:v>
                </c:pt>
                <c:pt idx="1">
                  <c:v>1 – 3 hours</c:v>
                </c:pt>
                <c:pt idx="2">
                  <c:v>3 – 6 hours</c:v>
                </c:pt>
                <c:pt idx="3">
                  <c:v>More than 6 hours</c:v>
                </c:pt>
              </c:strCache>
            </c:strRef>
          </c:cat>
          <c:val>
            <c:numRef>
              <c:f>'Ark1'!$H$2:$H$6</c:f>
              <c:numCache>
                <c:formatCode>General</c:formatCode>
                <c:ptCount val="5"/>
                <c:pt idx="0">
                  <c:v>0</c:v>
                </c:pt>
                <c:pt idx="1">
                  <c:v>40</c:v>
                </c:pt>
                <c:pt idx="2">
                  <c:v>50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08-4049-8796-69F711F711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0730192"/>
        <c:axId val="780730520"/>
      </c:barChart>
      <c:catAx>
        <c:axId val="78073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80730520"/>
        <c:crosses val="autoZero"/>
        <c:auto val="1"/>
        <c:lblAlgn val="ctr"/>
        <c:lblOffset val="100"/>
        <c:noMultiLvlLbl val="0"/>
      </c:catAx>
      <c:valAx>
        <c:axId val="780730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b-NO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80730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 / I dont't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'Ark1'!$B$2:$B$7</c:f>
              <c:numCache>
                <c:formatCode>General</c:formatCode>
                <c:ptCount val="6"/>
                <c:pt idx="0">
                  <c:v>68</c:v>
                </c:pt>
                <c:pt idx="1">
                  <c:v>22</c:v>
                </c:pt>
                <c:pt idx="2">
                  <c:v>6.2</c:v>
                </c:pt>
                <c:pt idx="3">
                  <c:v>3.3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7B-43C2-8F7E-B59F211D222B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Finland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 / I dont't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'Ark1'!$C$2:$C$7</c:f>
              <c:numCache>
                <c:formatCode>General</c:formatCode>
                <c:ptCount val="6"/>
                <c:pt idx="0">
                  <c:v>65.5</c:v>
                </c:pt>
                <c:pt idx="1">
                  <c:v>15.5</c:v>
                </c:pt>
                <c:pt idx="2">
                  <c:v>11.2</c:v>
                </c:pt>
                <c:pt idx="3">
                  <c:v>5</c:v>
                </c:pt>
                <c:pt idx="4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7B-43C2-8F7E-B59F211D222B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Norway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 / I dont't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'Ark1'!$D$2:$D$7</c:f>
              <c:numCache>
                <c:formatCode>General</c:formatCode>
                <c:ptCount val="6"/>
                <c:pt idx="0">
                  <c:v>70.3</c:v>
                </c:pt>
                <c:pt idx="1">
                  <c:v>20.9</c:v>
                </c:pt>
                <c:pt idx="2">
                  <c:v>6.6</c:v>
                </c:pt>
                <c:pt idx="3">
                  <c:v>1.5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7B-43C2-8F7E-B59F211D222B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Italy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 / I dont't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'Ark1'!$E$2:$E$7</c:f>
              <c:numCache>
                <c:formatCode>General</c:formatCode>
                <c:ptCount val="6"/>
                <c:pt idx="0">
                  <c:v>58.5</c:v>
                </c:pt>
                <c:pt idx="1">
                  <c:v>23</c:v>
                </c:pt>
                <c:pt idx="2">
                  <c:v>15.2</c:v>
                </c:pt>
                <c:pt idx="3">
                  <c:v>0</c:v>
                </c:pt>
                <c:pt idx="4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7B-43C2-8F7E-B59F211D222B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Poland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 / I dont't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'Ark1'!$F$2:$F$7</c:f>
              <c:numCache>
                <c:formatCode>General</c:formatCode>
                <c:ptCount val="6"/>
                <c:pt idx="0">
                  <c:v>21.7</c:v>
                </c:pt>
                <c:pt idx="1">
                  <c:v>43.5</c:v>
                </c:pt>
                <c:pt idx="2">
                  <c:v>13</c:v>
                </c:pt>
                <c:pt idx="3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7B-43C2-8F7E-B59F211D222B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Argentina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 / I dont't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'Ark1'!$G$2:$G$7</c:f>
              <c:numCache>
                <c:formatCode>General</c:formatCode>
                <c:ptCount val="6"/>
                <c:pt idx="0">
                  <c:v>77.8</c:v>
                </c:pt>
                <c:pt idx="1">
                  <c:v>11.1</c:v>
                </c:pt>
                <c:pt idx="2">
                  <c:v>0</c:v>
                </c:pt>
                <c:pt idx="3">
                  <c:v>5.5</c:v>
                </c:pt>
                <c:pt idx="4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7C-4B06-B69C-BB499866F0D8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Great Britain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 / I dont't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'Ark1'!$H$2:$H$7</c:f>
              <c:numCache>
                <c:formatCode>General</c:formatCode>
                <c:ptCount val="6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7C-4B06-B69C-BB499866F0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2972040"/>
        <c:axId val="832966792"/>
      </c:barChart>
      <c:catAx>
        <c:axId val="832972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832966792"/>
        <c:crosses val="autoZero"/>
        <c:auto val="1"/>
        <c:lblAlgn val="ctr"/>
        <c:lblOffset val="100"/>
        <c:noMultiLvlLbl val="0"/>
      </c:catAx>
      <c:valAx>
        <c:axId val="832966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b-NO" dirty="0"/>
                  <a:t>%	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832972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'Ark1'!$B$2:$B$7</c:f>
              <c:numCache>
                <c:formatCode>General</c:formatCode>
                <c:ptCount val="6"/>
                <c:pt idx="0">
                  <c:v>25.5</c:v>
                </c:pt>
                <c:pt idx="1">
                  <c:v>40.5</c:v>
                </c:pt>
                <c:pt idx="2">
                  <c:v>19.3</c:v>
                </c:pt>
                <c:pt idx="3">
                  <c:v>8.5</c:v>
                </c:pt>
                <c:pt idx="4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B9-4E41-87F3-DAC5AE61FC91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Finland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'Ark1'!$C$2:$C$7</c:f>
              <c:numCache>
                <c:formatCode>General</c:formatCode>
                <c:ptCount val="6"/>
                <c:pt idx="0">
                  <c:v>28.5</c:v>
                </c:pt>
                <c:pt idx="1">
                  <c:v>52.5</c:v>
                </c:pt>
                <c:pt idx="2">
                  <c:v>9.5</c:v>
                </c:pt>
                <c:pt idx="3">
                  <c:v>8</c:v>
                </c:pt>
                <c:pt idx="4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B9-4E41-87F3-DAC5AE61FC91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Norway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'Ark1'!$D$2:$D$7</c:f>
              <c:numCache>
                <c:formatCode>General</c:formatCode>
                <c:ptCount val="6"/>
                <c:pt idx="0">
                  <c:v>32.5</c:v>
                </c:pt>
                <c:pt idx="1">
                  <c:v>33.5</c:v>
                </c:pt>
                <c:pt idx="2">
                  <c:v>24.2</c:v>
                </c:pt>
                <c:pt idx="3">
                  <c:v>9.1999999999999993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B9-4E41-87F3-DAC5AE61FC91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Italy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'Ark1'!$E$2:$E$7</c:f>
              <c:numCache>
                <c:formatCode>General</c:formatCode>
                <c:ptCount val="6"/>
                <c:pt idx="0">
                  <c:v>43.8</c:v>
                </c:pt>
                <c:pt idx="1">
                  <c:v>38.799999999999997</c:v>
                </c:pt>
                <c:pt idx="2">
                  <c:v>8.1</c:v>
                </c:pt>
                <c:pt idx="3">
                  <c:v>8.1999999999999993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B9-4E41-87F3-DAC5AE61FC91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Poland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'Ark1'!$F$2:$F$7</c:f>
              <c:numCache>
                <c:formatCode>General</c:formatCode>
                <c:ptCount val="6"/>
                <c:pt idx="0">
                  <c:v>17.399999999999999</c:v>
                </c:pt>
                <c:pt idx="1">
                  <c:v>39.1</c:v>
                </c:pt>
                <c:pt idx="2">
                  <c:v>8.8000000000000007</c:v>
                </c:pt>
                <c:pt idx="3">
                  <c:v>21.7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B9-4E41-87F3-DAC5AE61FC91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Argentina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'Ark1'!$G$2:$G$7</c:f>
              <c:numCache>
                <c:formatCode>General</c:formatCode>
                <c:ptCount val="6"/>
                <c:pt idx="0">
                  <c:v>66.7</c:v>
                </c:pt>
                <c:pt idx="1">
                  <c:v>27.8</c:v>
                </c:pt>
                <c:pt idx="2">
                  <c:v>0</c:v>
                </c:pt>
                <c:pt idx="3">
                  <c:v>5.5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AD-4447-9644-CBECFA8972B1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Great Britain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don't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'Ark1'!$H$2:$H$7</c:f>
              <c:numCache>
                <c:formatCode>General</c:formatCode>
                <c:ptCount val="6"/>
                <c:pt idx="0">
                  <c:v>45</c:v>
                </c:pt>
                <c:pt idx="1">
                  <c:v>35</c:v>
                </c:pt>
                <c:pt idx="2">
                  <c:v>0</c:v>
                </c:pt>
                <c:pt idx="3">
                  <c:v>20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AD-4447-9644-CBECFA8972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4040384"/>
        <c:axId val="934040056"/>
      </c:barChart>
      <c:catAx>
        <c:axId val="93404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934040056"/>
        <c:crosses val="autoZero"/>
        <c:auto val="1"/>
        <c:lblAlgn val="ctr"/>
        <c:lblOffset val="100"/>
        <c:noMultiLvlLbl val="0"/>
      </c:catAx>
      <c:valAx>
        <c:axId val="934040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b-NO" dirty="0"/>
                  <a:t>%	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93404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526D-48F2-B7A2-06EB31328CF6}"/>
              </c:ext>
            </c:extLst>
          </c:dPt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don’t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'Ark1'!$B$2:$B$7</c:f>
              <c:numCache>
                <c:formatCode>General</c:formatCode>
                <c:ptCount val="6"/>
                <c:pt idx="0">
                  <c:v>30</c:v>
                </c:pt>
                <c:pt idx="1">
                  <c:v>36.200000000000003</c:v>
                </c:pt>
                <c:pt idx="2">
                  <c:v>21.8</c:v>
                </c:pt>
                <c:pt idx="3">
                  <c:v>10.5</c:v>
                </c:pt>
                <c:pt idx="4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EE-4DCB-B101-4B005497538A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Finland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don’t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'Ark1'!$C$2:$C$7</c:f>
              <c:numCache>
                <c:formatCode>General</c:formatCode>
                <c:ptCount val="6"/>
                <c:pt idx="0">
                  <c:v>40.9</c:v>
                </c:pt>
                <c:pt idx="1">
                  <c:v>45.4</c:v>
                </c:pt>
                <c:pt idx="2">
                  <c:v>9.1</c:v>
                </c:pt>
                <c:pt idx="3">
                  <c:v>4.5999999999999996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EE-4DCB-B101-4B005497538A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Norway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don’t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'Ark1'!$D$2:$D$7</c:f>
              <c:numCache>
                <c:formatCode>General</c:formatCode>
                <c:ptCount val="6"/>
                <c:pt idx="0">
                  <c:v>30.1</c:v>
                </c:pt>
                <c:pt idx="1">
                  <c:v>43.2</c:v>
                </c:pt>
                <c:pt idx="2">
                  <c:v>24.2</c:v>
                </c:pt>
                <c:pt idx="3">
                  <c:v>2.1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EE-4DCB-B101-4B005497538A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Italy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don’t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'Ark1'!$E$2:$E$7</c:f>
              <c:numCache>
                <c:formatCode>General</c:formatCode>
                <c:ptCount val="6"/>
                <c:pt idx="0">
                  <c:v>27.4</c:v>
                </c:pt>
                <c:pt idx="1">
                  <c:v>52.4</c:v>
                </c:pt>
                <c:pt idx="2">
                  <c:v>12.2</c:v>
                </c:pt>
                <c:pt idx="3">
                  <c:v>1.4</c:v>
                </c:pt>
                <c:pt idx="4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EE-4DCB-B101-4B005497538A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Poland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don’t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'Ark1'!$F$2:$F$7</c:f>
              <c:numCache>
                <c:formatCode>General</c:formatCode>
                <c:ptCount val="6"/>
                <c:pt idx="0">
                  <c:v>21.7</c:v>
                </c:pt>
                <c:pt idx="1">
                  <c:v>34.799999999999997</c:v>
                </c:pt>
                <c:pt idx="2">
                  <c:v>21.7</c:v>
                </c:pt>
                <c:pt idx="3">
                  <c:v>8.6999999999999993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EE-4DCB-B101-4B005497538A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Argentina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don’t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'Ark1'!$G$2:$G$7</c:f>
              <c:numCache>
                <c:formatCode>General</c:formatCode>
                <c:ptCount val="6"/>
                <c:pt idx="0">
                  <c:v>83.3</c:v>
                </c:pt>
                <c:pt idx="1">
                  <c:v>16.7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4B-49EB-A7D1-11ABC6534458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Great Britain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5"/>
                <c:pt idx="0">
                  <c:v>Totally agree</c:v>
                </c:pt>
                <c:pt idx="1">
                  <c:v>Partly agree</c:v>
                </c:pt>
                <c:pt idx="2">
                  <c:v>Neutral/I don’t know</c:v>
                </c:pt>
                <c:pt idx="3">
                  <c:v>Partly disagree</c:v>
                </c:pt>
                <c:pt idx="4">
                  <c:v>Totally disagree</c:v>
                </c:pt>
              </c:strCache>
            </c:strRef>
          </c:cat>
          <c:val>
            <c:numRef>
              <c:f>'Ark1'!$H$2:$H$7</c:f>
              <c:numCache>
                <c:formatCode>General</c:formatCode>
                <c:ptCount val="6"/>
                <c:pt idx="0">
                  <c:v>60</c:v>
                </c:pt>
                <c:pt idx="1">
                  <c:v>30</c:v>
                </c:pt>
                <c:pt idx="2">
                  <c:v>5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4B-49EB-A7D1-11ABC65344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8873720"/>
        <c:axId val="908867488"/>
      </c:barChart>
      <c:catAx>
        <c:axId val="90887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908867488"/>
        <c:crosses val="autoZero"/>
        <c:auto val="1"/>
        <c:lblAlgn val="ctr"/>
        <c:lblOffset val="100"/>
        <c:noMultiLvlLbl val="0"/>
      </c:catAx>
      <c:valAx>
        <c:axId val="90886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b-NO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908873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D78994-28AF-48D1-8EEE-A7A032975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10B3E5C-488C-430E-B22C-B4B343E3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E2471B1-A88E-470F-B712-D2D346D72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559CC2-242E-4F5D-9615-0C82A0903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48CB25C-A611-4710-9E28-5DEA5FD48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779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CCA567-C157-476D-871D-3D4EB0CF4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D79AB45-1912-4D6F-A5A1-E4FD29B8C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8D4DC30-BCE4-4B9F-B5E4-CF45D2167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E2CE14C-5F95-40ED-B274-895AB9961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FB48B6F-6BB7-41C7-BBAF-3720DBC77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448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F151FA2-2318-4B41-B495-33481F7AB0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82A24E4-A873-43F0-9268-CEEA1312C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99AD8B9-6C4E-4905-B55C-607AC0118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E675008-31E5-40F2-994A-73781FC0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1ABD7D5-8BEC-484A-A80C-76EE256CE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865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A440CC-32CD-4C4A-85E9-0E485C1C3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7D27DC-496D-4A6B-AEF9-3D2043F73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CEE8850-D771-4DDF-BA6B-D39A31F7E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BC1975-60E1-4F1D-B4E3-2BDFE5E02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655AFDC-125C-4CC2-BA7D-CD7FDDDF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589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E56268-1F57-46E6-A8EE-4EC319974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8D984AA-4E84-4B44-A532-0BA8E077C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01E3C9-2311-4375-9C74-2B8939F84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0CF1DF2-211A-40DB-B111-1A285BAA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65389AF-ADC7-4003-AA61-E7438A50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204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72BEEF-87C2-44C7-B956-F76848253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A4984B0-C9C5-49B4-ACA9-E35FB9E4B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F711A21-5EBC-4873-AA6A-44B4049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D43E75A-694D-417B-82D2-78762D0E0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CA0FF6C-5260-4A84-AB7E-251D7308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790F931-D9E6-42A6-8C8B-DD048364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592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B6ED06-71D2-4C71-B108-3FB125200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BBBF1E2-E280-43B2-ADC4-0F2F4E5A7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871A61B-74F6-4355-B607-FF7FFA6EA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636D31E-8C5C-4896-BD42-2E8F0C21A0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838628F-CCFD-40F0-A7CA-22AB5333A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132A19D-6229-457D-AA06-3377385FC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EA0F9A5-A54B-4851-8A50-C7C436293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4654474-7A70-4DB5-8346-E6E0A209C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280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879BE1-8D02-4173-8391-751D8C885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83B98BE-A568-41DA-87C2-EDA89AED0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2454D6B-161B-4E14-BEF9-84897A781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64C0A89-37F9-41D9-B384-4E38638F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303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385658A-535E-466F-8959-13A0561ED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3A1D231-6560-4F02-82D7-381120309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75A4391-7F53-401F-98EB-06657D442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649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1682AE3-A565-446D-B9A8-1A01544A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7F69696-C179-42A5-B5D5-9ED928ADD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4EB28EF-E2B1-472F-B228-FB0773823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C9CED63-F909-47A4-8AEF-B4152BD4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18D41A5-0185-4C47-90E0-297A86FE6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E6951C7-6A0F-4F46-A55E-A762E813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706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A7D99C-81CF-4933-BFC8-C46B6D4A5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1B30B5A-4DDB-4BC5-8FDB-23DCAF79D0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F31881D-F5C6-4F02-A805-7CF1FE651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21E153-8ACF-4937-B4ED-8AAD46F52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8E8C1FC-1810-4B88-932E-D2A83D32E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2169702-E9B4-4426-812B-CB361B25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614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F35BB22-426C-4228-9118-1901E0867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0FD58C0-1387-4C6D-AAD4-34F552B36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4FF3B44-0AC3-4B4B-A632-8707CE7DA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83C82-F1F3-431E-BD69-C64C6996BEB0}" type="datetimeFigureOut">
              <a:rPr lang="nb-NO" smtClean="0"/>
              <a:t>01.06.2021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47E279B-F122-49CC-A893-427602DD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496FEF2-4367-4C9E-AC80-0CCD9C851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B4F71-8FAC-4908-A724-8CD24FFDD6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0150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3599A2-78C1-4205-9AC1-56584EF70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0687" y="214400"/>
            <a:ext cx="7230626" cy="1325563"/>
          </a:xfrm>
        </p:spPr>
        <p:txBody>
          <a:bodyPr/>
          <a:lstStyle/>
          <a:p>
            <a:r>
              <a:rPr lang="en-GB" b="1" i="1" dirty="0"/>
              <a:t>Results from youth questionary</a:t>
            </a:r>
          </a:p>
        </p:txBody>
      </p:sp>
      <p:pic>
        <p:nvPicPr>
          <p:cNvPr id="5" name="Plassholder for innhold 4" descr="Et bilde som inneholder utendørs, himmel, strand, bakke&#10;&#10;Automatisk generert beskrivelse">
            <a:extLst>
              <a:ext uri="{FF2B5EF4-FFF2-40B4-BE49-F238E27FC236}">
                <a16:creationId xmlns:a16="http://schemas.microsoft.com/office/drawing/2014/main" id="{D52FA4A2-C639-4348-88DD-2DE0D46958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79" b="15860"/>
          <a:stretch/>
        </p:blipFill>
        <p:spPr>
          <a:xfrm>
            <a:off x="1765161" y="1773592"/>
            <a:ext cx="8350390" cy="43974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A040933F-8F43-485D-BC37-49DDD96C36ED}"/>
              </a:ext>
            </a:extLst>
          </p:cNvPr>
          <p:cNvSpPr txBox="1"/>
          <p:nvPr/>
        </p:nvSpPr>
        <p:spPr>
          <a:xfrm>
            <a:off x="1687040" y="6273874"/>
            <a:ext cx="15872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/>
              <a:t>Foto: Hovden Skigymnas</a:t>
            </a:r>
          </a:p>
        </p:txBody>
      </p:sp>
    </p:spTree>
    <p:extLst>
      <p:ext uri="{BB962C8B-B14F-4D97-AF65-F5344CB8AC3E}">
        <p14:creationId xmlns:p14="http://schemas.microsoft.com/office/powerpoint/2010/main" val="2232756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D9241B-1C11-44E2-BE34-D0BA3A443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Do you think it will be important to maintain both classic and skating in the future ?</a:t>
            </a:r>
            <a:endParaRPr lang="nb-NO" sz="2000" dirty="0">
              <a:latin typeface="+mn-lt"/>
            </a:endParaRP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68C6F68D-D4BD-4408-A7EA-A7CC421F6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7187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5637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208DFF-D2B6-443C-8A76-2029836B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363636"/>
                </a:solidFill>
                <a:effectLst/>
                <a:latin typeface="Gotham SSm a"/>
              </a:rPr>
            </a:b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A51FF645-36BE-43E2-9826-C5A81FEFC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758788"/>
              </p:ext>
            </p:extLst>
          </p:nvPr>
        </p:nvGraphicFramePr>
        <p:xfrm>
          <a:off x="838200" y="1355088"/>
          <a:ext cx="9210576" cy="473011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485150">
                  <a:extLst>
                    <a:ext uri="{9D8B030D-6E8A-4147-A177-3AD203B41FA5}">
                      <a16:colId xmlns:a16="http://schemas.microsoft.com/office/drawing/2014/main" val="3457820040"/>
                    </a:ext>
                  </a:extLst>
                </a:gridCol>
                <a:gridCol w="1383997">
                  <a:extLst>
                    <a:ext uri="{9D8B030D-6E8A-4147-A177-3AD203B41FA5}">
                      <a16:colId xmlns:a16="http://schemas.microsoft.com/office/drawing/2014/main" val="536111290"/>
                    </a:ext>
                  </a:extLst>
                </a:gridCol>
                <a:gridCol w="1917176">
                  <a:extLst>
                    <a:ext uri="{9D8B030D-6E8A-4147-A177-3AD203B41FA5}">
                      <a16:colId xmlns:a16="http://schemas.microsoft.com/office/drawing/2014/main" val="1997395763"/>
                    </a:ext>
                  </a:extLst>
                </a:gridCol>
                <a:gridCol w="1690291">
                  <a:extLst>
                    <a:ext uri="{9D8B030D-6E8A-4147-A177-3AD203B41FA5}">
                      <a16:colId xmlns:a16="http://schemas.microsoft.com/office/drawing/2014/main" val="3800953108"/>
                    </a:ext>
                  </a:extLst>
                </a:gridCol>
                <a:gridCol w="1338620">
                  <a:extLst>
                    <a:ext uri="{9D8B030D-6E8A-4147-A177-3AD203B41FA5}">
                      <a16:colId xmlns:a16="http://schemas.microsoft.com/office/drawing/2014/main" val="3392568389"/>
                    </a:ext>
                  </a:extLst>
                </a:gridCol>
                <a:gridCol w="1395342">
                  <a:extLst>
                    <a:ext uri="{9D8B030D-6E8A-4147-A177-3AD203B41FA5}">
                      <a16:colId xmlns:a16="http://schemas.microsoft.com/office/drawing/2014/main" val="39540239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hour or less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– 3 hours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6 </a:t>
                      </a:r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than 6 hours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403958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13 - 14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1806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869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7000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–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700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47,2 %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3.8 %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358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61,2 %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30, 6 %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2240"/>
                  </a:ext>
                </a:extLst>
              </a:tr>
              <a:tr h="180975">
                <a:tc rowSpan="7"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53022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1753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1060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8668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6951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14632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42,8 %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48,9 %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6,7 %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96758"/>
                  </a:ext>
                </a:extLst>
              </a:tr>
              <a:tr h="180975">
                <a:tc rowSpan="9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13 – 14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5605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 – 14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4882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0180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9698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63696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2751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334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441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62,6 %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783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4763" marR="4763" marT="476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21,7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14424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77,3 %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614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Britain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Totel</a:t>
                      </a:r>
                      <a:endParaRPr lang="nb-N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651224"/>
                  </a:ext>
                </a:extLst>
              </a:tr>
            </a:tbl>
          </a:graphicData>
        </a:graphic>
      </p:graphicFrame>
      <p:sp>
        <p:nvSpPr>
          <p:cNvPr id="5" name="TekstSylinder 4">
            <a:extLst>
              <a:ext uri="{FF2B5EF4-FFF2-40B4-BE49-F238E27FC236}">
                <a16:creationId xmlns:a16="http://schemas.microsoft.com/office/drawing/2014/main" id="{4A53E97C-213D-4934-9F15-A4FC7F00986D}"/>
              </a:ext>
            </a:extLst>
          </p:cNvPr>
          <p:cNvSpPr txBox="1"/>
          <p:nvPr/>
        </p:nvSpPr>
        <p:spPr>
          <a:xfrm>
            <a:off x="838200" y="544750"/>
            <a:ext cx="98265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How much ‘screen time’ you use daily (TV, social media, internet, games </a:t>
            </a:r>
            <a:r>
              <a:rPr lang="en-US" dirty="0" err="1"/>
              <a:t>etc</a:t>
            </a:r>
            <a:r>
              <a:rPr lang="en-US" dirty="0"/>
              <a:t>)?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0240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58D5F1-E9A1-4260-8997-BE99E5C65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How much ‘screen time’ you use daily (TV, social media, internet, games </a:t>
            </a:r>
            <a:r>
              <a:rPr lang="en-US" sz="2200" dirty="0" err="1"/>
              <a:t>etc</a:t>
            </a:r>
            <a:r>
              <a:rPr lang="en-US" sz="2200" dirty="0"/>
              <a:t>)?</a:t>
            </a:r>
            <a:br>
              <a:rPr lang="nb-NO" dirty="0"/>
            </a:br>
            <a:endParaRPr lang="nb-NO" dirty="0"/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0EB7C55D-183A-4F7F-935B-C7A7E7F2F9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4701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3848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208DFF-D2B6-443C-8A76-2029836B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363636"/>
                </a:solidFill>
                <a:effectLst/>
                <a:latin typeface="Gotham SSm a"/>
              </a:rPr>
            </a:b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A51FF645-36BE-43E2-9826-C5A81FEFC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035667"/>
              </p:ext>
            </p:extLst>
          </p:nvPr>
        </p:nvGraphicFramePr>
        <p:xfrm>
          <a:off x="838200" y="1463040"/>
          <a:ext cx="9691839" cy="489775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339953">
                  <a:extLst>
                    <a:ext uri="{9D8B030D-6E8A-4147-A177-3AD203B41FA5}">
                      <a16:colId xmlns:a16="http://schemas.microsoft.com/office/drawing/2014/main" val="3457820040"/>
                    </a:ext>
                  </a:extLst>
                </a:gridCol>
                <a:gridCol w="1248689">
                  <a:extLst>
                    <a:ext uri="{9D8B030D-6E8A-4147-A177-3AD203B41FA5}">
                      <a16:colId xmlns:a16="http://schemas.microsoft.com/office/drawing/2014/main" val="536111290"/>
                    </a:ext>
                  </a:extLst>
                </a:gridCol>
                <a:gridCol w="1729742">
                  <a:extLst>
                    <a:ext uri="{9D8B030D-6E8A-4147-A177-3AD203B41FA5}">
                      <a16:colId xmlns:a16="http://schemas.microsoft.com/office/drawing/2014/main" val="1997395763"/>
                    </a:ext>
                  </a:extLst>
                </a:gridCol>
                <a:gridCol w="1525038">
                  <a:extLst>
                    <a:ext uri="{9D8B030D-6E8A-4147-A177-3AD203B41FA5}">
                      <a16:colId xmlns:a16="http://schemas.microsoft.com/office/drawing/2014/main" val="3800953108"/>
                    </a:ext>
                  </a:extLst>
                </a:gridCol>
                <a:gridCol w="1207748">
                  <a:extLst>
                    <a:ext uri="{9D8B030D-6E8A-4147-A177-3AD203B41FA5}">
                      <a16:colId xmlns:a16="http://schemas.microsoft.com/office/drawing/2014/main" val="3392568389"/>
                    </a:ext>
                  </a:extLst>
                </a:gridCol>
                <a:gridCol w="1258925">
                  <a:extLst>
                    <a:ext uri="{9D8B030D-6E8A-4147-A177-3AD203B41FA5}">
                      <a16:colId xmlns:a16="http://schemas.microsoft.com/office/drawing/2014/main" val="3954023911"/>
                    </a:ext>
                  </a:extLst>
                </a:gridCol>
                <a:gridCol w="1381744">
                  <a:extLst>
                    <a:ext uri="{9D8B030D-6E8A-4147-A177-3AD203B41FA5}">
                      <a16:colId xmlns:a16="http://schemas.microsoft.com/office/drawing/2014/main" val="10278297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Totally agree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Partly agree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Neutral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don’t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know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Partly disagree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Totally disagree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403958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13 - 14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1806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869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7000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–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700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68 %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6,2 %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3,3 %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358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65,5 %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15,5 %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11,2 %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2,8 %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2240"/>
                  </a:ext>
                </a:extLst>
              </a:tr>
              <a:tr h="180975">
                <a:tc rowSpan="7"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53022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1753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1060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8668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6951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14632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70,3 %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20,9 %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6,6 %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0,6 %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96758"/>
                  </a:ext>
                </a:extLst>
              </a:tr>
              <a:tr h="180975">
                <a:tc rowSpan="9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13 – 14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5605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 – 14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4882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0180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9698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63696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2751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334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441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58,5 %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783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4763" marR="4763" marT="476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34077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77,8 %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614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Britain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959385"/>
                  </a:ext>
                </a:extLst>
              </a:tr>
            </a:tbl>
          </a:graphicData>
        </a:graphic>
      </p:graphicFrame>
      <p:sp>
        <p:nvSpPr>
          <p:cNvPr id="5" name="TekstSylinder 4">
            <a:extLst>
              <a:ext uri="{FF2B5EF4-FFF2-40B4-BE49-F238E27FC236}">
                <a16:creationId xmlns:a16="http://schemas.microsoft.com/office/drawing/2014/main" id="{4A53E97C-213D-4934-9F15-A4FC7F00986D}"/>
              </a:ext>
            </a:extLst>
          </p:cNvPr>
          <p:cNvSpPr txBox="1"/>
          <p:nvPr/>
        </p:nvSpPr>
        <p:spPr>
          <a:xfrm>
            <a:off x="838200" y="544750"/>
            <a:ext cx="98265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Do you feel that you have a coach that see you, respect you, and appreciate you as an individual in the group?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0621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B7F845-C32E-4117-A124-83DDCB858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Do you feel that you have a coach that see you, respect you, and appreciate you as an individual in the group?</a:t>
            </a:r>
            <a:br>
              <a:rPr lang="nb-NO" dirty="0"/>
            </a:br>
            <a:endParaRPr lang="nb-NO" dirty="0"/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20A4DF5D-1928-4D94-A5C7-C8D625D5A3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342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742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208DFF-D2B6-443C-8A76-2029836B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363636"/>
                </a:solidFill>
                <a:effectLst/>
                <a:latin typeface="Gotham SSm a"/>
              </a:rPr>
            </a:b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A51FF645-36BE-43E2-9826-C5A81FEFC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868394"/>
              </p:ext>
            </p:extLst>
          </p:nvPr>
        </p:nvGraphicFramePr>
        <p:xfrm>
          <a:off x="838200" y="1244916"/>
          <a:ext cx="9114322" cy="489775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260108">
                  <a:extLst>
                    <a:ext uri="{9D8B030D-6E8A-4147-A177-3AD203B41FA5}">
                      <a16:colId xmlns:a16="http://schemas.microsoft.com/office/drawing/2014/main" val="3457820040"/>
                    </a:ext>
                  </a:extLst>
                </a:gridCol>
                <a:gridCol w="1174282">
                  <a:extLst>
                    <a:ext uri="{9D8B030D-6E8A-4147-A177-3AD203B41FA5}">
                      <a16:colId xmlns:a16="http://schemas.microsoft.com/office/drawing/2014/main" val="536111290"/>
                    </a:ext>
                  </a:extLst>
                </a:gridCol>
                <a:gridCol w="1626670">
                  <a:extLst>
                    <a:ext uri="{9D8B030D-6E8A-4147-A177-3AD203B41FA5}">
                      <a16:colId xmlns:a16="http://schemas.microsoft.com/office/drawing/2014/main" val="1997395763"/>
                    </a:ext>
                  </a:extLst>
                </a:gridCol>
                <a:gridCol w="1434164">
                  <a:extLst>
                    <a:ext uri="{9D8B030D-6E8A-4147-A177-3AD203B41FA5}">
                      <a16:colId xmlns:a16="http://schemas.microsoft.com/office/drawing/2014/main" val="3800953108"/>
                    </a:ext>
                  </a:extLst>
                </a:gridCol>
                <a:gridCol w="1135781">
                  <a:extLst>
                    <a:ext uri="{9D8B030D-6E8A-4147-A177-3AD203B41FA5}">
                      <a16:colId xmlns:a16="http://schemas.microsoft.com/office/drawing/2014/main" val="3392568389"/>
                    </a:ext>
                  </a:extLst>
                </a:gridCol>
                <a:gridCol w="1183908">
                  <a:extLst>
                    <a:ext uri="{9D8B030D-6E8A-4147-A177-3AD203B41FA5}">
                      <a16:colId xmlns:a16="http://schemas.microsoft.com/office/drawing/2014/main" val="3954023911"/>
                    </a:ext>
                  </a:extLst>
                </a:gridCol>
                <a:gridCol w="1299409">
                  <a:extLst>
                    <a:ext uri="{9D8B030D-6E8A-4147-A177-3AD203B41FA5}">
                      <a16:colId xmlns:a16="http://schemas.microsoft.com/office/drawing/2014/main" val="10278297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Totally agree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Partly agree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Neutral</a:t>
                      </a:r>
                    </a:p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don’t know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Partly disagree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Totally disagree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403958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13 - 14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1806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869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7000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–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700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19,3 %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358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28,5 %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52,5 %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9,5 %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2240"/>
                  </a:ext>
                </a:extLst>
              </a:tr>
              <a:tr h="180975">
                <a:tc rowSpan="7"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53022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1753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1060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8668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6951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14632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24,2 %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9,2 %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0,6 %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96758"/>
                  </a:ext>
                </a:extLst>
              </a:tr>
              <a:tr h="180975">
                <a:tc rowSpan="9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13 – 14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5605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 – 14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4882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0180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9698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63696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2751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334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441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783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4763" marR="4763" marT="476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39,1 %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8,8 %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00274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66,7 %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614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Britain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094244"/>
                  </a:ext>
                </a:extLst>
              </a:tr>
            </a:tbl>
          </a:graphicData>
        </a:graphic>
      </p:graphicFrame>
      <p:sp>
        <p:nvSpPr>
          <p:cNvPr id="5" name="TekstSylinder 4">
            <a:extLst>
              <a:ext uri="{FF2B5EF4-FFF2-40B4-BE49-F238E27FC236}">
                <a16:creationId xmlns:a16="http://schemas.microsoft.com/office/drawing/2014/main" id="{4A53E97C-213D-4934-9F15-A4FC7F00986D}"/>
              </a:ext>
            </a:extLst>
          </p:cNvPr>
          <p:cNvSpPr txBox="1"/>
          <p:nvPr/>
        </p:nvSpPr>
        <p:spPr>
          <a:xfrm>
            <a:off x="838200" y="544750"/>
            <a:ext cx="98265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Are you happy with your body and self-perception?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87766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47F231-4C56-4AC8-9A08-3E5F5DDE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7140"/>
            <a:ext cx="10515600" cy="856649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Are you happy with your body and self-perception?</a:t>
            </a:r>
            <a:br>
              <a:rPr lang="nb-NO" dirty="0"/>
            </a:br>
            <a:endParaRPr lang="nb-NO" dirty="0"/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237360F0-1836-40FC-B53C-6517CDBA40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561579"/>
              </p:ext>
            </p:extLst>
          </p:nvPr>
        </p:nvGraphicFramePr>
        <p:xfrm>
          <a:off x="838200" y="1443789"/>
          <a:ext cx="10515600" cy="4733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9977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208DFF-D2B6-443C-8A76-2029836B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363636"/>
                </a:solidFill>
                <a:effectLst/>
                <a:latin typeface="Gotham SSm a"/>
              </a:rPr>
            </a:b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A51FF645-36BE-43E2-9826-C5A81FEFC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851771"/>
              </p:ext>
            </p:extLst>
          </p:nvPr>
        </p:nvGraphicFramePr>
        <p:xfrm>
          <a:off x="838200" y="1244916"/>
          <a:ext cx="9114322" cy="489775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260108">
                  <a:extLst>
                    <a:ext uri="{9D8B030D-6E8A-4147-A177-3AD203B41FA5}">
                      <a16:colId xmlns:a16="http://schemas.microsoft.com/office/drawing/2014/main" val="3457820040"/>
                    </a:ext>
                  </a:extLst>
                </a:gridCol>
                <a:gridCol w="1174282">
                  <a:extLst>
                    <a:ext uri="{9D8B030D-6E8A-4147-A177-3AD203B41FA5}">
                      <a16:colId xmlns:a16="http://schemas.microsoft.com/office/drawing/2014/main" val="536111290"/>
                    </a:ext>
                  </a:extLst>
                </a:gridCol>
                <a:gridCol w="1626670">
                  <a:extLst>
                    <a:ext uri="{9D8B030D-6E8A-4147-A177-3AD203B41FA5}">
                      <a16:colId xmlns:a16="http://schemas.microsoft.com/office/drawing/2014/main" val="1997395763"/>
                    </a:ext>
                  </a:extLst>
                </a:gridCol>
                <a:gridCol w="1434164">
                  <a:extLst>
                    <a:ext uri="{9D8B030D-6E8A-4147-A177-3AD203B41FA5}">
                      <a16:colId xmlns:a16="http://schemas.microsoft.com/office/drawing/2014/main" val="3800953108"/>
                    </a:ext>
                  </a:extLst>
                </a:gridCol>
                <a:gridCol w="1135781">
                  <a:extLst>
                    <a:ext uri="{9D8B030D-6E8A-4147-A177-3AD203B41FA5}">
                      <a16:colId xmlns:a16="http://schemas.microsoft.com/office/drawing/2014/main" val="3392568389"/>
                    </a:ext>
                  </a:extLst>
                </a:gridCol>
                <a:gridCol w="1183908">
                  <a:extLst>
                    <a:ext uri="{9D8B030D-6E8A-4147-A177-3AD203B41FA5}">
                      <a16:colId xmlns:a16="http://schemas.microsoft.com/office/drawing/2014/main" val="3954023911"/>
                    </a:ext>
                  </a:extLst>
                </a:gridCol>
                <a:gridCol w="1299409">
                  <a:extLst>
                    <a:ext uri="{9D8B030D-6E8A-4147-A177-3AD203B41FA5}">
                      <a16:colId xmlns:a16="http://schemas.microsoft.com/office/drawing/2014/main" val="10278297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Totally agree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Partly agree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Neutral </a:t>
                      </a:r>
                      <a:b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don’t know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Partly disagree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Totally disagree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403958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13 - 14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1806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869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7000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–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700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36,2 %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21,8 %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358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40,9 %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45,4 %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9,1 %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2240"/>
                  </a:ext>
                </a:extLst>
              </a:tr>
              <a:tr h="180975">
                <a:tc rowSpan="7"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53022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1753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1060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8668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6951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14632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30,1 %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43,2 %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24,2 %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2,1 %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0,4 %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96758"/>
                  </a:ext>
                </a:extLst>
              </a:tr>
              <a:tr h="180975">
                <a:tc rowSpan="9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13 – 14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5605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 – 14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4882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0180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9698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63696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2751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334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441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52,4 %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1, 1 %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783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4763" marR="4763" marT="476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34,8 %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03824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83, 3 %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614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Britain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66374"/>
                  </a:ext>
                </a:extLst>
              </a:tr>
            </a:tbl>
          </a:graphicData>
        </a:graphic>
      </p:graphicFrame>
      <p:sp>
        <p:nvSpPr>
          <p:cNvPr id="5" name="TekstSylinder 4">
            <a:extLst>
              <a:ext uri="{FF2B5EF4-FFF2-40B4-BE49-F238E27FC236}">
                <a16:creationId xmlns:a16="http://schemas.microsoft.com/office/drawing/2014/main" id="{4A53E97C-213D-4934-9F15-A4FC7F00986D}"/>
              </a:ext>
            </a:extLst>
          </p:cNvPr>
          <p:cNvSpPr txBox="1"/>
          <p:nvPr/>
        </p:nvSpPr>
        <p:spPr>
          <a:xfrm>
            <a:off x="838200" y="544750"/>
            <a:ext cx="98265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Are you mentally happy, do you feel good?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35109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D6DA15-18D5-4B5D-A831-1B10C3DF6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Are you mentally happy, do you feel good?</a:t>
            </a:r>
            <a:br>
              <a:rPr lang="nb-NO" dirty="0"/>
            </a:br>
            <a:endParaRPr lang="nb-NO" dirty="0"/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110E1EFF-F9C9-45DF-A2D6-76A9580DF2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997637"/>
              </p:ext>
            </p:extLst>
          </p:nvPr>
        </p:nvGraphicFramePr>
        <p:xfrm>
          <a:off x="838200" y="1357162"/>
          <a:ext cx="10515600" cy="481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6347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64315D-8FB3-4122-8FDE-A396AAC83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7658"/>
          </a:xfrm>
        </p:spPr>
        <p:txBody>
          <a:bodyPr/>
          <a:lstStyle/>
          <a:p>
            <a:r>
              <a:rPr lang="en-GB" sz="2000" b="1" dirty="0">
                <a:latin typeface="+mn-lt"/>
              </a:rPr>
              <a:t>Total response</a:t>
            </a:r>
            <a:r>
              <a:rPr lang="en-GB" dirty="0"/>
              <a:t>	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48D98323-D8E4-4D56-A9A2-B2BE941B54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878639"/>
              </p:ext>
            </p:extLst>
          </p:nvPr>
        </p:nvGraphicFramePr>
        <p:xfrm>
          <a:off x="812042" y="1488220"/>
          <a:ext cx="10503655" cy="363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466">
                  <a:extLst>
                    <a:ext uri="{9D8B030D-6E8A-4147-A177-3AD203B41FA5}">
                      <a16:colId xmlns:a16="http://schemas.microsoft.com/office/drawing/2014/main" val="1846859200"/>
                    </a:ext>
                  </a:extLst>
                </a:gridCol>
                <a:gridCol w="631602">
                  <a:extLst>
                    <a:ext uri="{9D8B030D-6E8A-4147-A177-3AD203B41FA5}">
                      <a16:colId xmlns:a16="http://schemas.microsoft.com/office/drawing/2014/main" val="3887586608"/>
                    </a:ext>
                  </a:extLst>
                </a:gridCol>
                <a:gridCol w="581592">
                  <a:extLst>
                    <a:ext uri="{9D8B030D-6E8A-4147-A177-3AD203B41FA5}">
                      <a16:colId xmlns:a16="http://schemas.microsoft.com/office/drawing/2014/main" val="3599322810"/>
                    </a:ext>
                  </a:extLst>
                </a:gridCol>
                <a:gridCol w="665501">
                  <a:extLst>
                    <a:ext uri="{9D8B030D-6E8A-4147-A177-3AD203B41FA5}">
                      <a16:colId xmlns:a16="http://schemas.microsoft.com/office/drawing/2014/main" val="3817862220"/>
                    </a:ext>
                  </a:extLst>
                </a:gridCol>
                <a:gridCol w="665501">
                  <a:extLst>
                    <a:ext uri="{9D8B030D-6E8A-4147-A177-3AD203B41FA5}">
                      <a16:colId xmlns:a16="http://schemas.microsoft.com/office/drawing/2014/main" val="1094110804"/>
                    </a:ext>
                  </a:extLst>
                </a:gridCol>
                <a:gridCol w="665501">
                  <a:extLst>
                    <a:ext uri="{9D8B030D-6E8A-4147-A177-3AD203B41FA5}">
                      <a16:colId xmlns:a16="http://schemas.microsoft.com/office/drawing/2014/main" val="1410220177"/>
                    </a:ext>
                  </a:extLst>
                </a:gridCol>
                <a:gridCol w="665501">
                  <a:extLst>
                    <a:ext uri="{9D8B030D-6E8A-4147-A177-3AD203B41FA5}">
                      <a16:colId xmlns:a16="http://schemas.microsoft.com/office/drawing/2014/main" val="2637892140"/>
                    </a:ext>
                  </a:extLst>
                </a:gridCol>
                <a:gridCol w="665501">
                  <a:extLst>
                    <a:ext uri="{9D8B030D-6E8A-4147-A177-3AD203B41FA5}">
                      <a16:colId xmlns:a16="http://schemas.microsoft.com/office/drawing/2014/main" val="788180376"/>
                    </a:ext>
                  </a:extLst>
                </a:gridCol>
                <a:gridCol w="665501">
                  <a:extLst>
                    <a:ext uri="{9D8B030D-6E8A-4147-A177-3AD203B41FA5}">
                      <a16:colId xmlns:a16="http://schemas.microsoft.com/office/drawing/2014/main" val="116623324"/>
                    </a:ext>
                  </a:extLst>
                </a:gridCol>
                <a:gridCol w="665501">
                  <a:extLst>
                    <a:ext uri="{9D8B030D-6E8A-4147-A177-3AD203B41FA5}">
                      <a16:colId xmlns:a16="http://schemas.microsoft.com/office/drawing/2014/main" val="28564992"/>
                    </a:ext>
                  </a:extLst>
                </a:gridCol>
                <a:gridCol w="665501">
                  <a:extLst>
                    <a:ext uri="{9D8B030D-6E8A-4147-A177-3AD203B41FA5}">
                      <a16:colId xmlns:a16="http://schemas.microsoft.com/office/drawing/2014/main" val="1148444533"/>
                    </a:ext>
                  </a:extLst>
                </a:gridCol>
                <a:gridCol w="665501">
                  <a:extLst>
                    <a:ext uri="{9D8B030D-6E8A-4147-A177-3AD203B41FA5}">
                      <a16:colId xmlns:a16="http://schemas.microsoft.com/office/drawing/2014/main" val="3893178183"/>
                    </a:ext>
                  </a:extLst>
                </a:gridCol>
                <a:gridCol w="605539">
                  <a:extLst>
                    <a:ext uri="{9D8B030D-6E8A-4147-A177-3AD203B41FA5}">
                      <a16:colId xmlns:a16="http://schemas.microsoft.com/office/drawing/2014/main" val="2306386905"/>
                    </a:ext>
                  </a:extLst>
                </a:gridCol>
                <a:gridCol w="644979">
                  <a:extLst>
                    <a:ext uri="{9D8B030D-6E8A-4147-A177-3AD203B41FA5}">
                      <a16:colId xmlns:a16="http://schemas.microsoft.com/office/drawing/2014/main" val="2756652223"/>
                    </a:ext>
                  </a:extLst>
                </a:gridCol>
                <a:gridCol w="587828">
                  <a:extLst>
                    <a:ext uri="{9D8B030D-6E8A-4147-A177-3AD203B41FA5}">
                      <a16:colId xmlns:a16="http://schemas.microsoft.com/office/drawing/2014/main" val="3781276236"/>
                    </a:ext>
                  </a:extLst>
                </a:gridCol>
                <a:gridCol w="653140">
                  <a:extLst>
                    <a:ext uri="{9D8B030D-6E8A-4147-A177-3AD203B41FA5}">
                      <a16:colId xmlns:a16="http://schemas.microsoft.com/office/drawing/2014/main" val="1208352992"/>
                    </a:ext>
                  </a:extLst>
                </a:gridCol>
              </a:tblGrid>
              <a:tr h="447596">
                <a:tc>
                  <a:txBody>
                    <a:bodyPr/>
                    <a:lstStyle/>
                    <a:p>
                      <a:r>
                        <a:rPr lang="en-GB" sz="1200" noProof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Male</a:t>
                      </a:r>
                      <a:b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</a:br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13 - 14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Female</a:t>
                      </a:r>
                    </a:p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13 - 14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</a:t>
                      </a:r>
                      <a:b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</a:br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13 – 14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Male</a:t>
                      </a:r>
                    </a:p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15 –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Female 15 –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</a:t>
                      </a:r>
                      <a:b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</a:br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15 - 16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Male</a:t>
                      </a:r>
                      <a:b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</a:br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17 - 18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Female 17-18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17 - 18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Male </a:t>
                      </a:r>
                      <a:b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</a:br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19 - 20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Female</a:t>
                      </a:r>
                      <a:b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</a:br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19 - 20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</a:t>
                      </a:r>
                      <a:b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</a:br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 – 20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</a:t>
                      </a:r>
                    </a:p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Male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0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Female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58906"/>
                  </a:ext>
                </a:extLst>
              </a:tr>
              <a:tr h="418905">
                <a:tc>
                  <a:txBody>
                    <a:bodyPr/>
                    <a:lstStyle/>
                    <a:p>
                      <a:r>
                        <a:rPr lang="en-GB" sz="1100" b="1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Sweden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151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111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89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73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203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221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bg1"/>
                          </a:solidFill>
                        </a:rPr>
                        <a:t>424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554978"/>
                  </a:ext>
                </a:extLst>
              </a:tr>
              <a:tr h="418905">
                <a:tc>
                  <a:txBody>
                    <a:bodyPr/>
                    <a:lstStyle/>
                    <a:p>
                      <a:r>
                        <a:rPr lang="en-GB" sz="1100" b="1" noProof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Finland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108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79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65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135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149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bg1"/>
                          </a:solidFill>
                        </a:rPr>
                        <a:t>284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883976"/>
                  </a:ext>
                </a:extLst>
              </a:tr>
              <a:tr h="418905">
                <a:tc>
                  <a:txBody>
                    <a:bodyPr/>
                    <a:lstStyle/>
                    <a:p>
                      <a:r>
                        <a:rPr lang="en-GB" sz="1100" b="1" noProof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Norway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  <a:endParaRPr lang="en-GB" sz="1400" noProof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194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155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92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300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141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bg1"/>
                          </a:solidFill>
                        </a:rPr>
                        <a:t>441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914921"/>
                  </a:ext>
                </a:extLst>
              </a:tr>
              <a:tr h="418905">
                <a:tc>
                  <a:txBody>
                    <a:bodyPr/>
                    <a:lstStyle/>
                    <a:p>
                      <a:r>
                        <a:rPr lang="en-GB" sz="1100" b="1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Italy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110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66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66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33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146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129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bg1"/>
                          </a:solidFill>
                        </a:rPr>
                        <a:t>275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756041"/>
                  </a:ext>
                </a:extLst>
              </a:tr>
              <a:tr h="418905">
                <a:tc>
                  <a:txBody>
                    <a:bodyPr/>
                    <a:lstStyle/>
                    <a:p>
                      <a:r>
                        <a:rPr lang="en-GB" sz="1100" b="1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Poland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18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267673"/>
                  </a:ext>
                </a:extLst>
              </a:tr>
              <a:tr h="4189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Argentina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31009"/>
                  </a:ext>
                </a:extLst>
              </a:tr>
              <a:tr h="671394">
                <a:tc>
                  <a:txBody>
                    <a:bodyPr/>
                    <a:lstStyle/>
                    <a:p>
                      <a:r>
                        <a:rPr lang="en-GB" sz="1100" b="1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Great </a:t>
                      </a:r>
                      <a:br>
                        <a:rPr lang="en-GB" sz="1100" b="1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</a:br>
                      <a:r>
                        <a:rPr lang="en-GB" sz="1100" b="1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Britain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47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02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208DFF-D2B6-443C-8A76-2029836B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/>
          </a:bodyPr>
          <a:lstStyle/>
          <a:p>
            <a:r>
              <a:rPr lang="en-US" sz="2000" i="0" dirty="0">
                <a:solidFill>
                  <a:srgbClr val="363636"/>
                </a:solidFill>
                <a:effectLst/>
                <a:latin typeface="+mn-lt"/>
              </a:rPr>
              <a:t>What is the most important reason why you ski?</a:t>
            </a:r>
            <a:br>
              <a:rPr lang="en-US" b="1" i="0" dirty="0">
                <a:solidFill>
                  <a:srgbClr val="363636"/>
                </a:solidFill>
                <a:effectLst/>
                <a:latin typeface="Gotham SSm a"/>
              </a:rPr>
            </a:b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A51FF645-36BE-43E2-9826-C5A81FEFC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237508"/>
              </p:ext>
            </p:extLst>
          </p:nvPr>
        </p:nvGraphicFramePr>
        <p:xfrm>
          <a:off x="838200" y="1028018"/>
          <a:ext cx="10355979" cy="504363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260109">
                  <a:extLst>
                    <a:ext uri="{9D8B030D-6E8A-4147-A177-3AD203B41FA5}">
                      <a16:colId xmlns:a16="http://schemas.microsoft.com/office/drawing/2014/main" val="3457820040"/>
                    </a:ext>
                  </a:extLst>
                </a:gridCol>
                <a:gridCol w="1174282">
                  <a:extLst>
                    <a:ext uri="{9D8B030D-6E8A-4147-A177-3AD203B41FA5}">
                      <a16:colId xmlns:a16="http://schemas.microsoft.com/office/drawing/2014/main" val="536111290"/>
                    </a:ext>
                  </a:extLst>
                </a:gridCol>
                <a:gridCol w="1626670">
                  <a:extLst>
                    <a:ext uri="{9D8B030D-6E8A-4147-A177-3AD203B41FA5}">
                      <a16:colId xmlns:a16="http://schemas.microsoft.com/office/drawing/2014/main" val="1997395763"/>
                    </a:ext>
                  </a:extLst>
                </a:gridCol>
                <a:gridCol w="1434164">
                  <a:extLst>
                    <a:ext uri="{9D8B030D-6E8A-4147-A177-3AD203B41FA5}">
                      <a16:colId xmlns:a16="http://schemas.microsoft.com/office/drawing/2014/main" val="3800953108"/>
                    </a:ext>
                  </a:extLst>
                </a:gridCol>
                <a:gridCol w="1135781">
                  <a:extLst>
                    <a:ext uri="{9D8B030D-6E8A-4147-A177-3AD203B41FA5}">
                      <a16:colId xmlns:a16="http://schemas.microsoft.com/office/drawing/2014/main" val="3392568389"/>
                    </a:ext>
                  </a:extLst>
                </a:gridCol>
                <a:gridCol w="1183908">
                  <a:extLst>
                    <a:ext uri="{9D8B030D-6E8A-4147-A177-3AD203B41FA5}">
                      <a16:colId xmlns:a16="http://schemas.microsoft.com/office/drawing/2014/main" val="3954023911"/>
                    </a:ext>
                  </a:extLst>
                </a:gridCol>
                <a:gridCol w="1445596">
                  <a:extLst>
                    <a:ext uri="{9D8B030D-6E8A-4147-A177-3AD203B41FA5}">
                      <a16:colId xmlns:a16="http://schemas.microsoft.com/office/drawing/2014/main" val="1027829797"/>
                    </a:ext>
                  </a:extLst>
                </a:gridCol>
                <a:gridCol w="1095469">
                  <a:extLst>
                    <a:ext uri="{9D8B030D-6E8A-4147-A177-3AD203B41FA5}">
                      <a16:colId xmlns:a16="http://schemas.microsoft.com/office/drawing/2014/main" val="3528707864"/>
                    </a:ext>
                  </a:extLst>
                </a:gridCol>
              </a:tblGrid>
              <a:tr h="358303">
                <a:tc>
                  <a:txBody>
                    <a:bodyPr/>
                    <a:lstStyle/>
                    <a:p>
                      <a:pPr lvl="0"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noProof="0" dirty="0">
                          <a:effectLst/>
                        </a:rPr>
                        <a:t>See how good you can be/become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noProof="0" dirty="0">
                          <a:effectLst/>
                        </a:rPr>
                        <a:t>Enjoy the competitions and competing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noProof="0" dirty="0">
                          <a:effectLst/>
                        </a:rPr>
                        <a:t>Have fun with friends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noProof="0" dirty="0">
                          <a:effectLst/>
                        </a:rPr>
                        <a:t>Good for your health, appearance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noProof="0" dirty="0">
                          <a:effectLst/>
                        </a:rPr>
                        <a:t>Because family / coach wants me to ski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defTabSz="720000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reason </a:t>
                      </a:r>
                      <a:b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Nature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403958"/>
                  </a:ext>
                </a:extLst>
              </a:tr>
              <a:tr h="197719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13 - 14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18064"/>
                  </a:ext>
                </a:extLst>
              </a:tr>
              <a:tr h="197719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86952"/>
                  </a:ext>
                </a:extLst>
              </a:tr>
              <a:tr h="197719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70005"/>
                  </a:ext>
                </a:extLst>
              </a:tr>
              <a:tr h="197719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–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70065"/>
                  </a:ext>
                </a:extLst>
              </a:tr>
              <a:tr h="197719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37.7 %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17,2 %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1,2 %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1,2 %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35859"/>
                  </a:ext>
                </a:extLst>
              </a:tr>
              <a:tr h="1848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40.1 %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38,7 %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1,8 %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5,6 %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2240"/>
                  </a:ext>
                </a:extLst>
              </a:tr>
              <a:tr h="184837">
                <a:tc rowSpan="7"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530224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17531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60,4  %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10601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86687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69517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146321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52,4 %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16,3 %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3.5 %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1,4 %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96758"/>
                  </a:ext>
                </a:extLst>
              </a:tr>
              <a:tr h="184837">
                <a:tc rowSpan="9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13 – 14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56055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 – 14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48822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01800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96981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63696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27515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33465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44152"/>
                  </a:ext>
                </a:extLst>
              </a:tr>
              <a:tr h="184837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37,9 %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14,1 %</a:t>
                      </a:r>
                      <a:endParaRPr lang="nb-N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78313"/>
                  </a:ext>
                </a:extLst>
              </a:tr>
              <a:tr h="18483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4763" marR="4763" marT="476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43,5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456507"/>
                  </a:ext>
                </a:extLst>
              </a:tr>
              <a:tr h="184837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61404"/>
                  </a:ext>
                </a:extLst>
              </a:tr>
              <a:tr h="184837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Britain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758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56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EFED7C-C92E-495E-9358-899A63117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9907"/>
          </a:xfrm>
        </p:spPr>
        <p:txBody>
          <a:bodyPr>
            <a:normAutofit/>
          </a:bodyPr>
          <a:lstStyle/>
          <a:p>
            <a:r>
              <a:rPr lang="en-US" sz="2000" i="0" dirty="0">
                <a:solidFill>
                  <a:srgbClr val="363636"/>
                </a:solidFill>
                <a:effectLst/>
                <a:latin typeface="+mn-lt"/>
              </a:rPr>
              <a:t>What is the most important reason why you ski?</a:t>
            </a:r>
            <a:endParaRPr lang="nb-NO" sz="2000" dirty="0">
              <a:latin typeface="+mn-lt"/>
            </a:endParaRP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2A2627F1-5722-4728-B096-749FFA4B21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08888"/>
              </p:ext>
            </p:extLst>
          </p:nvPr>
        </p:nvGraphicFramePr>
        <p:xfrm>
          <a:off x="838200" y="1328286"/>
          <a:ext cx="10515600" cy="4848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715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208DFF-D2B6-443C-8A76-2029836B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What types of races you like the most? - list two</a:t>
            </a:r>
            <a:br>
              <a:rPr lang="en-US" b="1" i="0" dirty="0">
                <a:solidFill>
                  <a:srgbClr val="363636"/>
                </a:solidFill>
                <a:effectLst/>
                <a:latin typeface="Gotham SSm a"/>
              </a:rPr>
            </a:b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A51FF645-36BE-43E2-9826-C5A81FEFC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711836"/>
              </p:ext>
            </p:extLst>
          </p:nvPr>
        </p:nvGraphicFramePr>
        <p:xfrm>
          <a:off x="838200" y="1359366"/>
          <a:ext cx="10355978" cy="506539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260108">
                  <a:extLst>
                    <a:ext uri="{9D8B030D-6E8A-4147-A177-3AD203B41FA5}">
                      <a16:colId xmlns:a16="http://schemas.microsoft.com/office/drawing/2014/main" val="3457820040"/>
                    </a:ext>
                  </a:extLst>
                </a:gridCol>
                <a:gridCol w="1174282">
                  <a:extLst>
                    <a:ext uri="{9D8B030D-6E8A-4147-A177-3AD203B41FA5}">
                      <a16:colId xmlns:a16="http://schemas.microsoft.com/office/drawing/2014/main" val="536111290"/>
                    </a:ext>
                  </a:extLst>
                </a:gridCol>
                <a:gridCol w="1626670">
                  <a:extLst>
                    <a:ext uri="{9D8B030D-6E8A-4147-A177-3AD203B41FA5}">
                      <a16:colId xmlns:a16="http://schemas.microsoft.com/office/drawing/2014/main" val="1997395763"/>
                    </a:ext>
                  </a:extLst>
                </a:gridCol>
                <a:gridCol w="1434164">
                  <a:extLst>
                    <a:ext uri="{9D8B030D-6E8A-4147-A177-3AD203B41FA5}">
                      <a16:colId xmlns:a16="http://schemas.microsoft.com/office/drawing/2014/main" val="3800953108"/>
                    </a:ext>
                  </a:extLst>
                </a:gridCol>
                <a:gridCol w="1135781">
                  <a:extLst>
                    <a:ext uri="{9D8B030D-6E8A-4147-A177-3AD203B41FA5}">
                      <a16:colId xmlns:a16="http://schemas.microsoft.com/office/drawing/2014/main" val="3392568389"/>
                    </a:ext>
                  </a:extLst>
                </a:gridCol>
                <a:gridCol w="1183908">
                  <a:extLst>
                    <a:ext uri="{9D8B030D-6E8A-4147-A177-3AD203B41FA5}">
                      <a16:colId xmlns:a16="http://schemas.microsoft.com/office/drawing/2014/main" val="3954023911"/>
                    </a:ext>
                  </a:extLst>
                </a:gridCol>
                <a:gridCol w="1209344">
                  <a:extLst>
                    <a:ext uri="{9D8B030D-6E8A-4147-A177-3AD203B41FA5}">
                      <a16:colId xmlns:a16="http://schemas.microsoft.com/office/drawing/2014/main" val="1027829797"/>
                    </a:ext>
                  </a:extLst>
                </a:gridCol>
                <a:gridCol w="1331721">
                  <a:extLst>
                    <a:ext uri="{9D8B030D-6E8A-4147-A177-3AD203B41FA5}">
                      <a16:colId xmlns:a16="http://schemas.microsoft.com/office/drawing/2014/main" val="35287078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XCX - Cross Country Cross / technical skills competition</a:t>
                      </a:r>
                    </a:p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Sprint</a:t>
                      </a:r>
                    </a:p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Long distance</a:t>
                      </a:r>
                    </a:p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Relay</a:t>
                      </a:r>
                    </a:p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Mass start</a:t>
                      </a:r>
                    </a:p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Traditional / normal distance with interval start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403958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13 - 14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1806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869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7000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–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700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21,7 %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8,7 %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27,5 %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358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15,3 %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18,8 %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14,4 %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14,4 %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2240"/>
                  </a:ext>
                </a:extLst>
              </a:tr>
              <a:tr h="180975">
                <a:tc rowSpan="7"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53022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1753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1060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17 – 18 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8668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6951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14632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9,1 %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21,2 %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20,7 %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26,1 %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96758"/>
                  </a:ext>
                </a:extLst>
              </a:tr>
              <a:tr h="180975">
                <a:tc rowSpan="9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13 – 14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5605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13 – 14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4882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0180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9698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63696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17 – 18 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2751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334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441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27.5 %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30.3 %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17,6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783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4763" marR="4763" marT="476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70959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614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Britain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677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40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362C97-CD03-42BD-83F9-33DB6A5EE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What types of races you like the most? - list two</a:t>
            </a:r>
            <a:endParaRPr lang="nb-NO" sz="2000" dirty="0"/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CEC5826D-0852-4820-8810-34792F5D2D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2651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8248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208DFF-D2B6-443C-8A76-2029836B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Would you like to have skiathlon in your competition formats?</a:t>
            </a:r>
            <a:br>
              <a:rPr lang="en-US" b="1" i="0" dirty="0">
                <a:solidFill>
                  <a:srgbClr val="363636"/>
                </a:solidFill>
                <a:effectLst/>
                <a:latin typeface="Gotham SSm a"/>
              </a:rPr>
            </a:b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A51FF645-36BE-43E2-9826-C5A81FEFC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917792"/>
              </p:ext>
            </p:extLst>
          </p:nvPr>
        </p:nvGraphicFramePr>
        <p:xfrm>
          <a:off x="829377" y="1580748"/>
          <a:ext cx="6934859" cy="473011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260108">
                  <a:extLst>
                    <a:ext uri="{9D8B030D-6E8A-4147-A177-3AD203B41FA5}">
                      <a16:colId xmlns:a16="http://schemas.microsoft.com/office/drawing/2014/main" val="3457820040"/>
                    </a:ext>
                  </a:extLst>
                </a:gridCol>
                <a:gridCol w="1174282">
                  <a:extLst>
                    <a:ext uri="{9D8B030D-6E8A-4147-A177-3AD203B41FA5}">
                      <a16:colId xmlns:a16="http://schemas.microsoft.com/office/drawing/2014/main" val="536111290"/>
                    </a:ext>
                  </a:extLst>
                </a:gridCol>
                <a:gridCol w="1626670">
                  <a:extLst>
                    <a:ext uri="{9D8B030D-6E8A-4147-A177-3AD203B41FA5}">
                      <a16:colId xmlns:a16="http://schemas.microsoft.com/office/drawing/2014/main" val="1997395763"/>
                    </a:ext>
                  </a:extLst>
                </a:gridCol>
                <a:gridCol w="1434164">
                  <a:extLst>
                    <a:ext uri="{9D8B030D-6E8A-4147-A177-3AD203B41FA5}">
                      <a16:colId xmlns:a16="http://schemas.microsoft.com/office/drawing/2014/main" val="3800953108"/>
                    </a:ext>
                  </a:extLst>
                </a:gridCol>
                <a:gridCol w="1439635">
                  <a:extLst>
                    <a:ext uri="{9D8B030D-6E8A-4147-A177-3AD203B41FA5}">
                      <a16:colId xmlns:a16="http://schemas.microsoft.com/office/drawing/2014/main" val="33925683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don’t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know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403958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13 - 14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1806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869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7000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–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700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71 %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358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46,13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28,5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25,3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2240"/>
                  </a:ext>
                </a:extLst>
              </a:tr>
              <a:tr h="180975">
                <a:tc rowSpan="7"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53022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1753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1060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8668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6951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69, 7 %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14632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73,6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15,4 %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96758"/>
                  </a:ext>
                </a:extLst>
              </a:tr>
              <a:tr h="180975">
                <a:tc rowSpan="9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13 – 14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5605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 – 14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4882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0180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9698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63696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 – 18 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2751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334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441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66,5 %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16,5 %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783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4763" marR="4763" marT="476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39,1 %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58387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72,2 %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27,8 %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614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Britain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16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577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8D4FD2-84BF-466E-9E31-ADB58E868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Would you like to have skiathlon in your competition formats?</a:t>
            </a:r>
            <a:endParaRPr lang="nb-NO" sz="2000" dirty="0"/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317D9070-5814-46F6-8C52-05AF93F01C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0381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1841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208DFF-D2B6-443C-8A76-2029836B4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363636"/>
                </a:solidFill>
                <a:effectLst/>
                <a:latin typeface="Gotham SSm a"/>
              </a:rPr>
            </a:b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A51FF645-36BE-43E2-9826-C5A81FEFC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715018"/>
              </p:ext>
            </p:extLst>
          </p:nvPr>
        </p:nvGraphicFramePr>
        <p:xfrm>
          <a:off x="838200" y="1562954"/>
          <a:ext cx="6631005" cy="473011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260108">
                  <a:extLst>
                    <a:ext uri="{9D8B030D-6E8A-4147-A177-3AD203B41FA5}">
                      <a16:colId xmlns:a16="http://schemas.microsoft.com/office/drawing/2014/main" val="3457820040"/>
                    </a:ext>
                  </a:extLst>
                </a:gridCol>
                <a:gridCol w="1174282">
                  <a:extLst>
                    <a:ext uri="{9D8B030D-6E8A-4147-A177-3AD203B41FA5}">
                      <a16:colId xmlns:a16="http://schemas.microsoft.com/office/drawing/2014/main" val="536111290"/>
                    </a:ext>
                  </a:extLst>
                </a:gridCol>
                <a:gridCol w="1626670">
                  <a:extLst>
                    <a:ext uri="{9D8B030D-6E8A-4147-A177-3AD203B41FA5}">
                      <a16:colId xmlns:a16="http://schemas.microsoft.com/office/drawing/2014/main" val="1997395763"/>
                    </a:ext>
                  </a:extLst>
                </a:gridCol>
                <a:gridCol w="1434164">
                  <a:extLst>
                    <a:ext uri="{9D8B030D-6E8A-4147-A177-3AD203B41FA5}">
                      <a16:colId xmlns:a16="http://schemas.microsoft.com/office/drawing/2014/main" val="3800953108"/>
                    </a:ext>
                  </a:extLst>
                </a:gridCol>
                <a:gridCol w="1135781">
                  <a:extLst>
                    <a:ext uri="{9D8B030D-6E8A-4147-A177-3AD203B41FA5}">
                      <a16:colId xmlns:a16="http://schemas.microsoft.com/office/drawing/2014/main" val="33925683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Only classic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Only skate</a:t>
                      </a: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403958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13 - 14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1806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869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7000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–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700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95,5 %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0,8 %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3,7 %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358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94 %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2240"/>
                  </a:ext>
                </a:extLst>
              </a:tr>
              <a:tr h="180975">
                <a:tc rowSpan="7"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Norway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530224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15 - 16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1753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1060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17 – 18 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8668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88, 1 %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69517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19 - 20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14632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94,7 %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4,3 %</a:t>
                      </a:r>
                    </a:p>
                  </a:txBody>
                  <a:tcPr marL="4763" marR="4763" marT="476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96758"/>
                  </a:ext>
                </a:extLst>
              </a:tr>
              <a:tr h="180975">
                <a:tc rowSpan="9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13 – 14 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5605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13 – 14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4882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0180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15 - 16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96981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17 - 18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63696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17 – 18 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2751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3346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19 - 20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4415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96,7 %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1,3 %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783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4763" marR="4763" marT="476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91,3 %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30456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614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Britain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20000" fontAlgn="b"/>
                      <a:r>
                        <a:rPr lang="en-GB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4763" marR="4763" marT="4763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678802"/>
                  </a:ext>
                </a:extLst>
              </a:tr>
            </a:tbl>
          </a:graphicData>
        </a:graphic>
      </p:graphicFrame>
      <p:sp>
        <p:nvSpPr>
          <p:cNvPr id="5" name="TekstSylinder 4">
            <a:extLst>
              <a:ext uri="{FF2B5EF4-FFF2-40B4-BE49-F238E27FC236}">
                <a16:creationId xmlns:a16="http://schemas.microsoft.com/office/drawing/2014/main" id="{4A53E97C-213D-4934-9F15-A4FC7F00986D}"/>
              </a:ext>
            </a:extLst>
          </p:cNvPr>
          <p:cNvSpPr txBox="1"/>
          <p:nvPr/>
        </p:nvSpPr>
        <p:spPr>
          <a:xfrm>
            <a:off x="838200" y="465039"/>
            <a:ext cx="98265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Do you think it will be important to maintain both classic and skating in the future?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8831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3068</Words>
  <Application>Microsoft Office PowerPoint</Application>
  <PresentationFormat>Widescreen</PresentationFormat>
  <Paragraphs>1393</Paragraphs>
  <Slides>18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Gotham SSm a</vt:lpstr>
      <vt:lpstr>Office-tema</vt:lpstr>
      <vt:lpstr>Results from youth questionary</vt:lpstr>
      <vt:lpstr>Total response </vt:lpstr>
      <vt:lpstr>What is the most important reason why you ski? </vt:lpstr>
      <vt:lpstr>What is the most important reason why you ski?</vt:lpstr>
      <vt:lpstr>What types of races you like the most? - list two </vt:lpstr>
      <vt:lpstr>What types of races you like the most? - list two</vt:lpstr>
      <vt:lpstr>Would you like to have skiathlon in your competition formats? </vt:lpstr>
      <vt:lpstr>Would you like to have skiathlon in your competition formats?</vt:lpstr>
      <vt:lpstr> </vt:lpstr>
      <vt:lpstr>Do you think it will be important to maintain both classic and skating in the future ?</vt:lpstr>
      <vt:lpstr> </vt:lpstr>
      <vt:lpstr>How much ‘screen time’ you use daily (TV, social media, internet, games etc)? </vt:lpstr>
      <vt:lpstr> </vt:lpstr>
      <vt:lpstr>Do you feel that you have a coach that see you, respect you, and appreciate you as an individual in the group? </vt:lpstr>
      <vt:lpstr> </vt:lpstr>
      <vt:lpstr>Are you happy with your body and self-perception? </vt:lpstr>
      <vt:lpstr> </vt:lpstr>
      <vt:lpstr>Are you mentally happy, do you feel good?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Brit Baldishol</dc:creator>
  <cp:lastModifiedBy>Brit Baldishol</cp:lastModifiedBy>
  <cp:revision>110</cp:revision>
  <dcterms:created xsi:type="dcterms:W3CDTF">2021-04-26T09:44:26Z</dcterms:created>
  <dcterms:modified xsi:type="dcterms:W3CDTF">2021-06-01T09:16:39Z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f1f2f09-5496-42b2-b354-435da9be0154_Enabled">
    <vt:lpwstr>True</vt:lpwstr>
  </property>
  <property fmtid="{D5CDD505-2E9C-101B-9397-08002B2CF9AE}" pid="3" name="MSIP_Label_5f1f2f09-5496-42b2-b354-435da9be0154_SiteId">
    <vt:lpwstr>ac53d284-1e6e-43e5-9875-8622312b8a83</vt:lpwstr>
  </property>
  <property fmtid="{D5CDD505-2E9C-101B-9397-08002B2CF9AE}" pid="4" name="MSIP_Label_5f1f2f09-5496-42b2-b354-435da9be0154_Owner">
    <vt:lpwstr>Brit.Baldishol@skiforbundet.no</vt:lpwstr>
  </property>
  <property fmtid="{D5CDD505-2E9C-101B-9397-08002B2CF9AE}" pid="5" name="MSIP_Label_5f1f2f09-5496-42b2-b354-435da9be0154_SetDate">
    <vt:lpwstr>2021-04-26T13:52:31.6196296Z</vt:lpwstr>
  </property>
  <property fmtid="{D5CDD505-2E9C-101B-9397-08002B2CF9AE}" pid="6" name="MSIP_Label_5f1f2f09-5496-42b2-b354-435da9be0154_Name">
    <vt:lpwstr>Lav</vt:lpwstr>
  </property>
  <property fmtid="{D5CDD505-2E9C-101B-9397-08002B2CF9AE}" pid="7" name="MSIP_Label_5f1f2f09-5496-42b2-b354-435da9be0154_Application">
    <vt:lpwstr>Microsoft Azure Information Protection</vt:lpwstr>
  </property>
  <property fmtid="{D5CDD505-2E9C-101B-9397-08002B2CF9AE}" pid="8" name="MSIP_Label_5f1f2f09-5496-42b2-b354-435da9be0154_ActionId">
    <vt:lpwstr>3ed00b4f-0be8-480a-80a7-61f1be1a7cb7</vt:lpwstr>
  </property>
  <property fmtid="{D5CDD505-2E9C-101B-9397-08002B2CF9AE}" pid="9" name="MSIP_Label_5f1f2f09-5496-42b2-b354-435da9be0154_Extended_MSFT_Method">
    <vt:lpwstr>Automatic</vt:lpwstr>
  </property>
  <property fmtid="{D5CDD505-2E9C-101B-9397-08002B2CF9AE}" pid="10" name="Sensitivity">
    <vt:lpwstr>Lav</vt:lpwstr>
  </property>
</Properties>
</file>