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1" r:id="rId5"/>
    <p:sldId id="289" r:id="rId6"/>
    <p:sldId id="260" r:id="rId7"/>
    <p:sldId id="285" r:id="rId8"/>
    <p:sldId id="298" r:id="rId9"/>
    <p:sldId id="296" r:id="rId10"/>
    <p:sldId id="297" r:id="rId11"/>
    <p:sldId id="265" r:id="rId12"/>
    <p:sldId id="282" r:id="rId13"/>
    <p:sldId id="286" r:id="rId14"/>
    <p:sldId id="291" r:id="rId15"/>
    <p:sldId id="292" r:id="rId16"/>
    <p:sldId id="293" r:id="rId17"/>
    <p:sldId id="294" r:id="rId18"/>
    <p:sldId id="295" r:id="rId19"/>
    <p:sldId id="256" r:id="rId20"/>
    <p:sldId id="301" r:id="rId21"/>
    <p:sldId id="300" r:id="rId22"/>
    <p:sldId id="266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072"/>
    <a:srgbClr val="FFA7A7"/>
    <a:srgbClr val="0061FF"/>
    <a:srgbClr val="DC202E"/>
    <a:srgbClr val="FAD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3557" autoAdjust="0"/>
  </p:normalViewPr>
  <p:slideViewPr>
    <p:cSldViewPr snapToGrid="0">
      <p:cViewPr varScale="1">
        <p:scale>
          <a:sx n="64" d="100"/>
          <a:sy n="64" d="100"/>
        </p:scale>
        <p:origin x="7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vi, Anne  [JACNO]" userId="0ca19510-cc54-435e-b378-b3c84fbf79e0" providerId="ADAL" clId="{6D3B4A92-D23F-4A3F-A0D8-D908F2372B96}"/>
    <pc:docChg chg="custSel addSld delSld modSld">
      <pc:chgData name="Havi, Anne  [JACNO]" userId="0ca19510-cc54-435e-b378-b3c84fbf79e0" providerId="ADAL" clId="{6D3B4A92-D23F-4A3F-A0D8-D908F2372B96}" dt="2025-05-14T06:25:42.038" v="137" actId="6549"/>
      <pc:docMkLst>
        <pc:docMk/>
      </pc:docMkLst>
      <pc:sldChg chg="addSp delSp modSp add mod modClrScheme chgLayout">
        <pc:chgData name="Havi, Anne  [JACNO]" userId="0ca19510-cc54-435e-b378-b3c84fbf79e0" providerId="ADAL" clId="{6D3B4A92-D23F-4A3F-A0D8-D908F2372B96}" dt="2025-05-14T06:20:45.107" v="20" actId="113"/>
        <pc:sldMkLst>
          <pc:docMk/>
          <pc:sldMk cId="2259308896" sldId="256"/>
        </pc:sldMkLst>
        <pc:spChg chg="mod ord">
          <ac:chgData name="Havi, Anne  [JACNO]" userId="0ca19510-cc54-435e-b378-b3c84fbf79e0" providerId="ADAL" clId="{6D3B4A92-D23F-4A3F-A0D8-D908F2372B96}" dt="2025-05-14T06:20:14.051" v="8" actId="26606"/>
          <ac:spMkLst>
            <pc:docMk/>
            <pc:sldMk cId="2259308896" sldId="256"/>
            <ac:spMk id="2" creationId="{51DF3D98-3C30-4CFC-8643-C81E829C8C25}"/>
          </ac:spMkLst>
        </pc:spChg>
        <pc:spChg chg="mod ord">
          <ac:chgData name="Havi, Anne  [JACNO]" userId="0ca19510-cc54-435e-b378-b3c84fbf79e0" providerId="ADAL" clId="{6D3B4A92-D23F-4A3F-A0D8-D908F2372B96}" dt="2025-05-14T06:20:45.107" v="20" actId="113"/>
          <ac:spMkLst>
            <pc:docMk/>
            <pc:sldMk cId="2259308896" sldId="256"/>
            <ac:spMk id="3" creationId="{A068D447-28D3-4F5F-B2DC-FD67E9015868}"/>
          </ac:spMkLst>
        </pc:spChg>
        <pc:spChg chg="add del mod ord">
          <ac:chgData name="Havi, Anne  [JACNO]" userId="0ca19510-cc54-435e-b378-b3c84fbf79e0" providerId="ADAL" clId="{6D3B4A92-D23F-4A3F-A0D8-D908F2372B96}" dt="2025-05-14T06:20:14.051" v="8" actId="26606"/>
          <ac:spMkLst>
            <pc:docMk/>
            <pc:sldMk cId="2259308896" sldId="256"/>
            <ac:spMk id="4" creationId="{F1984217-AA7A-03E9-5086-889855BE44FE}"/>
          </ac:spMkLst>
        </pc:spChg>
        <pc:spChg chg="add del mod ord">
          <ac:chgData name="Havi, Anne  [JACNO]" userId="0ca19510-cc54-435e-b378-b3c84fbf79e0" providerId="ADAL" clId="{6D3B4A92-D23F-4A3F-A0D8-D908F2372B96}" dt="2025-05-14T06:20:14.051" v="8" actId="26606"/>
          <ac:spMkLst>
            <pc:docMk/>
            <pc:sldMk cId="2259308896" sldId="256"/>
            <ac:spMk id="5" creationId="{9EB192B0-11F0-60F2-78E1-D6A97BB0D640}"/>
          </ac:spMkLst>
        </pc:spChg>
        <pc:spChg chg="add del mod ord">
          <ac:chgData name="Havi, Anne  [JACNO]" userId="0ca19510-cc54-435e-b378-b3c84fbf79e0" providerId="ADAL" clId="{6D3B4A92-D23F-4A3F-A0D8-D908F2372B96}" dt="2025-05-14T06:20:14.051" v="8" actId="26606"/>
          <ac:spMkLst>
            <pc:docMk/>
            <pc:sldMk cId="2259308896" sldId="256"/>
            <ac:spMk id="6" creationId="{BB92CCD6-4C2C-7305-030C-94B58213A70A}"/>
          </ac:spMkLst>
        </pc:spChg>
        <pc:spChg chg="add del mod">
          <ac:chgData name="Havi, Anne  [JACNO]" userId="0ca19510-cc54-435e-b378-b3c84fbf79e0" providerId="ADAL" clId="{6D3B4A92-D23F-4A3F-A0D8-D908F2372B96}" dt="2025-05-14T06:20:18.749" v="10" actId="478"/>
          <ac:spMkLst>
            <pc:docMk/>
            <pc:sldMk cId="2259308896" sldId="256"/>
            <ac:spMk id="11" creationId="{8E31956A-3EC6-B89B-AA91-103B7ABE83B1}"/>
          </ac:spMkLst>
        </pc:spChg>
        <pc:spChg chg="add del mod">
          <ac:chgData name="Havi, Anne  [JACNO]" userId="0ca19510-cc54-435e-b378-b3c84fbf79e0" providerId="ADAL" clId="{6D3B4A92-D23F-4A3F-A0D8-D908F2372B96}" dt="2025-05-14T06:20:16.591" v="9" actId="478"/>
          <ac:spMkLst>
            <pc:docMk/>
            <pc:sldMk cId="2259308896" sldId="256"/>
            <ac:spMk id="13" creationId="{854DE6F1-E0D7-CA3B-6A8C-21C5835C694A}"/>
          </ac:spMkLst>
        </pc:spChg>
        <pc:spChg chg="add del mod">
          <ac:chgData name="Havi, Anne  [JACNO]" userId="0ca19510-cc54-435e-b378-b3c84fbf79e0" providerId="ADAL" clId="{6D3B4A92-D23F-4A3F-A0D8-D908F2372B96}" dt="2025-05-14T06:20:20.971" v="11" actId="478"/>
          <ac:spMkLst>
            <pc:docMk/>
            <pc:sldMk cId="2259308896" sldId="256"/>
            <ac:spMk id="15" creationId="{B95895D3-2C4F-56A1-530E-847B24BC1D0D}"/>
          </ac:spMkLst>
        </pc:spChg>
        <pc:spChg chg="add del mod">
          <ac:chgData name="Havi, Anne  [JACNO]" userId="0ca19510-cc54-435e-b378-b3c84fbf79e0" providerId="ADAL" clId="{6D3B4A92-D23F-4A3F-A0D8-D908F2372B96}" dt="2025-05-14T06:20:29.186" v="13" actId="478"/>
          <ac:spMkLst>
            <pc:docMk/>
            <pc:sldMk cId="2259308896" sldId="256"/>
            <ac:spMk id="17" creationId="{8E4B8D51-78E9-899F-DCE9-190295E09DEB}"/>
          </ac:spMkLst>
        </pc:spChg>
        <pc:spChg chg="add del mod">
          <ac:chgData name="Havi, Anne  [JACNO]" userId="0ca19510-cc54-435e-b378-b3c84fbf79e0" providerId="ADAL" clId="{6D3B4A92-D23F-4A3F-A0D8-D908F2372B96}" dt="2025-05-14T06:20:24.049" v="12" actId="478"/>
          <ac:spMkLst>
            <pc:docMk/>
            <pc:sldMk cId="2259308896" sldId="256"/>
            <ac:spMk id="19" creationId="{437CB81E-EAF2-14C2-D32C-F934C29AF49A}"/>
          </ac:spMkLst>
        </pc:spChg>
      </pc:sldChg>
      <pc:sldChg chg="modSp mod">
        <pc:chgData name="Havi, Anne  [JACNO]" userId="0ca19510-cc54-435e-b378-b3c84fbf79e0" providerId="ADAL" clId="{6D3B4A92-D23F-4A3F-A0D8-D908F2372B96}" dt="2025-05-14T06:23:06.012" v="87" actId="20577"/>
        <pc:sldMkLst>
          <pc:docMk/>
          <pc:sldMk cId="1782980922" sldId="259"/>
        </pc:sldMkLst>
        <pc:spChg chg="mod">
          <ac:chgData name="Havi, Anne  [JACNO]" userId="0ca19510-cc54-435e-b378-b3c84fbf79e0" providerId="ADAL" clId="{6D3B4A92-D23F-4A3F-A0D8-D908F2372B96}" dt="2025-05-14T06:23:06.012" v="87" actId="20577"/>
          <ac:spMkLst>
            <pc:docMk/>
            <pc:sldMk cId="1782980922" sldId="259"/>
            <ac:spMk id="2" creationId="{7916B19C-29F9-3AFD-910E-2C2A92255F9E}"/>
          </ac:spMkLst>
        </pc:spChg>
      </pc:sldChg>
      <pc:sldChg chg="delSp modSp mod">
        <pc:chgData name="Havi, Anne  [JACNO]" userId="0ca19510-cc54-435e-b378-b3c84fbf79e0" providerId="ADAL" clId="{6D3B4A92-D23F-4A3F-A0D8-D908F2372B96}" dt="2025-05-14T06:23:40.395" v="89" actId="478"/>
        <pc:sldMkLst>
          <pc:docMk/>
          <pc:sldMk cId="2499747168" sldId="260"/>
        </pc:sldMkLst>
        <pc:spChg chg="del mod">
          <ac:chgData name="Havi, Anne  [JACNO]" userId="0ca19510-cc54-435e-b378-b3c84fbf79e0" providerId="ADAL" clId="{6D3B4A92-D23F-4A3F-A0D8-D908F2372B96}" dt="2025-05-14T06:23:40.395" v="89" actId="478"/>
          <ac:spMkLst>
            <pc:docMk/>
            <pc:sldMk cId="2499747168" sldId="260"/>
            <ac:spMk id="3" creationId="{FD0931AC-282B-FD59-6B9F-1F7085A74A95}"/>
          </ac:spMkLst>
        </pc:spChg>
      </pc:sldChg>
      <pc:sldChg chg="delSp add mod">
        <pc:chgData name="Havi, Anne  [JACNO]" userId="0ca19510-cc54-435e-b378-b3c84fbf79e0" providerId="ADAL" clId="{6D3B4A92-D23F-4A3F-A0D8-D908F2372B96}" dt="2025-05-14T06:19:32.052" v="3" actId="478"/>
        <pc:sldMkLst>
          <pc:docMk/>
          <pc:sldMk cId="2721508595" sldId="266"/>
        </pc:sldMkLst>
        <pc:spChg chg="del">
          <ac:chgData name="Havi, Anne  [JACNO]" userId="0ca19510-cc54-435e-b378-b3c84fbf79e0" providerId="ADAL" clId="{6D3B4A92-D23F-4A3F-A0D8-D908F2372B96}" dt="2025-05-14T06:19:27.784" v="2" actId="478"/>
          <ac:spMkLst>
            <pc:docMk/>
            <pc:sldMk cId="2721508595" sldId="266"/>
            <ac:spMk id="11" creationId="{48A12450-9474-8A49-BAEB-20C6F51540D5}"/>
          </ac:spMkLst>
        </pc:spChg>
        <pc:spChg chg="del">
          <ac:chgData name="Havi, Anne  [JACNO]" userId="0ca19510-cc54-435e-b378-b3c84fbf79e0" providerId="ADAL" clId="{6D3B4A92-D23F-4A3F-A0D8-D908F2372B96}" dt="2025-05-14T06:19:32.052" v="3" actId="478"/>
          <ac:spMkLst>
            <pc:docMk/>
            <pc:sldMk cId="2721508595" sldId="266"/>
            <ac:spMk id="13" creationId="{EB1FFBC5-1733-5E4A-BF11-2C157D9917CC}"/>
          </ac:spMkLst>
        </pc:spChg>
      </pc:sldChg>
      <pc:sldChg chg="modSp mod">
        <pc:chgData name="Havi, Anne  [JACNO]" userId="0ca19510-cc54-435e-b378-b3c84fbf79e0" providerId="ADAL" clId="{6D3B4A92-D23F-4A3F-A0D8-D908F2372B96}" dt="2025-05-14T06:24:19.181" v="129" actId="20577"/>
        <pc:sldMkLst>
          <pc:docMk/>
          <pc:sldMk cId="3433430963" sldId="285"/>
        </pc:sldMkLst>
        <pc:graphicFrameChg chg="modGraphic">
          <ac:chgData name="Havi, Anne  [JACNO]" userId="0ca19510-cc54-435e-b378-b3c84fbf79e0" providerId="ADAL" clId="{6D3B4A92-D23F-4A3F-A0D8-D908F2372B96}" dt="2025-05-14T06:24:19.181" v="129" actId="20577"/>
          <ac:graphicFrameMkLst>
            <pc:docMk/>
            <pc:sldMk cId="3433430963" sldId="285"/>
            <ac:graphicFrameMk id="3" creationId="{CF3183C6-0C09-23C2-3846-DA5ADCA9E1B1}"/>
          </ac:graphicFrameMkLst>
        </pc:graphicFrameChg>
        <pc:graphicFrameChg chg="modGraphic">
          <ac:chgData name="Havi, Anne  [JACNO]" userId="0ca19510-cc54-435e-b378-b3c84fbf79e0" providerId="ADAL" clId="{6D3B4A92-D23F-4A3F-A0D8-D908F2372B96}" dt="2025-05-14T06:24:01.040" v="109" actId="20577"/>
          <ac:graphicFrameMkLst>
            <pc:docMk/>
            <pc:sldMk cId="3433430963" sldId="285"/>
            <ac:graphicFrameMk id="4" creationId="{7915D101-CC91-DD4B-5884-D606BEEFEAB8}"/>
          </ac:graphicFrameMkLst>
        </pc:graphicFrameChg>
      </pc:sldChg>
      <pc:sldChg chg="modSp mod">
        <pc:chgData name="Havi, Anne  [JACNO]" userId="0ca19510-cc54-435e-b378-b3c84fbf79e0" providerId="ADAL" clId="{6D3B4A92-D23F-4A3F-A0D8-D908F2372B96}" dt="2025-05-14T06:25:42.038" v="137" actId="6549"/>
        <pc:sldMkLst>
          <pc:docMk/>
          <pc:sldMk cId="1500364797" sldId="298"/>
        </pc:sldMkLst>
        <pc:spChg chg="mod">
          <ac:chgData name="Havi, Anne  [JACNO]" userId="0ca19510-cc54-435e-b378-b3c84fbf79e0" providerId="ADAL" clId="{6D3B4A92-D23F-4A3F-A0D8-D908F2372B96}" dt="2025-05-14T06:25:42.038" v="137" actId="6549"/>
          <ac:spMkLst>
            <pc:docMk/>
            <pc:sldMk cId="1500364797" sldId="298"/>
            <ac:spMk id="4" creationId="{08D148D3-DB86-F8D9-38F7-E82122D262BB}"/>
          </ac:spMkLst>
        </pc:spChg>
      </pc:sldChg>
      <pc:sldChg chg="modSp add del mod">
        <pc:chgData name="Havi, Anne  [JACNO]" userId="0ca19510-cc54-435e-b378-b3c84fbf79e0" providerId="ADAL" clId="{6D3B4A92-D23F-4A3F-A0D8-D908F2372B96}" dt="2025-05-14T06:19:41.638" v="4" actId="2696"/>
        <pc:sldMkLst>
          <pc:docMk/>
          <pc:sldMk cId="1325608595" sldId="299"/>
        </pc:sldMkLst>
        <pc:spChg chg="mod">
          <ac:chgData name="Havi, Anne  [JACNO]" userId="0ca19510-cc54-435e-b378-b3c84fbf79e0" providerId="ADAL" clId="{6D3B4A92-D23F-4A3F-A0D8-D908F2372B96}" dt="2025-05-14T06:19:15.196" v="1" actId="27636"/>
          <ac:spMkLst>
            <pc:docMk/>
            <pc:sldMk cId="1325608595" sldId="299"/>
            <ac:spMk id="3" creationId="{22788C46-D0BC-4307-AE55-7601A139E7CB}"/>
          </ac:spMkLst>
        </pc:spChg>
        <pc:spChg chg="mod">
          <ac:chgData name="Havi, Anne  [JACNO]" userId="0ca19510-cc54-435e-b378-b3c84fbf79e0" providerId="ADAL" clId="{6D3B4A92-D23F-4A3F-A0D8-D908F2372B96}" dt="2025-05-14T06:19:15.022" v="0"/>
          <ac:spMkLst>
            <pc:docMk/>
            <pc:sldMk cId="1325608595" sldId="299"/>
            <ac:spMk id="4" creationId="{5739303D-13C0-6A41-947A-F998CC47B32E}"/>
          </ac:spMkLst>
        </pc:spChg>
        <pc:spChg chg="mod">
          <ac:chgData name="Havi, Anne  [JACNO]" userId="0ca19510-cc54-435e-b378-b3c84fbf79e0" providerId="ADAL" clId="{6D3B4A92-D23F-4A3F-A0D8-D908F2372B96}" dt="2025-05-14T06:19:15.022" v="0"/>
          <ac:spMkLst>
            <pc:docMk/>
            <pc:sldMk cId="1325608595" sldId="299"/>
            <ac:spMk id="5" creationId="{6209FEB4-4C5C-EB43-9696-7B42453DB79B}"/>
          </ac:spMkLst>
        </pc:spChg>
        <pc:spChg chg="mod">
          <ac:chgData name="Havi, Anne  [JACNO]" userId="0ca19510-cc54-435e-b378-b3c84fbf79e0" providerId="ADAL" clId="{6D3B4A92-D23F-4A3F-A0D8-D908F2372B96}" dt="2025-05-14T06:19:15.022" v="0"/>
          <ac:spMkLst>
            <pc:docMk/>
            <pc:sldMk cId="1325608595" sldId="299"/>
            <ac:spMk id="6" creationId="{60D470D0-6D64-5E42-9515-048F8779CD5E}"/>
          </ac:spMkLst>
        </pc:spChg>
      </pc:sldChg>
      <pc:sldChg chg="add del">
        <pc:chgData name="Havi, Anne  [JACNO]" userId="0ca19510-cc54-435e-b378-b3c84fbf79e0" providerId="ADAL" clId="{6D3B4A92-D23F-4A3F-A0D8-D908F2372B96}" dt="2025-05-14T06:19:46.276" v="6"/>
        <pc:sldMkLst>
          <pc:docMk/>
          <pc:sldMk cId="2637968305" sldId="299"/>
        </pc:sldMkLst>
      </pc:sldChg>
      <pc:sldChg chg="add">
        <pc:chgData name="Havi, Anne  [JACNO]" userId="0ca19510-cc54-435e-b378-b3c84fbf79e0" providerId="ADAL" clId="{6D3B4A92-D23F-4A3F-A0D8-D908F2372B96}" dt="2025-05-14T06:19:15.022" v="0"/>
        <pc:sldMkLst>
          <pc:docMk/>
          <pc:sldMk cId="2563119616" sldId="300"/>
        </pc:sldMkLst>
      </pc:sldChg>
      <pc:sldChg chg="addSp delSp modSp add mod modClrScheme chgLayout">
        <pc:chgData name="Havi, Anne  [JACNO]" userId="0ca19510-cc54-435e-b378-b3c84fbf79e0" providerId="ADAL" clId="{6D3B4A92-D23F-4A3F-A0D8-D908F2372B96}" dt="2025-05-14T06:22:28.342" v="72" actId="1036"/>
        <pc:sldMkLst>
          <pc:docMk/>
          <pc:sldMk cId="1325608595" sldId="301"/>
        </pc:sldMkLst>
        <pc:spChg chg="mod ord">
          <ac:chgData name="Havi, Anne  [JACNO]" userId="0ca19510-cc54-435e-b378-b3c84fbf79e0" providerId="ADAL" clId="{6D3B4A92-D23F-4A3F-A0D8-D908F2372B96}" dt="2025-05-14T06:22:28.342" v="72" actId="1036"/>
          <ac:spMkLst>
            <pc:docMk/>
            <pc:sldMk cId="1325608595" sldId="301"/>
            <ac:spMk id="2" creationId="{912DF434-28DB-4621-A497-D62C41CE0419}"/>
          </ac:spMkLst>
        </pc:spChg>
        <pc:spChg chg="mod ord">
          <ac:chgData name="Havi, Anne  [JACNO]" userId="0ca19510-cc54-435e-b378-b3c84fbf79e0" providerId="ADAL" clId="{6D3B4A92-D23F-4A3F-A0D8-D908F2372B96}" dt="2025-05-14T06:22:16.383" v="46" actId="1035"/>
          <ac:spMkLst>
            <pc:docMk/>
            <pc:sldMk cId="1325608595" sldId="301"/>
            <ac:spMk id="3" creationId="{22788C46-D0BC-4307-AE55-7601A139E7CB}"/>
          </ac:spMkLst>
        </pc:spChg>
        <pc:spChg chg="mod ord">
          <ac:chgData name="Havi, Anne  [JACNO]" userId="0ca19510-cc54-435e-b378-b3c84fbf79e0" providerId="ADAL" clId="{6D3B4A92-D23F-4A3F-A0D8-D908F2372B96}" dt="2025-05-14T06:21:38.702" v="23" actId="700"/>
          <ac:spMkLst>
            <pc:docMk/>
            <pc:sldMk cId="1325608595" sldId="301"/>
            <ac:spMk id="4" creationId="{5739303D-13C0-6A41-947A-F998CC47B32E}"/>
          </ac:spMkLst>
        </pc:spChg>
        <pc:spChg chg="mod ord">
          <ac:chgData name="Havi, Anne  [JACNO]" userId="0ca19510-cc54-435e-b378-b3c84fbf79e0" providerId="ADAL" clId="{6D3B4A92-D23F-4A3F-A0D8-D908F2372B96}" dt="2025-05-14T06:21:38.702" v="23" actId="700"/>
          <ac:spMkLst>
            <pc:docMk/>
            <pc:sldMk cId="1325608595" sldId="301"/>
            <ac:spMk id="5" creationId="{6209FEB4-4C5C-EB43-9696-7B42453DB79B}"/>
          </ac:spMkLst>
        </pc:spChg>
        <pc:spChg chg="mod ord">
          <ac:chgData name="Havi, Anne  [JACNO]" userId="0ca19510-cc54-435e-b378-b3c84fbf79e0" providerId="ADAL" clId="{6D3B4A92-D23F-4A3F-A0D8-D908F2372B96}" dt="2025-05-14T06:21:38.702" v="23" actId="700"/>
          <ac:spMkLst>
            <pc:docMk/>
            <pc:sldMk cId="1325608595" sldId="301"/>
            <ac:spMk id="6" creationId="{60D470D0-6D64-5E42-9515-048F8779CD5E}"/>
          </ac:spMkLst>
        </pc:spChg>
        <pc:spChg chg="add del mod ord">
          <ac:chgData name="Havi, Anne  [JACNO]" userId="0ca19510-cc54-435e-b378-b3c84fbf79e0" providerId="ADAL" clId="{6D3B4A92-D23F-4A3F-A0D8-D908F2372B96}" dt="2025-05-14T06:21:42.568" v="25" actId="478"/>
          <ac:spMkLst>
            <pc:docMk/>
            <pc:sldMk cId="1325608595" sldId="301"/>
            <ac:spMk id="7" creationId="{1B73B498-D0F1-B552-1BD1-CFDA7CD460AB}"/>
          </ac:spMkLst>
        </pc:spChg>
        <pc:spChg chg="add del mod ord">
          <ac:chgData name="Havi, Anne  [JACNO]" userId="0ca19510-cc54-435e-b378-b3c84fbf79e0" providerId="ADAL" clId="{6D3B4A92-D23F-4A3F-A0D8-D908F2372B96}" dt="2025-05-14T06:21:47.740" v="27" actId="478"/>
          <ac:spMkLst>
            <pc:docMk/>
            <pc:sldMk cId="1325608595" sldId="301"/>
            <ac:spMk id="8" creationId="{7517BA35-7BB5-0595-AEDB-8B1199F036CC}"/>
          </ac:spMkLst>
        </pc:spChg>
        <pc:spChg chg="add del mod ord">
          <ac:chgData name="Havi, Anne  [JACNO]" userId="0ca19510-cc54-435e-b378-b3c84fbf79e0" providerId="ADAL" clId="{6D3B4A92-D23F-4A3F-A0D8-D908F2372B96}" dt="2025-05-14T06:21:45.363" v="26" actId="478"/>
          <ac:spMkLst>
            <pc:docMk/>
            <pc:sldMk cId="1325608595" sldId="301"/>
            <ac:spMk id="9" creationId="{5969CA99-B7B6-88D5-931F-0409F354AEE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822E5-11C3-46C9-B487-D097962415C7}" type="datetimeFigureOut">
              <a:rPr lang="nb-NO" smtClean="0"/>
              <a:t>14.05.2025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41ED3-05E2-4CFA-B47A-93246945AF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7035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A2000-DD7C-4363-AD27-51E6B3D311B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823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724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809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398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74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A_Tittellysbilde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Bilde 7" descr="Et bilde som inneholder Font, Grafikk, grafisk design, symbol&#10;&#10;Automatisk generert beskrivelse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59" y="93687"/>
            <a:ext cx="6197082" cy="213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3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J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437614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1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8146" y="564741"/>
            <a:ext cx="6197080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5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K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04726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921" y="65978"/>
            <a:ext cx="6197077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44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596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4034" y="-31302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6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596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3970" y="-311329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0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596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3969" y="-311329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68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D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596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3969" y="-311329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60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351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4034" y="-30369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13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35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8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86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C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35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8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01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D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35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8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4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B_Tittellysbilde blå bakgrunn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ADCDE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DCD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59" y="93687"/>
            <a:ext cx="6197082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3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Et bilde som inneholder Font, Grafikk, grafisk design, symbol&#10;&#10;Automatisk generert beskrivelse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33" y="365125"/>
            <a:ext cx="3844367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31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>
            <a:lvl1pPr>
              <a:defRPr>
                <a:solidFill>
                  <a:srgbClr val="FADCDE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ADCDE"/>
                </a:solidFill>
              </a:defRPr>
            </a:lvl1pPr>
            <a:lvl2pPr>
              <a:defRPr>
                <a:solidFill>
                  <a:srgbClr val="FADCDE"/>
                </a:solidFill>
              </a:defRPr>
            </a:lvl2pPr>
            <a:lvl3pPr>
              <a:defRPr>
                <a:solidFill>
                  <a:srgbClr val="FADCDE"/>
                </a:solidFill>
              </a:defRPr>
            </a:lvl3pPr>
            <a:lvl4pPr>
              <a:defRPr>
                <a:solidFill>
                  <a:srgbClr val="FADCDE"/>
                </a:solidFill>
              </a:defRPr>
            </a:lvl4pPr>
            <a:lvl5pPr>
              <a:defRPr>
                <a:solidFill>
                  <a:srgbClr val="FADCDE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7634" y="365125"/>
            <a:ext cx="3844365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97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C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7634" y="365125"/>
            <a:ext cx="3844365" cy="13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4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D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>
            <a:lvl1pPr>
              <a:defRPr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A7A7"/>
                </a:solidFill>
              </a:defRPr>
            </a:lvl1pPr>
            <a:lvl2pPr>
              <a:defRPr>
                <a:solidFill>
                  <a:srgbClr val="FFA7A7"/>
                </a:solidFill>
              </a:defRPr>
            </a:lvl2pPr>
            <a:lvl3pPr>
              <a:defRPr>
                <a:solidFill>
                  <a:srgbClr val="FFA7A7"/>
                </a:solidFill>
              </a:defRPr>
            </a:lvl3pPr>
            <a:lvl4pPr>
              <a:defRPr>
                <a:solidFill>
                  <a:srgbClr val="FFA7A7"/>
                </a:solidFill>
              </a:defRPr>
            </a:lvl4pPr>
            <a:lvl5pPr>
              <a:defRPr>
                <a:solidFill>
                  <a:srgbClr val="FFA7A7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7635" y="365125"/>
            <a:ext cx="3844363" cy="13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04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E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7635" y="365125"/>
            <a:ext cx="3844363" cy="132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2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9080" y="3326897"/>
            <a:ext cx="4929388" cy="49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26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2375" y="3331290"/>
            <a:ext cx="4922797" cy="49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04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C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2375" y="3331290"/>
            <a:ext cx="4922797" cy="49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13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D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2375" y="3331290"/>
            <a:ext cx="4922797" cy="49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79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037" y="-238340"/>
            <a:ext cx="10800000" cy="10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8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C_Tittellysbilde blå bakgrunn_helvit logo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59" y="93687"/>
            <a:ext cx="6197082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17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8E7DBA4-29A4-9AA8-5988-D35429A1B4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037" y="-235930"/>
            <a:ext cx="10800000" cy="107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56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C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13693E0-20E0-F0FD-D575-E441B4B53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037" y="-235930"/>
            <a:ext cx="10800000" cy="107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60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D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B7B5522-1F7C-593C-BC2E-3D79E2EA06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037" y="-235930"/>
            <a:ext cx="10799999" cy="107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49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A_To innholdsdeler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62B6A-B2DE-23D5-5BA4-32B8032B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055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6B18EC-130B-F5FF-AABC-7478C8420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9AEDA-CC63-51C2-8CF2-8C212E242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9506B9-E915-7F16-9D45-5BB97B5EF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4034" y="-30369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5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B_To innholdsdeler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62B6A-B2DE-23D5-5BA4-32B8032B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05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6B18EC-130B-F5FF-AABC-7478C8420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9AEDA-CC63-51C2-8CF2-8C212E242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9506B9-E915-7F16-9D45-5BB97B5EF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4034" y="-303270"/>
            <a:ext cx="1905000" cy="19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65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C_To innholdsdeler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62B6A-B2DE-23D5-5BA4-32B8032B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05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6B18EC-130B-F5FF-AABC-7478C8420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9AEDA-CC63-51C2-8CF2-8C212E242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9506B9-E915-7F16-9D45-5BB97B5EF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8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30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D_To innholdsdeler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62B6A-B2DE-23D5-5BA4-32B8032B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05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6B18EC-130B-F5FF-AABC-7478C8420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9AEDA-CC63-51C2-8CF2-8C212E242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9506B9-E915-7F16-9D45-5BB97B5EF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7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89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nb-NO" noProof="0"/>
              <a:t>Klikk for å redigere tittelstil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921552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nb-NO" noProof="0"/>
              <a:t>Klikk for å redigere tittelstil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10/9/2021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en-GB" noProof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3741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D_Tittellysbilde mørk blå bakgrunn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A7A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59" y="93687"/>
            <a:ext cx="6197082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E_Tittellysbilde rød bakgrunn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59" y="93687"/>
            <a:ext cx="6197082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8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F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1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60" y="93687"/>
            <a:ext cx="6197080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3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G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818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60" y="1292207"/>
            <a:ext cx="6197080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1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H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23561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60" y="1707838"/>
            <a:ext cx="6197080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20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I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12726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60" y="65978"/>
            <a:ext cx="6197080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5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0277EB6-338D-2CAB-92A5-371B12E9F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77D4D4A-3173-B9D1-3C0C-37CEF21B1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2647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1" r:id="rId4"/>
    <p:sldLayoutId id="2147483662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66" r:id="rId12"/>
    <p:sldLayoutId id="2147483667" r:id="rId13"/>
    <p:sldLayoutId id="2147483668" r:id="rId14"/>
    <p:sldLayoutId id="2147483669" r:id="rId15"/>
    <p:sldLayoutId id="2147483650" r:id="rId16"/>
    <p:sldLayoutId id="2147483670" r:id="rId17"/>
    <p:sldLayoutId id="2147483671" r:id="rId18"/>
    <p:sldLayoutId id="2147483672" r:id="rId19"/>
    <p:sldLayoutId id="2147483665" r:id="rId20"/>
    <p:sldLayoutId id="2147483673" r:id="rId21"/>
    <p:sldLayoutId id="2147483674" r:id="rId22"/>
    <p:sldLayoutId id="2147483675" r:id="rId23"/>
    <p:sldLayoutId id="2147483676" r:id="rId24"/>
    <p:sldLayoutId id="2147483664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52" r:id="rId33"/>
    <p:sldLayoutId id="2147483684" r:id="rId34"/>
    <p:sldLayoutId id="2147483685" r:id="rId35"/>
    <p:sldLayoutId id="2147483686" r:id="rId36"/>
    <p:sldLayoutId id="2147483693" r:id="rId37"/>
    <p:sldLayoutId id="2147483694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107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107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107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107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107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107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einar.aabrekk@skiforbundet.no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138A-4038-2A55-5B96-B70F0140E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3420"/>
            <a:ext cx="9144000" cy="2387600"/>
          </a:xfrm>
        </p:spPr>
        <p:txBody>
          <a:bodyPr anchor="b">
            <a:normAutofit/>
          </a:bodyPr>
          <a:lstStyle/>
          <a:p>
            <a:r>
              <a:rPr lang="nb-NO" dirty="0"/>
              <a:t>Vårmøte Buskerud Skikrets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EADDD8-63CE-8324-AEA7-FD76877E0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7825" y="4169770"/>
            <a:ext cx="9144000" cy="1655762"/>
          </a:xfrm>
        </p:spPr>
        <p:txBody>
          <a:bodyPr>
            <a:normAutofit/>
          </a:bodyPr>
          <a:lstStyle/>
          <a:p>
            <a:r>
              <a:rPr lang="nb-NO" dirty="0"/>
              <a:t>14.05.2025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91723898-DFA0-4280-5245-FC3BF02AD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75" y="467669"/>
            <a:ext cx="5505450" cy="165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58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505741-F649-6667-2CFE-AB1A36F8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650"/>
            <a:ext cx="7678479" cy="4786313"/>
          </a:xfr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Helvetica" panose="020B0604020202020204" pitchFamily="34" charset="0"/>
                <a:cs typeface="Calibri" panose="020F0502020204030204" pitchFamily="34" charset="0"/>
              </a:rPr>
              <a:t>Totalt 160 deltakere deltok i årets cup, flest deltakere i klassene 13-16 år.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b-NO" altLang="nb-N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Helvetica" panose="020B0604020202020204" pitchFamily="34" charset="0"/>
                <a:cs typeface="Calibri" panose="020F0502020204030204" pitchFamily="34" charset="0"/>
              </a:rPr>
              <a:t>Oversikten </a:t>
            </a:r>
            <a:r>
              <a:rPr lang="nb-NO" altLang="nb-NO" sz="2400" dirty="0"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Calibri" panose="020F0502020204030204" pitchFamily="34" charset="0"/>
              </a:rPr>
              <a:t>til høyre viser antall deltakere</a:t>
            </a: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Helvetica" panose="020B0604020202020204" pitchFamily="34" charset="0"/>
                <a:cs typeface="Calibri" panose="020F0502020204030204" pitchFamily="34" charset="0"/>
              </a:rPr>
              <a:t> i SpareBank1 cup de siste </a:t>
            </a:r>
            <a:r>
              <a:rPr lang="nb-NO" altLang="nb-NO" sz="2400" dirty="0"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Calibri" panose="020F0502020204030204" pitchFamily="34" charset="0"/>
              </a:rPr>
              <a:t>fire</a:t>
            </a: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Helvetica" panose="020B0604020202020204" pitchFamily="34" charset="0"/>
                <a:cs typeface="Calibri" panose="020F0502020204030204" pitchFamily="34" charset="0"/>
              </a:rPr>
              <a:t> sesongene.</a:t>
            </a:r>
            <a:endParaRPr kumimoji="0" lang="nb-NO" altLang="nb-N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nb-NO" altLang="nb-NO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b-NO" altLang="nb-N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Helvetica" panose="020B0604020202020204" pitchFamily="34" charset="0"/>
                <a:cs typeface="Calibri" panose="020F0502020204030204" pitchFamily="34" charset="0"/>
              </a:rPr>
              <a:t>Nåværende avtale med SpareBank1 </a:t>
            </a:r>
            <a:r>
              <a:rPr lang="nb-NO" altLang="nb-NO" sz="2400" dirty="0">
                <a:solidFill>
                  <a:schemeClr val="tx1"/>
                </a:solidFill>
                <a:latin typeface="Calibri" panose="020F0502020204030204" pitchFamily="34" charset="0"/>
                <a:ea typeface="Helvetica" panose="020B0604020202020204" pitchFamily="34" charset="0"/>
                <a:cs typeface="Calibri" panose="020F0502020204030204" pitchFamily="34" charset="0"/>
              </a:rPr>
              <a:t>går ut våren 2025.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nb-NO" altLang="nb-N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b-NO" altLang="nb-N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SpareBank1 ønsker ikke å fornye avtalen videre.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nb-NO" altLang="nb-N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 jobber med å </a:t>
            </a:r>
            <a:r>
              <a:rPr lang="nb-NO" altLang="nb-N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innhente ny sponsor, og håper vi er klare med ny sponsor og cup fra neste sesong.</a:t>
            </a:r>
            <a:endParaRPr kumimoji="0" lang="nb-NO" altLang="nb-N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437D10E-34E6-9298-B53B-179A650B6994}"/>
              </a:ext>
            </a:extLst>
          </p:cNvPr>
          <p:cNvSpPr txBox="1">
            <a:spLocks/>
          </p:cNvSpPr>
          <p:nvPr/>
        </p:nvSpPr>
        <p:spPr>
          <a:xfrm>
            <a:off x="838077" y="299445"/>
            <a:ext cx="95859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010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SpareBank1-cup</a:t>
            </a:r>
            <a:br>
              <a:rPr lang="nb-NO"/>
            </a:br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C346D1C-D833-EC5D-28D2-4B2EC99B1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786" y="1754154"/>
            <a:ext cx="3635456" cy="421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01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B0069-E29C-BE09-F9D4-FCA84F40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223837"/>
            <a:ext cx="9585960" cy="1325563"/>
          </a:xfrm>
        </p:spPr>
        <p:txBody>
          <a:bodyPr/>
          <a:lstStyle/>
          <a:p>
            <a:r>
              <a:rPr lang="nb-NO" dirty="0"/>
              <a:t>HL – Holmenkollen 7.2-9.2 2025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BDA46-B459-67F3-ED4D-0CCEDBD63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049"/>
            <a:ext cx="10515600" cy="508476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nb-NO" sz="2400" b="0" i="0" dirty="0">
                <a:effectLst/>
              </a:rPr>
              <a:t>Program: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100" dirty="0"/>
              <a:t>Normaldistanse (K) Fredag 7.2.</a:t>
            </a:r>
            <a:endParaRPr lang="nb-NO" sz="2100" b="0" i="0" dirty="0"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100" dirty="0"/>
              <a:t>Sprint (F) Lørdag 8.2</a:t>
            </a:r>
            <a:endParaRPr lang="nb-NO" sz="2100" b="0" i="0" dirty="0"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100" dirty="0"/>
              <a:t>Skicross Lørdag 8.2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100" b="0" i="0" dirty="0">
                <a:effectLst/>
              </a:rPr>
              <a:t>Stafett (K-K-F-F) Søndag 9.2</a:t>
            </a:r>
          </a:p>
          <a:p>
            <a:pPr algn="l"/>
            <a:r>
              <a:rPr lang="nb-NO" sz="2400" b="0" i="0" dirty="0">
                <a:effectLst/>
              </a:rPr>
              <a:t>Overnatting: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100" dirty="0"/>
              <a:t>Alle som ønsket overnatting via krets fikk plass på Holmenkollen Park Hotel, både løpere og foresatte</a:t>
            </a:r>
          </a:p>
          <a:p>
            <a:pPr algn="l">
              <a:lnSpc>
                <a:spcPct val="100000"/>
              </a:lnSpc>
            </a:pPr>
            <a:r>
              <a:rPr lang="nb-NO" sz="2400" b="0" i="0" dirty="0">
                <a:effectLst/>
              </a:rPr>
              <a:t>Informasjonsflyt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100" dirty="0"/>
              <a:t>Løpende kommunikasjon via Messenger-grupper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900" dirty="0"/>
              <a:t>Gruppe for foresatte/løpere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900" dirty="0"/>
              <a:t>Egen gruppe for Smøreteam/logistikk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100" b="0" i="0" dirty="0">
                <a:effectLst/>
              </a:rPr>
              <a:t>Sekundering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900" dirty="0"/>
              <a:t>To sekunderingsposter for BSK sine løpere på individuelt løp fredag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900" dirty="0"/>
              <a:t>F</a:t>
            </a:r>
            <a:r>
              <a:rPr lang="nb-NO" sz="2100" dirty="0"/>
              <a:t>elles stavpost for BSK på sprint + stafett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8521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B0069-E29C-BE09-F9D4-FCA84F40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57" y="0"/>
            <a:ext cx="9585960" cy="1010093"/>
          </a:xfrm>
        </p:spPr>
        <p:txBody>
          <a:bodyPr/>
          <a:lstStyle/>
          <a:p>
            <a:r>
              <a:rPr lang="nb-NO" dirty="0"/>
              <a:t>HL Stafett og Smøreservice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BDA46-B459-67F3-ED4D-0CCEDBD63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17" y="1180264"/>
            <a:ext cx="10515600" cy="507144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Stafett-uttaket ble gjort etter normaldistanse i år, anbefaler at det gjøres kommende sesong også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dirty="0"/>
              <a:t>U</a:t>
            </a:r>
            <a:r>
              <a:rPr lang="nb-NO" b="0" dirty="0">
                <a:effectLst/>
              </a:rPr>
              <a:t>ttaksrenn HL stafett og Kong Haralds Ungdomsstafett (Bekreftes endelig når terminliste er klar)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600" dirty="0">
                <a:cs typeface="Arial" panose="020B0604020202020204" pitchFamily="34" charset="0"/>
              </a:rPr>
              <a:t>Det blir 4 uttaksrenn hvorav det ene blir HL normal distanse, resten avgjøres når terminliste foreligger.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Smøreservice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1 par ski levert pr konkurranse, bortsett fra skicross hvor ski fra skate sprint ble gjenbrukt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Smøre teamet bestod av 8 personer + noen reserver. (antall definert av NSF)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Logistikk teamet som bistår smørerne består av 3 personer + reserver. (antall definert av NSF)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Produktene som skulle brukes ble delt ut på smøremøtet, både på glid og feste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Utøverne måtte selv ta ansvar å gi tilbakemelding på feste til smøreteam, fungerte greit med relativt kort avstand fra  testområdet til smørestasjon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Innlevering av ski til stafett kunne gjøres fra og med fredag, direkte etter uttak, så unngikk vi litt stress lørdag for smøreteamet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Totalt sett er vurderingen fra smøreteam/logistikkteam/LK at felles smøreopplegg håndtert pr krets fungerte greit</a:t>
            </a:r>
          </a:p>
          <a:p>
            <a:pPr lvl="1"/>
            <a:endParaRPr lang="nb-NO" sz="2800" dirty="0"/>
          </a:p>
          <a:p>
            <a:pPr marL="0" indent="0">
              <a:buNone/>
            </a:pPr>
            <a:endParaRPr lang="nb-NO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lnSpc>
                <a:spcPct val="100000"/>
              </a:lnSpc>
            </a:pPr>
            <a:endParaRPr lang="nb-NO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4472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DF38-C575-65C1-A541-9F00BE37A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HL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BE82E-13DA-023F-DCB3-75EAE5B65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Savalen 27.2-1.3 2026 (NB! Endret tilbake til ‘vanlig’ tidsperiode for HL)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LK kommer tilbake med informasjon om tildelte overnattingsplasser /logistikk/smøreservice osv</a:t>
            </a:r>
          </a:p>
        </p:txBody>
      </p:sp>
    </p:spTree>
    <p:extLst>
      <p:ext uri="{BB962C8B-B14F-4D97-AF65-F5344CB8AC3E}">
        <p14:creationId xmlns:p14="http://schemas.microsoft.com/office/powerpoint/2010/main" val="2289776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101380-2FE1-4DB4-594F-624A283F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365125"/>
            <a:ext cx="9671685" cy="1325563"/>
          </a:xfrm>
        </p:spPr>
        <p:txBody>
          <a:bodyPr>
            <a:normAutofit/>
          </a:bodyPr>
          <a:lstStyle/>
          <a:p>
            <a:r>
              <a:rPr lang="nb-NO" sz="4000" dirty="0">
                <a:effectLst/>
                <a:ea typeface="Times New Roman" panose="02020603050405020304" pitchFamily="18" charset="0"/>
              </a:rPr>
              <a:t>Norges Cup og NM junior, overnatting, opplegg, smøring</a:t>
            </a:r>
            <a:endParaRPr lang="nb-NO" sz="40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341DD1-EF8D-D982-CA57-17494F486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dirty="0"/>
              <a:t>Samme opplegg som tidligere år.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dirty="0"/>
              <a:t>Kretsen tildeles overnattingsplasser fra NSF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dirty="0"/>
              <a:t>1 leder pr 3 løpere pr klubb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dirty="0"/>
              <a:t>Klubbene er selv ansvarlig for bestilling, betaling m.m.</a:t>
            </a:r>
          </a:p>
        </p:txBody>
      </p:sp>
    </p:spTree>
    <p:extLst>
      <p:ext uri="{BB962C8B-B14F-4D97-AF65-F5344CB8AC3E}">
        <p14:creationId xmlns:p14="http://schemas.microsoft.com/office/powerpoint/2010/main" val="517098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32A6CA-38F8-B644-498F-DEF29A2F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34"/>
            <a:ext cx="9845351" cy="1325563"/>
          </a:xfrm>
        </p:spPr>
        <p:txBody>
          <a:bodyPr/>
          <a:lstStyle/>
          <a:p>
            <a:r>
              <a:rPr lang="nb-NO" dirty="0"/>
              <a:t>Smøreopplegg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1C721B-DF05-9FEE-CFE8-FDCCAA9BE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sz="2400" dirty="0"/>
              <a:t>Opplegg som foregående år. 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/>
              <a:t>Utgangspunktet er </a:t>
            </a:r>
            <a:r>
              <a:rPr lang="nb-NO" sz="2400" b="1" u="sng" dirty="0"/>
              <a:t>bindende</a:t>
            </a:r>
            <a:r>
              <a:rPr lang="nb-NO" sz="2400" dirty="0"/>
              <a:t> påmelding for løperne. </a:t>
            </a:r>
          </a:p>
          <a:p>
            <a:endParaRPr lang="nb-NO" sz="2400" dirty="0"/>
          </a:p>
          <a:p>
            <a:r>
              <a:rPr lang="nb-NO" sz="2400" dirty="0"/>
              <a:t>Kretsavgiften er forandret fra LK, kr 300 pr påmeldte renndag, dette er uavhengig av om løper skal delta på smøreopplegget. Dette gjelder ikke løpere på toppidrettsgymnas basert på NSFs definisjon. </a:t>
            </a:r>
          </a:p>
          <a:p>
            <a:endParaRPr lang="nb-NO" sz="2400" dirty="0"/>
          </a:p>
          <a:p>
            <a:r>
              <a:rPr lang="nb-NO" sz="2400" dirty="0"/>
              <a:t>Økningen innebærer at avgiften for deltagelse blir kr 300 i klubbavgift for løper som ikke er med på opplegget og i tillegg kr 500 for løper som er med på smøreopplegget (kr 300 + kr 500 = kr 800). </a:t>
            </a:r>
          </a:p>
          <a:p>
            <a:endParaRPr lang="nb-NO" sz="2400" dirty="0"/>
          </a:p>
          <a:p>
            <a:r>
              <a:rPr lang="nb-NO" sz="2400" dirty="0"/>
              <a:t>Prisene har vært uforandret i 10 år, mens kostnadene har gått betydelig opp.  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7621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101380-2FE1-4DB4-594F-624A283F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365125"/>
            <a:ext cx="9671685" cy="1325563"/>
          </a:xfrm>
        </p:spPr>
        <p:txBody>
          <a:bodyPr>
            <a:normAutofit/>
          </a:bodyPr>
          <a:lstStyle/>
          <a:p>
            <a:r>
              <a:rPr lang="nb-NO" sz="4000" dirty="0">
                <a:effectLst/>
                <a:ea typeface="Times New Roman" panose="02020603050405020304" pitchFamily="18" charset="0"/>
              </a:rPr>
              <a:t>Norges Cup og NM junior, deltagelse </a:t>
            </a:r>
            <a:r>
              <a:rPr lang="nb-NO" sz="4000" dirty="0" err="1">
                <a:effectLst/>
                <a:ea typeface="Times New Roman" panose="02020603050405020304" pitchFamily="18" charset="0"/>
              </a:rPr>
              <a:t>smøreoppleggg</a:t>
            </a:r>
            <a:endParaRPr lang="nb-NO" sz="40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341DD1-EF8D-D982-CA57-17494F486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dirty="0"/>
              <a:t>JR VM mønstring Lillehammer, smurte for 13 løpere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dirty="0"/>
              <a:t>NC Molde, smurte for 43 løpere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dirty="0"/>
              <a:t>NC/NM jr sprint Vind, smurte for 42 løpere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dirty="0"/>
              <a:t>NM jr Lygna, smurte for 46 løpere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dirty="0"/>
              <a:t>NM del 2 / NC avslutning Hovden, smurte for 37 løpere</a:t>
            </a:r>
          </a:p>
        </p:txBody>
      </p:sp>
    </p:spTree>
    <p:extLst>
      <p:ext uri="{BB962C8B-B14F-4D97-AF65-F5344CB8AC3E}">
        <p14:creationId xmlns:p14="http://schemas.microsoft.com/office/powerpoint/2010/main" val="3037440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101380-2FE1-4DB4-594F-624A283F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365125"/>
            <a:ext cx="9671685" cy="1325563"/>
          </a:xfrm>
        </p:spPr>
        <p:txBody>
          <a:bodyPr>
            <a:normAutofit/>
          </a:bodyPr>
          <a:lstStyle/>
          <a:p>
            <a:r>
              <a:rPr lang="nb-NO" sz="4000" dirty="0">
                <a:effectLst/>
                <a:ea typeface="Times New Roman" panose="02020603050405020304" pitchFamily="18" charset="0"/>
              </a:rPr>
              <a:t>Norges Cup og NM junior, sesongen 25/26</a:t>
            </a:r>
            <a:endParaRPr lang="nb-NO" sz="40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341DD1-EF8D-D982-CA57-17494F486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dirty="0"/>
              <a:t>NC Beitostølen, 9. – 11. januar 2026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dirty="0"/>
              <a:t>NC/NM jr sprint Åsen, 20. – 22. februar 2026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dirty="0"/>
              <a:t>NM jr Gålå, 13. – 15. mars 2026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dirty="0"/>
              <a:t>NM del 2 / NC avslutning, Harstad 27. – 29. mars 2026</a:t>
            </a:r>
          </a:p>
        </p:txBody>
      </p:sp>
    </p:spTree>
    <p:extLst>
      <p:ext uri="{BB962C8B-B14F-4D97-AF65-F5344CB8AC3E}">
        <p14:creationId xmlns:p14="http://schemas.microsoft.com/office/powerpoint/2010/main" val="2608849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C16758-FEBB-296E-0CC3-1A77505B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75"/>
            <a:ext cx="9845351" cy="1325563"/>
          </a:xfrm>
        </p:spPr>
        <p:txBody>
          <a:bodyPr/>
          <a:lstStyle/>
          <a:p>
            <a:r>
              <a:rPr lang="nb-NO" dirty="0"/>
              <a:t>Innspill Vårmøtet NSF-langrenn, Gardermoen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743019-F17F-2B26-E584-309D60C74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802"/>
            <a:ext cx="10515600" cy="4351338"/>
          </a:xfrm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dirty="0"/>
              <a:t>Ny juniorsatsning. LK Buskerud arbeider sammen med øvrige LK, klubber etc med å følge opp den nye juniorsatsningen.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Andre saker klubbene ønsker at man skal ta opp?</a:t>
            </a:r>
          </a:p>
          <a:p>
            <a:pPr marL="457200" lvl="1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6372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rmAutofit/>
          </a:bodyPr>
          <a:lstStyle/>
          <a:p>
            <a:pPr rtl="0"/>
            <a:r>
              <a:rPr lang="nb-NO" dirty="0"/>
              <a:t>J</a:t>
            </a:r>
            <a:r>
              <a:rPr lang="en-GB" dirty="0" err="1"/>
              <a:t>enteprosjektet</a:t>
            </a:r>
            <a:r>
              <a:rPr lang="en-GB" dirty="0"/>
              <a:t> </a:t>
            </a:r>
            <a:r>
              <a:rPr lang="en-GB" dirty="0" err="1"/>
              <a:t>Langrenn</a:t>
            </a:r>
            <a:r>
              <a:rPr lang="en-GB" dirty="0"/>
              <a:t> BSK 25/26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0" y="2526318"/>
            <a:ext cx="6234795" cy="2828613"/>
          </a:xfrm>
        </p:spPr>
        <p:txBody>
          <a:bodyPr rtlCol="0">
            <a:normAutofit/>
          </a:bodyPr>
          <a:lstStyle/>
          <a:p>
            <a:pPr rtl="0"/>
            <a:r>
              <a:rPr lang="en-GB" sz="4000" b="1" i="1" dirty="0"/>
              <a:t>For </a:t>
            </a:r>
            <a:r>
              <a:rPr lang="en-GB" sz="4000" b="1" i="1" dirty="0" err="1"/>
              <a:t>jenter</a:t>
            </a:r>
            <a:r>
              <a:rPr lang="en-GB" sz="4000" b="1" i="1" dirty="0"/>
              <a:t>- Av </a:t>
            </a:r>
            <a:r>
              <a:rPr lang="en-GB" sz="4000" b="1" i="1" dirty="0" err="1"/>
              <a:t>jenter</a:t>
            </a:r>
            <a:endParaRPr lang="en-GB" sz="4000" b="1" i="1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5C3F7-E868-4C4C-75A4-37199E1B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18255"/>
            <a:ext cx="9585960" cy="1325563"/>
          </a:xfrm>
        </p:spPr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32172-85F5-E949-CAA9-4B0A8CC6F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algn="l">
              <a:buFont typeface="+mj-lt"/>
              <a:buAutoNum type="arabicPeriod"/>
            </a:pPr>
            <a:r>
              <a:rPr lang="nb-NO" sz="2400" b="0" i="0" dirty="0">
                <a:effectLst/>
                <a:latin typeface="Arial" panose="020B0604020202020204" pitchFamily="34" charset="0"/>
              </a:rPr>
              <a:t>Innledning, presentasjon av LK og arbeidsoppgaver</a:t>
            </a:r>
          </a:p>
          <a:p>
            <a:pPr algn="l">
              <a:buFont typeface="+mj-lt"/>
              <a:buAutoNum type="arabicPeriod"/>
            </a:pPr>
            <a:r>
              <a:rPr lang="nb-NO" sz="2400" dirty="0">
                <a:latin typeface="Arial" panose="020B0604020202020204" pitchFamily="34" charset="0"/>
              </a:rPr>
              <a:t>Skiklubbutvikler</a:t>
            </a:r>
            <a:endParaRPr lang="nb-NO" sz="2400" b="0" i="0" dirty="0"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nb-NO" sz="2400" b="0" i="0" dirty="0">
                <a:effectLst/>
                <a:latin typeface="Arial" panose="020B0604020202020204" pitchFamily="34" charset="0"/>
              </a:rPr>
              <a:t>Samlinger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Arial" panose="020B0604020202020204" pitchFamily="34" charset="0"/>
              </a:rPr>
              <a:t>Evaluering av 2024/2025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b="0" i="0" dirty="0">
                <a:effectLst/>
                <a:latin typeface="Arial" panose="020B0604020202020204" pitchFamily="34" charset="0"/>
              </a:rPr>
              <a:t>Planlagte samlinger 2025/2026</a:t>
            </a:r>
          </a:p>
          <a:p>
            <a:pPr algn="l">
              <a:buFont typeface="+mj-lt"/>
              <a:buAutoNum type="arabicPeriod"/>
            </a:pPr>
            <a:r>
              <a:rPr lang="nb-NO" sz="2400" b="0" i="0" dirty="0">
                <a:effectLst/>
                <a:latin typeface="Arial" panose="020B0604020202020204" pitchFamily="34" charset="0"/>
              </a:rPr>
              <a:t>Terminlisten og Sparebank1-cup</a:t>
            </a:r>
          </a:p>
          <a:p>
            <a:pPr algn="l">
              <a:buFont typeface="+mj-lt"/>
              <a:buAutoNum type="arabicPeriod"/>
            </a:pPr>
            <a:r>
              <a:rPr lang="nb-NO" sz="2400" b="0" i="0" dirty="0">
                <a:effectLst/>
                <a:latin typeface="Arial" panose="020B0604020202020204" pitchFamily="34" charset="0"/>
              </a:rPr>
              <a:t>Evaluering Hovedlandsrennet,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100" b="0" i="0" dirty="0">
                <a:effectLst/>
                <a:latin typeface="Arial" panose="020B0604020202020204" pitchFamily="34" charset="0"/>
              </a:rPr>
              <a:t>BSK opplegg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100" b="0" i="0" dirty="0">
                <a:effectLst/>
                <a:latin typeface="Arial" panose="020B0604020202020204" pitchFamily="34" charset="0"/>
              </a:rPr>
              <a:t>Smøring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100" b="0" i="0" dirty="0">
                <a:effectLst/>
                <a:latin typeface="Arial" panose="020B0604020202020204" pitchFamily="34" charset="0"/>
              </a:rPr>
              <a:t>HL 2026</a:t>
            </a:r>
          </a:p>
          <a:p>
            <a:pPr algn="l">
              <a:buFont typeface="+mj-lt"/>
              <a:buAutoNum type="arabicPeriod"/>
            </a:pPr>
            <a:r>
              <a:rPr lang="nb-NO" sz="2400" b="0" i="0" dirty="0">
                <a:effectLst/>
                <a:latin typeface="Arial" panose="020B0604020202020204" pitchFamily="34" charset="0"/>
              </a:rPr>
              <a:t>Norges Cup og NM junior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300" b="0" i="0" dirty="0">
                <a:effectLst/>
                <a:latin typeface="Arial" panose="020B0604020202020204" pitchFamily="34" charset="0"/>
              </a:rPr>
              <a:t>BSK opplegg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300" b="0" i="0" dirty="0">
                <a:effectLst/>
                <a:latin typeface="Arial" panose="020B0604020202020204" pitchFamily="34" charset="0"/>
              </a:rPr>
              <a:t>smøring</a:t>
            </a:r>
          </a:p>
          <a:p>
            <a:pPr algn="l">
              <a:buFont typeface="+mj-lt"/>
              <a:buAutoNum type="arabicPeriod"/>
            </a:pPr>
            <a:r>
              <a:rPr lang="nb-NO" sz="2400" b="0" i="0" dirty="0">
                <a:effectLst/>
                <a:latin typeface="Arial" panose="020B0604020202020204" pitchFamily="34" charset="0"/>
              </a:rPr>
              <a:t>Innspill fra klubbene til NSF Vårmøte Bodø</a:t>
            </a:r>
          </a:p>
          <a:p>
            <a:pPr algn="l">
              <a:buFont typeface="+mj-lt"/>
              <a:buAutoNum type="arabicPeriod"/>
            </a:pPr>
            <a:r>
              <a:rPr lang="nb-NO" sz="2400" b="0" i="0" dirty="0">
                <a:effectLst/>
                <a:latin typeface="Arial" panose="020B0604020202020204" pitchFamily="34" charset="0"/>
              </a:rPr>
              <a:t>Eventuelt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879003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3" y="206832"/>
            <a:ext cx="8985784" cy="1325563"/>
          </a:xfrm>
        </p:spPr>
        <p:txBody>
          <a:bodyPr rtlCol="0"/>
          <a:lstStyle/>
          <a:p>
            <a:pPr rtl="0"/>
            <a:r>
              <a:rPr lang="nb-NO" sz="1800" i="1" dirty="0"/>
              <a:t>Formålet er å bidra til jentenes sportslige utvikling og skape et sosialt miljø mellom jentene slik at de fortsatt ønsker å være aktive på ski. Miljøet skal være åpent og inkluderende, motiverende og inspirerende.</a:t>
            </a:r>
            <a:br>
              <a:rPr lang="nb-NO" sz="1800" i="1" dirty="0"/>
            </a:br>
            <a:r>
              <a:rPr lang="nb-NO" sz="1800" i="1" dirty="0"/>
              <a:t>Dette skal ikke komme i stedet for klubbmiljøet, men være et tillegg</a:t>
            </a:r>
            <a:endParaRPr lang="en-GB" sz="18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1817914"/>
            <a:ext cx="9544050" cy="3810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n-GB" sz="2400" b="1" dirty="0" err="1"/>
              <a:t>Målgruppe</a:t>
            </a:r>
            <a:r>
              <a:rPr lang="en-GB" sz="2400" b="1" dirty="0"/>
              <a:t>; </a:t>
            </a:r>
            <a:r>
              <a:rPr lang="en-GB" sz="2400" dirty="0" err="1"/>
              <a:t>Langrennsjenter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Ungdomsskolealder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Buskerud </a:t>
            </a:r>
            <a:r>
              <a:rPr lang="en-GB" sz="2400" dirty="0" err="1"/>
              <a:t>Skikrets</a:t>
            </a:r>
            <a:endParaRPr lang="en-GB" sz="2400" dirty="0"/>
          </a:p>
          <a:p>
            <a:pPr rtl="0"/>
            <a:r>
              <a:rPr lang="en-GB" sz="2400" b="1" dirty="0" err="1"/>
              <a:t>Hensikt</a:t>
            </a:r>
            <a:r>
              <a:rPr lang="en-GB" sz="2400" b="1" dirty="0"/>
              <a:t>; </a:t>
            </a:r>
            <a:r>
              <a:rPr lang="en-GB" sz="2400" dirty="0" err="1"/>
              <a:t>Bidra</a:t>
            </a:r>
            <a:r>
              <a:rPr lang="en-GB" sz="2400" dirty="0"/>
              <a:t> </a:t>
            </a:r>
            <a:r>
              <a:rPr lang="en-GB" sz="2400" dirty="0" err="1"/>
              <a:t>til</a:t>
            </a:r>
            <a:r>
              <a:rPr lang="en-GB" sz="2400" dirty="0"/>
              <a:t> at </a:t>
            </a:r>
            <a:r>
              <a:rPr lang="en-GB" sz="2400" dirty="0" err="1"/>
              <a:t>flere</a:t>
            </a:r>
            <a:r>
              <a:rPr lang="en-GB" sz="2400" dirty="0"/>
              <a:t> </a:t>
            </a:r>
            <a:r>
              <a:rPr lang="en-GB" sz="2400" dirty="0" err="1"/>
              <a:t>jenter</a:t>
            </a:r>
            <a:r>
              <a:rPr lang="en-GB" sz="2400" dirty="0"/>
              <a:t> </a:t>
            </a:r>
            <a:r>
              <a:rPr lang="en-GB" sz="2400" dirty="0" err="1"/>
              <a:t>blir</a:t>
            </a:r>
            <a:r>
              <a:rPr lang="en-GB" sz="2400" dirty="0"/>
              <a:t> </a:t>
            </a:r>
            <a:r>
              <a:rPr lang="en-GB" sz="2400" dirty="0" err="1"/>
              <a:t>værende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langrennsidretten</a:t>
            </a:r>
            <a:r>
              <a:rPr lang="en-GB" sz="2400" dirty="0"/>
              <a:t> </a:t>
            </a:r>
            <a:r>
              <a:rPr lang="en-GB" sz="2400" dirty="0" err="1"/>
              <a:t>lenger</a:t>
            </a:r>
            <a:endParaRPr lang="en-GB" sz="2400" dirty="0"/>
          </a:p>
          <a:p>
            <a:pPr rtl="0"/>
            <a:r>
              <a:rPr lang="en-GB" sz="2400" b="1" dirty="0" err="1"/>
              <a:t>Hvorfor</a:t>
            </a:r>
            <a:r>
              <a:rPr lang="en-GB" sz="2400" b="1" dirty="0"/>
              <a:t>; </a:t>
            </a:r>
            <a:r>
              <a:rPr lang="en-GB" sz="2400" dirty="0" err="1"/>
              <a:t>Skape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felles</a:t>
            </a:r>
            <a:r>
              <a:rPr lang="en-GB" sz="2400" dirty="0"/>
              <a:t> </a:t>
            </a:r>
            <a:r>
              <a:rPr lang="en-GB" sz="2400" dirty="0" err="1"/>
              <a:t>jentearena</a:t>
            </a:r>
            <a:r>
              <a:rPr lang="en-GB" sz="2400" dirty="0"/>
              <a:t> for det </a:t>
            </a:r>
            <a:r>
              <a:rPr lang="en-GB" sz="2400" dirty="0" err="1"/>
              <a:t>sosiale</a:t>
            </a:r>
            <a:r>
              <a:rPr lang="en-GB" sz="2400" dirty="0"/>
              <a:t> </a:t>
            </a:r>
            <a:r>
              <a:rPr lang="en-GB" sz="2400" dirty="0" err="1"/>
              <a:t>og</a:t>
            </a:r>
            <a:r>
              <a:rPr lang="en-GB" sz="2400" dirty="0"/>
              <a:t> </a:t>
            </a:r>
            <a:r>
              <a:rPr lang="en-GB" sz="2400" dirty="0" err="1"/>
              <a:t>trening</a:t>
            </a:r>
            <a:r>
              <a:rPr lang="en-GB" sz="2400" dirty="0"/>
              <a:t> </a:t>
            </a:r>
            <a:r>
              <a:rPr lang="en-GB" sz="2400" dirty="0" err="1"/>
              <a:t>på</a:t>
            </a:r>
            <a:r>
              <a:rPr lang="en-GB" sz="2400" dirty="0"/>
              <a:t> </a:t>
            </a:r>
            <a:r>
              <a:rPr lang="en-GB" sz="2400" dirty="0" err="1"/>
              <a:t>tvers</a:t>
            </a:r>
            <a:r>
              <a:rPr lang="en-GB" sz="2400" dirty="0"/>
              <a:t> </a:t>
            </a:r>
            <a:r>
              <a:rPr lang="en-GB" sz="2400" dirty="0" err="1"/>
              <a:t>av</a:t>
            </a:r>
            <a:r>
              <a:rPr lang="en-GB" sz="2400" dirty="0"/>
              <a:t> </a:t>
            </a:r>
            <a:r>
              <a:rPr lang="en-GB" sz="2400" dirty="0" err="1"/>
              <a:t>idrettsforeninger</a:t>
            </a:r>
            <a:r>
              <a:rPr lang="en-GB" sz="2400" dirty="0"/>
              <a:t> I Buskerud </a:t>
            </a:r>
            <a:r>
              <a:rPr lang="en-GB" sz="2400" dirty="0" err="1"/>
              <a:t>Skikrets</a:t>
            </a:r>
            <a:r>
              <a:rPr lang="en-GB" sz="2400" dirty="0"/>
              <a:t>.</a:t>
            </a:r>
          </a:p>
          <a:p>
            <a:pPr rtl="0"/>
            <a:r>
              <a:rPr lang="en-GB" sz="2400" b="1" dirty="0" err="1"/>
              <a:t>Hva</a:t>
            </a:r>
            <a:r>
              <a:rPr lang="en-GB" sz="2400" b="1" dirty="0"/>
              <a:t>; </a:t>
            </a:r>
            <a:r>
              <a:rPr lang="en-GB" sz="2400" dirty="0" err="1"/>
              <a:t>Dagssamlinger</a:t>
            </a:r>
            <a:r>
              <a:rPr lang="en-GB" sz="2400" dirty="0"/>
              <a:t>, </a:t>
            </a:r>
            <a:r>
              <a:rPr lang="en-GB" sz="2400" dirty="0" err="1"/>
              <a:t>treningsøkter</a:t>
            </a:r>
            <a:r>
              <a:rPr lang="en-GB" sz="2400" dirty="0"/>
              <a:t>, </a:t>
            </a:r>
            <a:r>
              <a:rPr lang="en-GB" sz="2400" dirty="0" err="1"/>
              <a:t>samling</a:t>
            </a:r>
            <a:r>
              <a:rPr lang="en-GB" sz="2400" dirty="0"/>
              <a:t> med </a:t>
            </a:r>
            <a:r>
              <a:rPr lang="en-GB" sz="2400" dirty="0" err="1"/>
              <a:t>overnatting</a:t>
            </a:r>
            <a:r>
              <a:rPr lang="en-GB" sz="2400" dirty="0"/>
              <a:t>, </a:t>
            </a:r>
            <a:r>
              <a:rPr lang="en-GB" sz="2400" dirty="0" err="1"/>
              <a:t>sosiale</a:t>
            </a:r>
            <a:r>
              <a:rPr lang="en-GB" sz="2400" dirty="0"/>
              <a:t> </a:t>
            </a:r>
            <a:r>
              <a:rPr lang="en-GB" sz="2400" dirty="0" err="1"/>
              <a:t>sammenkomster</a:t>
            </a:r>
            <a:r>
              <a:rPr lang="en-GB" sz="2400" dirty="0"/>
              <a:t> mm</a:t>
            </a:r>
          </a:p>
          <a:p>
            <a:pPr rtl="0"/>
            <a:r>
              <a:rPr lang="en-GB" sz="2400" b="1" dirty="0" err="1"/>
              <a:t>Hvordan</a:t>
            </a:r>
            <a:r>
              <a:rPr lang="en-GB" sz="2400" b="1" dirty="0"/>
              <a:t>; </a:t>
            </a:r>
            <a:r>
              <a:rPr lang="en-GB" sz="2400" dirty="0" err="1"/>
              <a:t>Tilrettelegge</a:t>
            </a:r>
            <a:r>
              <a:rPr lang="en-GB" sz="2400" dirty="0"/>
              <a:t> for </a:t>
            </a:r>
            <a:r>
              <a:rPr lang="en-GB" sz="2400" dirty="0" err="1"/>
              <a:t>morsomme</a:t>
            </a:r>
            <a:r>
              <a:rPr lang="en-GB" sz="2400" dirty="0"/>
              <a:t> </a:t>
            </a:r>
            <a:r>
              <a:rPr lang="en-GB" sz="2400" dirty="0" err="1"/>
              <a:t>aktiviteter</a:t>
            </a:r>
            <a:r>
              <a:rPr lang="en-GB" sz="2400" dirty="0"/>
              <a:t>, </a:t>
            </a:r>
            <a:r>
              <a:rPr lang="en-GB" sz="2400" dirty="0" err="1"/>
              <a:t>tilpasset</a:t>
            </a:r>
            <a:r>
              <a:rPr lang="en-GB" sz="2400" dirty="0"/>
              <a:t> </a:t>
            </a:r>
            <a:r>
              <a:rPr lang="en-GB" sz="2400" dirty="0" err="1"/>
              <a:t>innhold</a:t>
            </a:r>
            <a:r>
              <a:rPr lang="en-GB" sz="2400" dirty="0"/>
              <a:t> </a:t>
            </a:r>
            <a:r>
              <a:rPr lang="en-GB" sz="2400" dirty="0" err="1"/>
              <a:t>og</a:t>
            </a:r>
            <a:r>
              <a:rPr lang="en-GB" sz="2400" dirty="0"/>
              <a:t> </a:t>
            </a:r>
            <a:r>
              <a:rPr lang="en-GB" sz="2400" dirty="0" err="1"/>
              <a:t>sosial</a:t>
            </a:r>
            <a:r>
              <a:rPr lang="en-GB" sz="2400" dirty="0"/>
              <a:t> arena </a:t>
            </a:r>
            <a:r>
              <a:rPr lang="en-GB" sz="2400" dirty="0" err="1"/>
              <a:t>tilpasset</a:t>
            </a:r>
            <a:r>
              <a:rPr lang="en-GB" sz="2400" dirty="0"/>
              <a:t> </a:t>
            </a:r>
            <a:r>
              <a:rPr lang="en-GB" sz="2400" dirty="0" err="1"/>
              <a:t>jenter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utvikling</a:t>
            </a:r>
            <a:r>
              <a:rPr lang="en-GB" sz="2400" dirty="0"/>
              <a:t>.</a:t>
            </a:r>
          </a:p>
          <a:p>
            <a:pPr rtl="0"/>
            <a:r>
              <a:rPr lang="en-GB" sz="2400" b="1" dirty="0" err="1"/>
              <a:t>Hyppighet</a:t>
            </a:r>
            <a:r>
              <a:rPr lang="en-GB" sz="2400" b="1" dirty="0"/>
              <a:t>; </a:t>
            </a:r>
            <a:r>
              <a:rPr lang="en-GB" sz="2400" dirty="0" err="1"/>
              <a:t>Mål</a:t>
            </a:r>
            <a:r>
              <a:rPr lang="en-GB" sz="2400" dirty="0"/>
              <a:t> om 4 </a:t>
            </a:r>
            <a:r>
              <a:rPr lang="en-GB" sz="2400" dirty="0" err="1"/>
              <a:t>samlinger</a:t>
            </a:r>
            <a:r>
              <a:rPr lang="en-GB" sz="2400" dirty="0"/>
              <a:t> </a:t>
            </a:r>
            <a:r>
              <a:rPr lang="en-GB" sz="2400" dirty="0" err="1"/>
              <a:t>inneværende</a:t>
            </a:r>
            <a:r>
              <a:rPr lang="en-GB" sz="2400" dirty="0"/>
              <a:t> </a:t>
            </a:r>
            <a:r>
              <a:rPr lang="en-GB" sz="2400" dirty="0" err="1"/>
              <a:t>sesong</a:t>
            </a:r>
            <a:r>
              <a:rPr lang="en-GB" sz="2400" dirty="0"/>
              <a:t>- </a:t>
            </a:r>
            <a:r>
              <a:rPr lang="en-GB" sz="2400" dirty="0" err="1"/>
              <a:t>mulig</a:t>
            </a:r>
            <a:r>
              <a:rPr lang="en-GB" sz="2400" dirty="0"/>
              <a:t> mer.</a:t>
            </a:r>
          </a:p>
          <a:p>
            <a:pPr rtl="0"/>
            <a:endParaRPr lang="en-GB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9303D-13C0-6A41-947A-F998CC47B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rtl="0">
              <a:defRPr lang="en-GB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/>
              <a:t>10/9/2021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9FEB4-4C5C-EB43-9696-7B42453DB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rtl="0">
              <a:defRPr lang="en-GB"/>
            </a:defPPr>
            <a:lvl1pPr marL="0" algn="ct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rtl="0">
              <a:defRPr lang="en-GB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94A09A9-5501-47C1-A89A-A340965A2BE2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/>
          <a:lstStyle/>
          <a:p>
            <a:pPr rtl="0"/>
            <a:r>
              <a:rPr lang="nb-NO" dirty="0"/>
              <a:t>H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trenger</a:t>
            </a:r>
            <a:r>
              <a:rPr lang="en-GB" dirty="0"/>
              <a:t> vi </a:t>
            </a:r>
            <a:r>
              <a:rPr lang="en-GB" dirty="0" err="1"/>
              <a:t>mer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 rtlCol="0"/>
          <a:lstStyle/>
          <a:p>
            <a:pPr rtl="0"/>
            <a:r>
              <a:rPr lang="nb-NO" dirty="0"/>
              <a:t>K</a:t>
            </a:r>
            <a:r>
              <a:rPr lang="en-GB" dirty="0"/>
              <a:t>lubber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foreldre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nb-NO" dirty="0"/>
              <a:t>Vi trenger at klubber har lyst til å ha Jenteprosjektet på besøk! Ikke bare et Konnerud arrangement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nb-NO" dirty="0"/>
              <a:t>Vi trenger at foreldre som vil engasjere seg melder seg! Jo flere vi er; jo lettere er det å dra lasset sammen.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nb-NO" dirty="0"/>
          </a:p>
          <a:p>
            <a:pPr rtl="0"/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018B6D-E395-49AD-92AD-AD69E3AB40C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 rtlCol="0"/>
          <a:lstStyle/>
          <a:p>
            <a:pPr rtl="0"/>
            <a:r>
              <a:rPr lang="nb-NO" dirty="0"/>
              <a:t>R</a:t>
            </a:r>
            <a:r>
              <a:rPr lang="en-GB" dirty="0" err="1"/>
              <a:t>ollemodeller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trenere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B9D020-1E25-453D-83DF-1420ACD3968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/>
              <a:t>For </a:t>
            </a:r>
            <a:r>
              <a:rPr lang="en-GB" dirty="0" err="1"/>
              <a:t>jenter</a:t>
            </a:r>
            <a:r>
              <a:rPr lang="en-GB" dirty="0"/>
              <a:t>- Av </a:t>
            </a:r>
            <a:r>
              <a:rPr lang="en-GB" dirty="0" err="1"/>
              <a:t>jenter</a:t>
            </a:r>
            <a:r>
              <a:rPr lang="en-GB" dirty="0"/>
              <a:t>! Vi </a:t>
            </a:r>
            <a:r>
              <a:rPr lang="en-GB" dirty="0" err="1"/>
              <a:t>ønsker</a:t>
            </a:r>
            <a:r>
              <a:rPr lang="en-GB" dirty="0"/>
              <a:t> at alle </a:t>
            </a:r>
            <a:r>
              <a:rPr lang="en-GB" dirty="0" err="1"/>
              <a:t>trenere</a:t>
            </a:r>
            <a:r>
              <a:rPr lang="en-GB" dirty="0"/>
              <a:t>, </a:t>
            </a:r>
            <a:r>
              <a:rPr lang="en-GB" dirty="0" err="1"/>
              <a:t>rollemodeller</a:t>
            </a:r>
            <a:r>
              <a:rPr lang="en-GB" dirty="0"/>
              <a:t>, </a:t>
            </a:r>
            <a:r>
              <a:rPr lang="en-GB" dirty="0" err="1"/>
              <a:t>foredragsholdere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involveres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Jenteprosjektet</a:t>
            </a:r>
            <a:r>
              <a:rPr lang="en-GB" dirty="0"/>
              <a:t> </a:t>
            </a:r>
            <a:r>
              <a:rPr lang="en-GB" dirty="0" err="1"/>
              <a:t>skal</a:t>
            </a:r>
            <a:r>
              <a:rPr lang="en-GB" dirty="0"/>
              <a:t> </a:t>
            </a:r>
            <a:r>
              <a:rPr lang="en-GB" dirty="0" err="1"/>
              <a:t>være</a:t>
            </a:r>
            <a:r>
              <a:rPr lang="en-GB" dirty="0"/>
              <a:t> </a:t>
            </a:r>
            <a:r>
              <a:rPr lang="en-GB" dirty="0" err="1"/>
              <a:t>jenter</a:t>
            </a:r>
            <a:r>
              <a:rPr lang="en-GB" dirty="0"/>
              <a:t>-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langt</a:t>
            </a:r>
            <a:r>
              <a:rPr lang="en-GB" dirty="0"/>
              <a:t> det er </a:t>
            </a:r>
            <a:r>
              <a:rPr lang="en-GB" dirty="0" err="1"/>
              <a:t>mulig</a:t>
            </a:r>
            <a:r>
              <a:rPr lang="en-GB" dirty="0"/>
              <a:t>.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64BEF-8367-144A-9F53-7A1282A32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</p:spPr>
        <p:txBody>
          <a:bodyPr rtlCol="0"/>
          <a:lstStyle/>
          <a:p>
            <a:pPr rtl="0"/>
            <a:r>
              <a:rPr lang="nb-NO" dirty="0"/>
              <a:t>06.05.2025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D1986A-9AF9-5C45-BE85-20D5AA267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nb-NO" dirty="0"/>
              <a:t>Jenteprosjektet 25/26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448B0-743E-0045-8131-69B4EEC58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/>
          <a:lstStyle/>
          <a:p>
            <a:pPr rtl="0"/>
            <a:r>
              <a:rPr lang="nb-NO" dirty="0"/>
              <a:t>Ta kontakt for info!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72FA7B1-CD7F-3646-B44C-91A107A0CBE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 rtlCol="0"/>
          <a:lstStyle/>
          <a:p>
            <a:pPr rtl="0"/>
            <a:r>
              <a:rPr lang="nb-NO" dirty="0"/>
              <a:t>C</a:t>
            </a:r>
            <a:r>
              <a:rPr lang="en-GB" dirty="0" err="1"/>
              <a:t>hristian</a:t>
            </a:r>
            <a:r>
              <a:rPr lang="en-GB" dirty="0"/>
              <a:t> Engh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en-GB" dirty="0" err="1"/>
              <a:t>Oppmann</a:t>
            </a:r>
            <a:r>
              <a:rPr lang="en-GB" dirty="0"/>
              <a:t> </a:t>
            </a:r>
            <a:r>
              <a:rPr lang="en-GB" dirty="0" err="1"/>
              <a:t>Konnerud</a:t>
            </a:r>
            <a:r>
              <a:rPr lang="en-GB" dirty="0"/>
              <a:t> IL HL</a:t>
            </a:r>
          </a:p>
          <a:p>
            <a:pPr rtl="0"/>
            <a:r>
              <a:rPr lang="en-GB" dirty="0"/>
              <a:t>90792450</a:t>
            </a:r>
          </a:p>
          <a:p>
            <a:pPr rtl="0"/>
            <a:r>
              <a:rPr lang="en-GB" dirty="0"/>
              <a:t>christian@alberteng.no</a:t>
            </a: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85697B7-EBBB-0E4B-AA02-0D3F94821C6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469612" cy="522514"/>
          </a:xfrm>
        </p:spPr>
        <p:txBody>
          <a:bodyPr rtlCol="0"/>
          <a:lstStyle/>
          <a:p>
            <a:pPr rtl="0"/>
            <a:r>
              <a:rPr lang="nb-NO" dirty="0"/>
              <a:t>H</a:t>
            </a:r>
            <a:r>
              <a:rPr lang="en-GB" dirty="0" err="1"/>
              <a:t>ans</a:t>
            </a:r>
            <a:r>
              <a:rPr lang="en-GB" dirty="0"/>
              <a:t>-Christian B Olsen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2ECAAA-1E9C-4845-8EA9-E11A76F0815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n-GB" dirty="0" err="1"/>
              <a:t>Oppmann</a:t>
            </a:r>
            <a:r>
              <a:rPr lang="en-GB" dirty="0"/>
              <a:t> </a:t>
            </a:r>
            <a:r>
              <a:rPr lang="en-GB" dirty="0" err="1"/>
              <a:t>Konnerud</a:t>
            </a:r>
            <a:r>
              <a:rPr lang="en-GB" dirty="0"/>
              <a:t> IL UH</a:t>
            </a:r>
          </a:p>
          <a:p>
            <a:pPr rtl="0"/>
            <a:r>
              <a:rPr lang="en-GB" dirty="0"/>
              <a:t>47375028</a:t>
            </a:r>
          </a:p>
          <a:p>
            <a:pPr rtl="0"/>
            <a:r>
              <a:rPr lang="en-GB" dirty="0"/>
              <a:t>hchrbo@gmail.com</a:t>
            </a: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202033-17DD-3E4F-BB90-ADC6A1F0C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</p:spPr>
        <p:txBody>
          <a:bodyPr rtlCol="0"/>
          <a:lstStyle/>
          <a:p>
            <a:pPr rtl="0"/>
            <a:r>
              <a:rPr lang="nb-NO" dirty="0"/>
              <a:t>06.05.2025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2ACFC2-B54A-8244-B5D9-4B1EC2EED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nb-NO" dirty="0"/>
              <a:t>Jenteprosjektet 25/26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5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6B19C-29F9-3AFD-910E-2C2A92255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15081"/>
            <a:ext cx="10515600" cy="1325563"/>
          </a:xfrm>
        </p:spPr>
        <p:txBody>
          <a:bodyPr/>
          <a:lstStyle/>
          <a:p>
            <a:r>
              <a:rPr lang="nb-NO" b="0" i="0" dirty="0">
                <a:effectLst/>
              </a:rPr>
              <a:t>LK og arbeidsoppgaver sesongen 24/25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D80E1-EECB-8653-718B-5A7C5774D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3331"/>
            <a:ext cx="10515600" cy="4351338"/>
          </a:xfrm>
        </p:spPr>
        <p:txBody>
          <a:bodyPr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nb-NO" sz="1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Leder Jørn Espen Bolstad, IL Skrim</a:t>
            </a:r>
          </a:p>
          <a:p>
            <a:pPr lvl="1" fontAlgn="base"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ea typeface="Times New Roman" panose="02020603050405020304" pitchFamily="18" charset="0"/>
              </a:rPr>
              <a:t>Krets samlinger</a:t>
            </a:r>
          </a:p>
          <a:p>
            <a:pPr lvl="1" fontAlgn="base"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ea typeface="Times New Roman" panose="02020603050405020304" pitchFamily="18" charset="0"/>
              </a:rPr>
              <a:t>Skiklubb utvikling / utdanning</a:t>
            </a:r>
            <a:endParaRPr lang="nb-NO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Nestleder Anne Håvi, IL Holeværingen</a:t>
            </a:r>
          </a:p>
          <a:p>
            <a:pPr marL="800100" lvl="1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ea typeface="Times New Roman" panose="02020603050405020304" pitchFamily="18" charset="0"/>
              </a:rPr>
              <a:t>Hovedlandsrennet</a:t>
            </a:r>
            <a:endParaRPr lang="nb-NO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Medlem Siri Asmyhr, Eiker Ski</a:t>
            </a:r>
          </a:p>
          <a:p>
            <a:pPr marL="800100" lvl="1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ea typeface="Times New Roman" panose="02020603050405020304" pitchFamily="18" charset="0"/>
              </a:rPr>
              <a:t>Krets samlinger</a:t>
            </a:r>
          </a:p>
          <a:p>
            <a:pPr marL="800100" lvl="1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ea typeface="Times New Roman" panose="02020603050405020304" pitchFamily="18" charset="0"/>
              </a:rPr>
              <a:t>Sparebank 1- cup</a:t>
            </a:r>
            <a:endParaRPr lang="nb-NO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1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Medlem Ståle Kihle, Konnerud IL</a:t>
            </a:r>
          </a:p>
          <a:p>
            <a:pPr marL="800100" lvl="1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ea typeface="Times New Roman" panose="02020603050405020304" pitchFamily="18" charset="0"/>
              </a:rPr>
              <a:t>Norges Cup og NM junior</a:t>
            </a:r>
            <a:endParaRPr lang="nb-NO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Medlem Olav Wollebæk Veslestølen, Hemsedal IL</a:t>
            </a:r>
          </a:p>
          <a:p>
            <a:pPr marL="800100" lvl="1" indent="-342900" fontAlgn="base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ea typeface="Times New Roman" panose="02020603050405020304" pitchFamily="18" charset="0"/>
              </a:rPr>
              <a:t>Terminliste</a:t>
            </a:r>
          </a:p>
          <a:p>
            <a:pPr lvl="1" fontAlgn="base">
              <a:lnSpc>
                <a:spcPct val="107000"/>
              </a:lnSpc>
              <a:spcAft>
                <a:spcPts val="800"/>
              </a:spcAft>
            </a:pPr>
            <a:endParaRPr lang="nb-NO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endParaRPr lang="nb-NO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782980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04300-9971-5970-26CB-B00FAA570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03225"/>
            <a:ext cx="10515600" cy="1325563"/>
          </a:xfrm>
        </p:spPr>
        <p:txBody>
          <a:bodyPr>
            <a:normAutofit/>
          </a:bodyPr>
          <a:lstStyle/>
          <a:p>
            <a:r>
              <a:rPr lang="nb-NO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Skiklubb utvikler</a:t>
            </a:r>
            <a:br>
              <a:rPr lang="nb-NO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2A7F1-E162-35D7-074E-C1F3CA25A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Einar Aabrekk, Mail: </a:t>
            </a:r>
            <a:r>
              <a:rPr lang="nb-N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einar.aabrekk@skiforbundet.no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tlf: 95964471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Tilgjengelig for klubbene.</a:t>
            </a:r>
            <a:endParaRPr lang="nb-NO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Skisprellarrangement</a:t>
            </a:r>
            <a:endParaRPr lang="nb-NO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Inspirasjons kvelder</a:t>
            </a:r>
            <a:endParaRPr lang="nb-NO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Grasrot trener kurs</a:t>
            </a:r>
            <a:endParaRPr lang="nb-NO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Trener 1 kurs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Tilhenger med utstyr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2037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F7502-024D-20B0-49A8-3FA7584A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AF9FF-93A4-3F89-12D2-A478F3463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3833" cy="4351338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1522AB-2460-8C17-DB6B-0157FBCE5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6350"/>
            <a:ext cx="12187237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67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8FDC1-C186-A0EE-D79E-14DED6A1F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05" y="1182721"/>
            <a:ext cx="9964420" cy="1325563"/>
          </a:xfrm>
        </p:spPr>
        <p:txBody>
          <a:bodyPr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nb-NO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Sesongen 2024/25, gjennomførte samlinger: </a:t>
            </a:r>
            <a:br>
              <a:rPr lang="nb-NO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nb-NO" sz="4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4000" strike="noStrike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nb-NO" sz="4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15D101-CC91-DD4B-5884-D606BEEFE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578628"/>
              </p:ext>
            </p:extLst>
          </p:nvPr>
        </p:nvGraphicFramePr>
        <p:xfrm>
          <a:off x="777358" y="1517107"/>
          <a:ext cx="9823304" cy="4739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826">
                  <a:extLst>
                    <a:ext uri="{9D8B030D-6E8A-4147-A177-3AD203B41FA5}">
                      <a16:colId xmlns:a16="http://schemas.microsoft.com/office/drawing/2014/main" val="1358214751"/>
                    </a:ext>
                  </a:extLst>
                </a:gridCol>
                <a:gridCol w="2455826">
                  <a:extLst>
                    <a:ext uri="{9D8B030D-6E8A-4147-A177-3AD203B41FA5}">
                      <a16:colId xmlns:a16="http://schemas.microsoft.com/office/drawing/2014/main" val="4242635278"/>
                    </a:ext>
                  </a:extLst>
                </a:gridCol>
                <a:gridCol w="2455826">
                  <a:extLst>
                    <a:ext uri="{9D8B030D-6E8A-4147-A177-3AD203B41FA5}">
                      <a16:colId xmlns:a16="http://schemas.microsoft.com/office/drawing/2014/main" val="2126960704"/>
                    </a:ext>
                  </a:extLst>
                </a:gridCol>
                <a:gridCol w="2455826">
                  <a:extLst>
                    <a:ext uri="{9D8B030D-6E8A-4147-A177-3AD203B41FA5}">
                      <a16:colId xmlns:a16="http://schemas.microsoft.com/office/drawing/2014/main" val="1561897914"/>
                    </a:ext>
                  </a:extLst>
                </a:gridCol>
              </a:tblGrid>
              <a:tr h="618686">
                <a:tc>
                  <a:txBody>
                    <a:bodyPr/>
                    <a:lstStyle/>
                    <a:p>
                      <a:r>
                        <a:rPr lang="nb-NO" sz="2400" dirty="0"/>
                        <a:t>Når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Hvor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Hvem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Antall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67321"/>
                  </a:ext>
                </a:extLst>
              </a:tr>
              <a:tr h="618686">
                <a:tc>
                  <a:txBody>
                    <a:bodyPr/>
                    <a:lstStyle/>
                    <a:p>
                      <a:r>
                        <a:rPr lang="nb-NO" sz="2400" dirty="0"/>
                        <a:t>Juni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Sognefjellet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13-16 år, jr, 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Avlyst </a:t>
                      </a:r>
                      <a:r>
                        <a:rPr lang="nb-NO" sz="2400" dirty="0" err="1"/>
                        <a:t>pga</a:t>
                      </a:r>
                      <a:r>
                        <a:rPr lang="nb-NO" sz="2400" dirty="0"/>
                        <a:t> få deltagere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247072"/>
                  </a:ext>
                </a:extLst>
              </a:tr>
              <a:tr h="618686">
                <a:tc>
                  <a:txBody>
                    <a:bodyPr/>
                    <a:lstStyle/>
                    <a:p>
                      <a:r>
                        <a:rPr lang="nb-NO" sz="2400" dirty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Konnerud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13-16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Ca. 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04183"/>
                  </a:ext>
                </a:extLst>
              </a:tr>
              <a:tr h="618686">
                <a:tc>
                  <a:txBody>
                    <a:bodyPr/>
                    <a:lstStyle/>
                    <a:p>
                      <a:r>
                        <a:rPr lang="nb-NO" sz="2400" dirty="0"/>
                        <a:t>Høstferien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Vikersund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13-16 år, jr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Ca. 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700215"/>
                  </a:ext>
                </a:extLst>
              </a:tr>
              <a:tr h="618686">
                <a:tc>
                  <a:txBody>
                    <a:bodyPr/>
                    <a:lstStyle/>
                    <a:p>
                      <a:r>
                        <a:rPr lang="nb-NO" sz="2400" dirty="0"/>
                        <a:t>Oktober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Skrim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13-16 år, jr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417905"/>
                  </a:ext>
                </a:extLst>
              </a:tr>
              <a:tr h="618686">
                <a:tc>
                  <a:txBody>
                    <a:bodyPr/>
                    <a:lstStyle/>
                    <a:p>
                      <a:r>
                        <a:rPr lang="nb-NO" sz="2400" dirty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Beitostølen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jr,sr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8-10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7148"/>
                  </a:ext>
                </a:extLst>
              </a:tr>
              <a:tr h="618686">
                <a:tc>
                  <a:txBody>
                    <a:bodyPr/>
                    <a:lstStyle/>
                    <a:p>
                      <a:r>
                        <a:rPr lang="nb-NO" sz="2400" dirty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Geilo/</a:t>
                      </a:r>
                      <a:r>
                        <a:rPr lang="nb-NO" sz="2400" dirty="0" err="1"/>
                        <a:t>Ntg</a:t>
                      </a:r>
                      <a:r>
                        <a:rPr lang="nb-NO" sz="2400" dirty="0"/>
                        <a:t>, flyttet til Beitostølen.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13-16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0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74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8FDC1-C186-A0EE-D79E-14DED6A1F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07" y="874377"/>
            <a:ext cx="9964420" cy="1325563"/>
          </a:xfrm>
        </p:spPr>
        <p:txBody>
          <a:bodyPr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nb-NO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Sesongen 2025/26, planlagte samlinger: </a:t>
            </a:r>
            <a:br>
              <a:rPr lang="nb-NO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nb-NO" sz="4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4000" strike="noStrike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nb-NO" sz="4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15D101-CC91-DD4B-5884-D606BEEFE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095873"/>
              </p:ext>
            </p:extLst>
          </p:nvPr>
        </p:nvGraphicFramePr>
        <p:xfrm>
          <a:off x="702928" y="1159478"/>
          <a:ext cx="494326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7918">
                  <a:extLst>
                    <a:ext uri="{9D8B030D-6E8A-4147-A177-3AD203B41FA5}">
                      <a16:colId xmlns:a16="http://schemas.microsoft.com/office/drawing/2014/main" val="1358214751"/>
                    </a:ext>
                  </a:extLst>
                </a:gridCol>
                <a:gridCol w="2165351">
                  <a:extLst>
                    <a:ext uri="{9D8B030D-6E8A-4147-A177-3AD203B41FA5}">
                      <a16:colId xmlns:a16="http://schemas.microsoft.com/office/drawing/2014/main" val="4242635278"/>
                    </a:ext>
                  </a:extLst>
                </a:gridCol>
              </a:tblGrid>
              <a:tr h="314411">
                <a:tc gridSpan="2"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13-16 år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667724"/>
                  </a:ext>
                </a:extLst>
              </a:tr>
              <a:tr h="314411">
                <a:tc>
                  <a:txBody>
                    <a:bodyPr/>
                    <a:lstStyle/>
                    <a:p>
                      <a:r>
                        <a:rPr lang="nb-NO" sz="1800" dirty="0"/>
                        <a:t>Når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Hvor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67321"/>
                  </a:ext>
                </a:extLst>
              </a:tr>
              <a:tr h="314411">
                <a:tc>
                  <a:txBody>
                    <a:bodyPr/>
                    <a:lstStyle/>
                    <a:p>
                      <a:r>
                        <a:rPr lang="nb-NO" sz="1800" dirty="0"/>
                        <a:t>Sognefjellet juni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Gjennomføres ikke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427011"/>
                  </a:ext>
                </a:extLst>
              </a:tr>
              <a:tr h="314411">
                <a:tc>
                  <a:txBody>
                    <a:bodyPr/>
                    <a:lstStyle/>
                    <a:p>
                      <a:r>
                        <a:rPr lang="nb-NO" sz="1800" dirty="0"/>
                        <a:t>Dagssamling, 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Lier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04183"/>
                  </a:ext>
                </a:extLst>
              </a:tr>
              <a:tr h="314411">
                <a:tc>
                  <a:txBody>
                    <a:bodyPr/>
                    <a:lstStyle/>
                    <a:p>
                      <a:r>
                        <a:rPr lang="nb-NO" sz="1800" dirty="0"/>
                        <a:t>27.-29. </a:t>
                      </a:r>
                      <a:r>
                        <a:rPr lang="nb-NO" sz="1800"/>
                        <a:t>september (høstferien)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Vikersund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700215"/>
                  </a:ext>
                </a:extLst>
              </a:tr>
              <a:tr h="314411">
                <a:tc>
                  <a:txBody>
                    <a:bodyPr/>
                    <a:lstStyle/>
                    <a:p>
                      <a:r>
                        <a:rPr lang="nb-NO" sz="1800" dirty="0"/>
                        <a:t>Dagssamling, Oktober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Hole/Ringerike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417905"/>
                  </a:ext>
                </a:extLst>
              </a:tr>
              <a:tr h="314411">
                <a:tc>
                  <a:txBody>
                    <a:bodyPr/>
                    <a:lstStyle/>
                    <a:p>
                      <a:r>
                        <a:rPr lang="nb-NO" sz="1800" dirty="0"/>
                        <a:t>7.-9.november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NTG Geilo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7148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AEC709-A9F5-D469-9228-6CA1CC8D0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928" y="3958309"/>
            <a:ext cx="4943269" cy="2554844"/>
          </a:xfrm>
          <a:ln>
            <a:solidFill>
              <a:srgbClr val="101072"/>
            </a:solidFill>
          </a:ln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nb-NO" sz="14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Dagssamlinger 2025: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nb-NO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Haugsbygd/Ringkollen/Holeværingen og Lier/Sjåstad har meldt seg som mulige arrangører av disse samlingene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nb-NO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Opplegget er fritt styrt av aktuelle trenere.</a:t>
            </a:r>
            <a:endParaRPr lang="nb-NO" sz="1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nb-NO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Trenere hentes fortrinnsvis fra egne rekker.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endParaRPr lang="nb-NO" sz="1000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FDCE746-1E27-1C99-E60C-47B6ED01C7F0}"/>
              </a:ext>
            </a:extLst>
          </p:cNvPr>
          <p:cNvSpPr txBox="1">
            <a:spLocks/>
          </p:cNvSpPr>
          <p:nvPr/>
        </p:nvSpPr>
        <p:spPr>
          <a:xfrm>
            <a:off x="5978664" y="4529543"/>
            <a:ext cx="4943269" cy="1622689"/>
          </a:xfrm>
          <a:prstGeom prst="rect">
            <a:avLst/>
          </a:prstGeom>
          <a:ln>
            <a:solidFill>
              <a:srgbClr val="101072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rgbClr val="10107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10107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10107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10107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10107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4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Åpne juniorsamlinger</a:t>
            </a:r>
          </a:p>
          <a:p>
            <a:pPr>
              <a:buNone/>
            </a:pPr>
            <a:r>
              <a:rPr lang="nb-NO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Buskerud skikrets har i inneværende sesong muligheten til å delta på treningssamlinger i regi av Team Konnerud.</a:t>
            </a:r>
          </a:p>
          <a:p>
            <a:pPr>
              <a:buNone/>
            </a:pPr>
            <a:r>
              <a:rPr lang="nb-NO" sz="14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Invitasjon og påmelding legges ut på BSK sine nettside</a:t>
            </a:r>
            <a:endParaRPr lang="nb-NO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b-NO" sz="1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3183C6-0C09-23C2-3846-DA5ADCA9E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687302"/>
              </p:ext>
            </p:extLst>
          </p:nvPr>
        </p:nvGraphicFramePr>
        <p:xfrm>
          <a:off x="5978665" y="1141328"/>
          <a:ext cx="4943269" cy="3095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76">
                  <a:extLst>
                    <a:ext uri="{9D8B030D-6E8A-4147-A177-3AD203B41FA5}">
                      <a16:colId xmlns:a16="http://schemas.microsoft.com/office/drawing/2014/main" val="1358214751"/>
                    </a:ext>
                  </a:extLst>
                </a:gridCol>
                <a:gridCol w="2390493">
                  <a:extLst>
                    <a:ext uri="{9D8B030D-6E8A-4147-A177-3AD203B41FA5}">
                      <a16:colId xmlns:a16="http://schemas.microsoft.com/office/drawing/2014/main" val="4242635278"/>
                    </a:ext>
                  </a:extLst>
                </a:gridCol>
              </a:tblGrid>
              <a:tr h="306016">
                <a:tc gridSpan="2">
                  <a:txBody>
                    <a:bodyPr/>
                    <a:lstStyle/>
                    <a:p>
                      <a:pPr algn="ctr"/>
                      <a:r>
                        <a:rPr lang="nb-NO" sz="1800" dirty="0"/>
                        <a:t>Junior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856296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r>
                        <a:rPr lang="nb-NO" sz="1800" dirty="0"/>
                        <a:t>Når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Hvor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67321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r>
                        <a:rPr lang="nb-NO" sz="1800" dirty="0"/>
                        <a:t>26.-29. juni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Norefjell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247072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r>
                        <a:rPr lang="nb-NO" sz="1800" dirty="0"/>
                        <a:t>14.-17. 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Norefjell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49898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r>
                        <a:rPr lang="nb-NO" sz="1800" dirty="0"/>
                        <a:t>Dagssamling, 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Lier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04183"/>
                  </a:ext>
                </a:extLst>
              </a:tr>
              <a:tr h="535527">
                <a:tc>
                  <a:txBody>
                    <a:bodyPr/>
                    <a:lstStyle/>
                    <a:p>
                      <a:r>
                        <a:rPr lang="nb-NO" sz="1800" dirty="0"/>
                        <a:t>Høstferien, uke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Nærsamling Konnerud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700215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r>
                        <a:rPr lang="nb-NO" sz="1800" dirty="0"/>
                        <a:t>Dagssamling, Oktober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Hole/Ringerike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417905"/>
                  </a:ext>
                </a:extLst>
              </a:tr>
              <a:tr h="306016">
                <a:tc>
                  <a:txBody>
                    <a:bodyPr/>
                    <a:lstStyle/>
                    <a:p>
                      <a:r>
                        <a:rPr lang="nb-NO" sz="1800" dirty="0"/>
                        <a:t>6.-9.november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Torsby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7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43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EADC-63FC-729C-C77D-6B92AF57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5085"/>
            <a:ext cx="10515600" cy="1325563"/>
          </a:xfrm>
        </p:spPr>
        <p:txBody>
          <a:bodyPr/>
          <a:lstStyle/>
          <a:p>
            <a:r>
              <a:rPr lang="nb-NO" dirty="0"/>
              <a:t>Terminliste 2025/2026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8D148D3-DB86-F8D9-38F7-E82122D262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63354" y="1163581"/>
            <a:ext cx="9123313" cy="51037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Søknads frist terminfestederenn </a:t>
            </a: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september</a:t>
            </a: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 Helg er planlagt til og være lør 24.01.26 og søn 25.01.26 Her legges kun renn som ønsker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 (Klassisk, Fri og sprint).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Steg 11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nb-NO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nb-NO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nb-NO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TD Kurs Digitalt. Vi trenger flere </a:t>
            </a:r>
            <a:r>
              <a:rPr lang="nb-NO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TDer</a:t>
            </a: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TD Kurs oppfriskning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Tidtaking kurs?</a:t>
            </a:r>
            <a:endParaRPr lang="nb-NO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Nytt tidtakings program er under utvikling. (Det skal fungere med </a:t>
            </a:r>
            <a:r>
              <a:rPr lang="nb-NO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emit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Tag)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nb-NO" altLang="nb-NO" sz="2800" dirty="0">
              <a:solidFill>
                <a:srgbClr val="10107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0D1E57F-EC95-30DB-CCEF-93B7EED60E05}"/>
              </a:ext>
            </a:extLst>
          </p:cNvPr>
          <p:cNvSpPr/>
          <p:nvPr/>
        </p:nvSpPr>
        <p:spPr>
          <a:xfrm>
            <a:off x="1279490" y="3580563"/>
            <a:ext cx="1215851" cy="452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86CCBC9F-6907-D291-B45F-33D032217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53" y="2489144"/>
            <a:ext cx="2445958" cy="185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64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838200" y="355600"/>
            <a:ext cx="9585960" cy="1325563"/>
          </a:xfrm>
        </p:spPr>
        <p:txBody>
          <a:bodyPr/>
          <a:lstStyle/>
          <a:p>
            <a:r>
              <a:rPr lang="nb-NO"/>
              <a:t>SpareBank1-cup</a:t>
            </a:r>
            <a:br>
              <a:rPr lang="nb-NO"/>
            </a:br>
            <a:endParaRPr lang="nb-NO"/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838200" y="1367199"/>
            <a:ext cx="10515600" cy="513520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 panose="020B0004020202020204" pitchFamily="34" charset="0"/>
                <a:cs typeface="Times New Roman"/>
              </a:rPr>
              <a:t>Sesongen </a:t>
            </a:r>
            <a:r>
              <a:rPr lang="nb-NO" altLang="nb-NO" sz="2400" dirty="0">
                <a:solidFill>
                  <a:schemeClr val="tx1"/>
                </a:solidFill>
                <a:latin typeface="Aptos"/>
                <a:ea typeface="Aptos" panose="020B0004020202020204" pitchFamily="34" charset="0"/>
                <a:cs typeface="Times New Roman"/>
              </a:rPr>
              <a:t>24/25</a:t>
            </a: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 panose="020B0004020202020204" pitchFamily="34" charset="0"/>
                <a:cs typeface="Times New Roman"/>
              </a:rPr>
              <a:t> har det vært gjennomført Sparebank1 cup på følgende steder:</a:t>
            </a:r>
            <a:endParaRPr kumimoji="0" lang="nb-NO" altLang="nb-N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/>
              <a:cs typeface="Times New Roman"/>
            </a:endParaRPr>
          </a:p>
          <a:p>
            <a:pPr marL="8001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altLang="nb-NO" sz="2000" dirty="0">
                <a:solidFill>
                  <a:schemeClr val="tx1"/>
                </a:solidFill>
                <a:latin typeface="Calibri"/>
                <a:ea typeface="Helvetica" panose="020B0604020202020204" pitchFamily="34" charset="0"/>
                <a:cs typeface="Calibri"/>
              </a:rPr>
              <a:t>1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Helvetica" panose="020B0604020202020204" pitchFamily="34" charset="0"/>
                <a:cs typeface="Calibri"/>
              </a:rPr>
              <a:t>. desember 	</a:t>
            </a:r>
            <a:r>
              <a:rPr lang="nb-NO" altLang="nb-NO" sz="2000" dirty="0" err="1">
                <a:solidFill>
                  <a:schemeClr val="tx1"/>
                </a:solidFill>
                <a:latin typeface="Calibri"/>
                <a:ea typeface="Helvetica" panose="020B0604020202020204" pitchFamily="34" charset="0"/>
                <a:cs typeface="Calibri"/>
              </a:rPr>
              <a:t>Gravsetrennet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Helvetica" panose="020B0604020202020204" pitchFamily="34" charset="0"/>
                <a:cs typeface="Calibri"/>
              </a:rPr>
              <a:t>,</a:t>
            </a:r>
            <a:r>
              <a:rPr lang="nb-NO" altLang="nb-NO" sz="2000" dirty="0">
                <a:solidFill>
                  <a:schemeClr val="tx1"/>
                </a:solidFill>
                <a:latin typeface="Calibri"/>
                <a:ea typeface="Helvetica" panose="020B0604020202020204" pitchFamily="34" charset="0"/>
                <a:cs typeface="Calibri"/>
              </a:rPr>
              <a:t> Hemsedal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Helvetica" panose="020B0604020202020204" pitchFamily="34" charset="0"/>
                <a:cs typeface="Calibri"/>
              </a:rPr>
              <a:t> </a:t>
            </a:r>
            <a:r>
              <a:rPr lang="nb-NO" altLang="nb-NO" sz="2000" dirty="0">
                <a:solidFill>
                  <a:schemeClr val="tx1"/>
                </a:solidFill>
                <a:latin typeface="Calibri"/>
                <a:ea typeface="Helvetica" panose="020B0604020202020204" pitchFamily="34" charset="0"/>
                <a:cs typeface="Calibri"/>
              </a:rPr>
              <a:t>IL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Helvetica" panose="020B0604020202020204" pitchFamily="34" charset="0"/>
                <a:cs typeface="Calibri"/>
              </a:rPr>
              <a:t>, fristil</a:t>
            </a:r>
            <a:endParaRPr kumimoji="0" lang="nb-NO" alt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  <a:p>
            <a:pPr marL="8001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altLang="nb-NO" sz="2000" dirty="0">
                <a:solidFill>
                  <a:schemeClr val="tx1"/>
                </a:solidFill>
                <a:latin typeface="Calibri"/>
                <a:ea typeface="Helvetica" panose="020B0604020202020204" pitchFamily="34" charset="0"/>
                <a:cs typeface="Calibri"/>
              </a:rPr>
              <a:t>14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Helvetica" panose="020B0604020202020204" pitchFamily="34" charset="0"/>
                <a:cs typeface="Calibri"/>
              </a:rPr>
              <a:t>. </a:t>
            </a:r>
            <a:r>
              <a:rPr lang="nb-NO" altLang="nb-NO" sz="2000" dirty="0">
                <a:solidFill>
                  <a:schemeClr val="tx1"/>
                </a:solidFill>
                <a:latin typeface="Calibri"/>
                <a:ea typeface="Helvetica" panose="020B0604020202020204" pitchFamily="34" charset="0"/>
                <a:cs typeface="Calibri"/>
              </a:rPr>
              <a:t>desember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Helvetica" panose="020B0604020202020204" pitchFamily="34" charset="0"/>
                <a:cs typeface="Calibri"/>
              </a:rPr>
              <a:t>       </a:t>
            </a:r>
            <a:r>
              <a:rPr lang="nb-NO" altLang="nb-NO" sz="2000" dirty="0">
                <a:solidFill>
                  <a:schemeClr val="tx1"/>
                </a:solidFill>
                <a:latin typeface="Calibri"/>
                <a:ea typeface="Helvetica" panose="020B0604020202020204" pitchFamily="34" charset="0"/>
                <a:cs typeface="Calibri"/>
              </a:rPr>
              <a:t>  Eggedalsrennet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Helvetica" panose="020B0604020202020204" pitchFamily="34" charset="0"/>
                <a:cs typeface="Calibri"/>
              </a:rPr>
              <a:t>,</a:t>
            </a:r>
            <a:r>
              <a:rPr lang="nb-NO" altLang="nb-NO" sz="2000" dirty="0">
                <a:solidFill>
                  <a:schemeClr val="tx1"/>
                </a:solidFill>
                <a:latin typeface="Calibri"/>
                <a:ea typeface="Helvetica" panose="020B0604020202020204" pitchFamily="34" charset="0"/>
                <a:cs typeface="Calibri"/>
              </a:rPr>
              <a:t> Eggedal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Helvetica" panose="020B0604020202020204" pitchFamily="34" charset="0"/>
                <a:cs typeface="Calibri"/>
              </a:rPr>
              <a:t> IL, </a:t>
            </a:r>
            <a:r>
              <a:rPr lang="nb-NO" altLang="nb-NO" sz="2000" dirty="0">
                <a:solidFill>
                  <a:schemeClr val="tx1"/>
                </a:solidFill>
                <a:latin typeface="Calibri"/>
                <a:ea typeface="Helvetica" panose="020B0604020202020204" pitchFamily="34" charset="0"/>
                <a:cs typeface="Calibri"/>
              </a:rPr>
              <a:t>fristil</a:t>
            </a:r>
            <a:endParaRPr lang="nb-NO" alt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  <a:p>
            <a:pPr marL="8001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altLang="nb-NO" sz="2000" dirty="0">
                <a:solidFill>
                  <a:schemeClr val="tx1"/>
                </a:solidFill>
                <a:latin typeface="Calibri"/>
                <a:ea typeface="Helvetica" panose="020B0604020202020204" pitchFamily="34" charset="0"/>
                <a:cs typeface="Calibri"/>
              </a:rPr>
              <a:t>4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Helvetica" panose="020B0604020202020204" pitchFamily="34" charset="0"/>
                <a:cs typeface="Calibri"/>
              </a:rPr>
              <a:t>. januar        	</a:t>
            </a:r>
            <a:r>
              <a:rPr lang="nb-NO" altLang="nb-NO" sz="2000" dirty="0" err="1">
                <a:solidFill>
                  <a:schemeClr val="tx1"/>
                </a:solidFill>
                <a:latin typeface="Calibri"/>
                <a:ea typeface="Helvetica" panose="020B0604020202020204" pitchFamily="34" charset="0"/>
                <a:cs typeface="Calibri"/>
              </a:rPr>
              <a:t>Kryllingrennet</a:t>
            </a:r>
            <a:r>
              <a:rPr lang="nb-NO" altLang="nb-NO" sz="2000" dirty="0">
                <a:solidFill>
                  <a:schemeClr val="tx1"/>
                </a:solidFill>
                <a:latin typeface="Calibri"/>
                <a:ea typeface="Helvetica" panose="020B0604020202020204" pitchFamily="34" charset="0"/>
                <a:cs typeface="Calibri"/>
              </a:rPr>
              <a:t>, Krødsherad IL,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Helvetica" panose="020B0604020202020204" pitchFamily="34" charset="0"/>
                <a:cs typeface="Calibri"/>
              </a:rPr>
              <a:t> klassisk</a:t>
            </a:r>
            <a:r>
              <a:rPr lang="nb-NO" altLang="nb-NO" sz="2000" dirty="0">
                <a:solidFill>
                  <a:schemeClr val="tx1"/>
                </a:solidFill>
                <a:latin typeface="Calibri"/>
                <a:ea typeface="Helvetica" panose="020B0604020202020204" pitchFamily="34" charset="0"/>
                <a:cs typeface="Calibri"/>
              </a:rPr>
              <a:t> – flyttet til Eggedal</a:t>
            </a:r>
            <a:endParaRPr kumimoji="0" lang="nb-NO" alt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  <a:p>
            <a:pPr marL="8001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altLang="nb-NO" sz="2000" dirty="0">
                <a:solidFill>
                  <a:schemeClr val="tx1"/>
                </a:solidFill>
                <a:latin typeface="Calibri"/>
                <a:ea typeface="Helvetica" panose="020B0604020202020204" pitchFamily="34" charset="0"/>
                <a:cs typeface="Calibri"/>
              </a:rPr>
              <a:t>5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Helvetica" panose="020B0604020202020204" pitchFamily="34" charset="0"/>
                <a:cs typeface="Calibri"/>
              </a:rPr>
              <a:t>. januar         	</a:t>
            </a:r>
            <a:r>
              <a:rPr lang="nb-NO" altLang="nb-NO" sz="2000" dirty="0">
                <a:solidFill>
                  <a:schemeClr val="tx1"/>
                </a:solidFill>
                <a:latin typeface="Calibri"/>
                <a:ea typeface="Helvetica" panose="020B0604020202020204" pitchFamily="34" charset="0"/>
                <a:cs typeface="Calibri"/>
              </a:rPr>
              <a:t>Kongsberg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Helvetica" panose="020B0604020202020204" pitchFamily="34" charset="0"/>
                <a:cs typeface="Calibri"/>
              </a:rPr>
              <a:t> </a:t>
            </a:r>
            <a:r>
              <a:rPr lang="nb-NO" altLang="nb-NO" sz="2000" dirty="0">
                <a:solidFill>
                  <a:schemeClr val="tx1"/>
                </a:solidFill>
                <a:latin typeface="Calibri"/>
                <a:ea typeface="Helvetica" panose="020B0604020202020204" pitchFamily="34" charset="0"/>
                <a:cs typeface="Calibri"/>
              </a:rPr>
              <a:t>Skifestival, IL </a:t>
            </a:r>
            <a:r>
              <a:rPr lang="nb-NO" altLang="nb-NO" sz="2000" dirty="0" err="1">
                <a:solidFill>
                  <a:schemeClr val="tx1"/>
                </a:solidFill>
                <a:latin typeface="Calibri"/>
                <a:ea typeface="Helvetica" panose="020B0604020202020204" pitchFamily="34" charset="0"/>
                <a:cs typeface="Calibri"/>
              </a:rPr>
              <a:t>Skrim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Helvetica" panose="020B0604020202020204" pitchFamily="34" charset="0"/>
                <a:cs typeface="Calibri"/>
              </a:rPr>
              <a:t>, </a:t>
            </a:r>
            <a:r>
              <a:rPr lang="nb-NO" altLang="nb-NO" sz="2000" dirty="0">
                <a:solidFill>
                  <a:schemeClr val="tx1"/>
                </a:solidFill>
                <a:latin typeface="Calibri"/>
                <a:ea typeface="Helvetica" panose="020B0604020202020204" pitchFamily="34" charset="0"/>
                <a:cs typeface="Calibri"/>
              </a:rPr>
              <a:t>klassisk (flyttet fra 18.01)</a:t>
            </a:r>
            <a:endParaRPr kumimoji="0" lang="nb-NO" alt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b-NO" altLang="nb-NO" sz="2000" dirty="0">
                <a:solidFill>
                  <a:schemeClr val="tx1"/>
                </a:solidFill>
                <a:latin typeface="Calibri"/>
                <a:ea typeface="Helvetica" panose="020B0604020202020204" pitchFamily="34" charset="0"/>
                <a:cs typeface="Calibri"/>
              </a:rPr>
              <a:t>16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Helvetica" panose="020B0604020202020204" pitchFamily="34" charset="0"/>
                <a:cs typeface="Calibri"/>
              </a:rPr>
              <a:t>. februar       	</a:t>
            </a:r>
            <a:r>
              <a:rPr kumimoji="0" lang="nb-NO" altLang="nb-NO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Helvetica" panose="020B0604020202020204" pitchFamily="34" charset="0"/>
                <a:cs typeface="Calibri"/>
              </a:rPr>
              <a:t>Kleivarennet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Helvetica" panose="020B0604020202020204" pitchFamily="34" charset="0"/>
                <a:cs typeface="Calibri"/>
              </a:rPr>
              <a:t>, Holeværingen, sprint klassisk</a:t>
            </a:r>
            <a:endParaRPr kumimoji="0" lang="nb-NO" alt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  <a:p>
            <a:pPr marL="8001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altLang="nb-NO" sz="2000" dirty="0">
                <a:solidFill>
                  <a:schemeClr val="tx1"/>
                </a:solidFill>
                <a:latin typeface="Calibri"/>
                <a:ea typeface="Helvetica" panose="020B0604020202020204" pitchFamily="34" charset="0"/>
                <a:cs typeface="Calibri"/>
              </a:rPr>
              <a:t>22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Helvetica" panose="020B0604020202020204" pitchFamily="34" charset="0"/>
                <a:cs typeface="Calibri"/>
              </a:rPr>
              <a:t>.mars             	</a:t>
            </a:r>
            <a:r>
              <a:rPr lang="nb-NO" altLang="nb-NO" sz="2000" dirty="0">
                <a:solidFill>
                  <a:schemeClr val="tx1"/>
                </a:solidFill>
                <a:latin typeface="Calibri"/>
                <a:ea typeface="Helvetica" panose="020B0604020202020204" pitchFamily="34" charset="0"/>
                <a:cs typeface="Calibri"/>
              </a:rPr>
              <a:t>Solcrossen Gol</a:t>
            </a:r>
            <a:r>
              <a:rPr kumimoji="0" lang="nb-NO" alt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Helvetica" panose="020B0604020202020204" pitchFamily="34" charset="0"/>
                <a:cs typeface="Calibri"/>
              </a:rPr>
              <a:t>, Gol IL</a:t>
            </a:r>
            <a:r>
              <a:rPr lang="nb-NO" altLang="nb-NO" sz="2000" dirty="0">
                <a:solidFill>
                  <a:schemeClr val="tx1"/>
                </a:solidFill>
                <a:latin typeface="Calibri"/>
                <a:ea typeface="Helvetica" panose="020B0604020202020204" pitchFamily="34" charset="0"/>
                <a:cs typeface="Calibri"/>
              </a:rPr>
              <a:t>. Endret til ordinært renn i friteknikk pga. for lite snø                			til </a:t>
            </a:r>
            <a:r>
              <a:rPr lang="nb-NO" altLang="nb-NO" sz="2000" dirty="0" err="1">
                <a:solidFill>
                  <a:schemeClr val="tx1"/>
                </a:solidFill>
                <a:latin typeface="Calibri"/>
                <a:ea typeface="Helvetica" panose="020B0604020202020204" pitchFamily="34" charset="0"/>
                <a:cs typeface="Calibri"/>
              </a:rPr>
              <a:t>langrennscross</a:t>
            </a:r>
            <a:endParaRPr lang="nb-NO" alt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Helvetica" panose="020B0604020202020204" pitchFamily="34" charset="0"/>
              <a:cs typeface="Calibri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nb-NO" altLang="nb-N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Helvetica" panose="020B0604020202020204" pitchFamily="34" charset="0"/>
                <a:cs typeface="Calibri"/>
              </a:rPr>
              <a:t>Gol IL </a:t>
            </a:r>
            <a:r>
              <a:rPr lang="nb-NO" altLang="nb-NO" sz="2400" dirty="0">
                <a:solidFill>
                  <a:schemeClr val="tx1"/>
                </a:solidFill>
                <a:latin typeface="Calibri"/>
                <a:ea typeface="Helvetica" panose="020B0604020202020204" pitchFamily="34" charset="0"/>
                <a:cs typeface="Calibri"/>
              </a:rPr>
              <a:t>arrangerte</a:t>
            </a: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Helvetica" panose="020B0604020202020204" pitchFamily="34" charset="0"/>
                <a:cs typeface="Calibri"/>
              </a:rPr>
              <a:t> i år en fin avslutning på SpareBank1 cup med skirenn på Solseter Skistadion og premieutdeling og bespisning på </a:t>
            </a:r>
            <a:r>
              <a:rPr lang="nb-NO" altLang="nb-NO" sz="2400" dirty="0">
                <a:solidFill>
                  <a:schemeClr val="tx1"/>
                </a:solidFill>
                <a:latin typeface="Calibri"/>
                <a:ea typeface="Helvetica" panose="020B0604020202020204" pitchFamily="34" charset="0"/>
                <a:cs typeface="Calibri"/>
              </a:rPr>
              <a:t>Oset fjellhotell</a:t>
            </a: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Helvetica" panose="020B0604020202020204" pitchFamily="34" charset="0"/>
                <a:cs typeface="Calibri"/>
              </a:rPr>
              <a:t>.</a:t>
            </a:r>
            <a:endParaRPr lang="nb-NO" altLang="nb-N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Helvetica" panose="020B0604020202020204" pitchFamily="34" charset="0"/>
              <a:cs typeface="Calibri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nb-NO" altLang="nb-NO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Helvetica" panose="020B0604020202020204" pitchFamily="34" charset="0"/>
                <a:cs typeface="Calibri"/>
              </a:rPr>
              <a:t>SpareBank1 </a:t>
            </a: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Helvetica" panose="020B0604020202020204" pitchFamily="34" charset="0"/>
                <a:cs typeface="Calibri"/>
              </a:rPr>
              <a:t>gikk inn og sponset utøverne med varm lunsj på </a:t>
            </a:r>
            <a:r>
              <a:rPr lang="nb-NO" altLang="nb-NO" sz="2400" dirty="0">
                <a:solidFill>
                  <a:schemeClr val="tx1"/>
                </a:solidFill>
                <a:latin typeface="Calibri"/>
                <a:ea typeface="Helvetica" panose="020B0604020202020204" pitchFamily="34" charset="0"/>
                <a:cs typeface="Calibri"/>
              </a:rPr>
              <a:t>Oset, noe som bidro til at det ble en fin ramme rundt avslutningen og stipendutdeling til løperne.</a:t>
            </a:r>
            <a:endParaRPr lang="nb-NO" altLang="nb-N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  <a:p>
            <a:endParaRPr lang="nb-NO" sz="6000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945DC7-572C-19CB-4A3F-03154D3D5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173" y="161334"/>
            <a:ext cx="3074462" cy="8461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kiforbundet">
      <a:majorFont>
        <a:latin typeface="Skiforbundet Sans"/>
        <a:ea typeface=""/>
        <a:cs typeface=""/>
      </a:majorFont>
      <a:minorFont>
        <a:latin typeface="Skiforbunde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91686CA1-B77F-4C0D-80BF-5D57B09335E5}" vid="{C8022F10-5EEC-4569-8F6E-C1C510E406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ca48ea3-8c75-4d36-b64f-70604b11fd22}" enabled="1" method="Standard" siteId="{3ac94b33-9135-4821-9502-eafda6592a3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NSF ny ppt-mal</Template>
  <TotalTime>5739</TotalTime>
  <Words>1503</Words>
  <Application>Microsoft Office PowerPoint</Application>
  <PresentationFormat>Widescreen</PresentationFormat>
  <Paragraphs>245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Arial</vt:lpstr>
      <vt:lpstr>Calibri</vt:lpstr>
      <vt:lpstr>Skiforbundet Sans</vt:lpstr>
      <vt:lpstr>Symbol</vt:lpstr>
      <vt:lpstr>Times New Roman</vt:lpstr>
      <vt:lpstr>Office-tema</vt:lpstr>
      <vt:lpstr>Vårmøte Buskerud Skikrets</vt:lpstr>
      <vt:lpstr>Agenda</vt:lpstr>
      <vt:lpstr>LK og arbeidsoppgaver sesongen 24/25</vt:lpstr>
      <vt:lpstr>Skiklubb utvikler </vt:lpstr>
      <vt:lpstr>PowerPoint Presentation</vt:lpstr>
      <vt:lpstr>Sesongen 2024/25, gjennomførte samlinger:     </vt:lpstr>
      <vt:lpstr>Sesongen 2025/26, planlagte samlinger:     </vt:lpstr>
      <vt:lpstr>Terminliste 2025/2026</vt:lpstr>
      <vt:lpstr>SpareBank1-cup </vt:lpstr>
      <vt:lpstr>PowerPoint Presentation</vt:lpstr>
      <vt:lpstr>HL – Holmenkollen 7.2-9.2 2025 </vt:lpstr>
      <vt:lpstr>HL Stafett og Smøreservice</vt:lpstr>
      <vt:lpstr>HL 2026</vt:lpstr>
      <vt:lpstr>Norges Cup og NM junior, overnatting, opplegg, smøring</vt:lpstr>
      <vt:lpstr>Smøreopplegg </vt:lpstr>
      <vt:lpstr>Norges Cup og NM junior, deltagelse smøreoppleggg</vt:lpstr>
      <vt:lpstr>Norges Cup og NM junior, sesongen 25/26</vt:lpstr>
      <vt:lpstr>Innspill Vårmøtet NSF-langrenn, Gardermoen</vt:lpstr>
      <vt:lpstr>Jenteprosjektet Langrenn BSK 25/26</vt:lpstr>
      <vt:lpstr>Formålet er å bidra til jentenes sportslige utvikling og skape et sosialt miljø mellom jentene slik at de fortsatt ønsker å være aktive på ski. Miljøet skal være åpent og inkluderende, motiverende og inspirerende. Dette skal ikke komme i stedet for klubbmiljøet, men være et tillegg</vt:lpstr>
      <vt:lpstr>Hva trenger vi mer av?</vt:lpstr>
      <vt:lpstr>Ta kontakt for info!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Bente Langørgen</dc:creator>
  <cp:lastModifiedBy>Havi, Anne  [JACNO]</cp:lastModifiedBy>
  <cp:revision>11</cp:revision>
  <dcterms:created xsi:type="dcterms:W3CDTF">2023-06-27T14:43:35Z</dcterms:created>
  <dcterms:modified xsi:type="dcterms:W3CDTF">2025-05-14T08:35:39Z</dcterms:modified>
</cp:coreProperties>
</file>