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5" r:id="rId2"/>
    <p:sldId id="307" r:id="rId3"/>
    <p:sldId id="281" r:id="rId4"/>
    <p:sldId id="590" r:id="rId5"/>
    <p:sldId id="296" r:id="rId6"/>
    <p:sldId id="324" r:id="rId7"/>
    <p:sldId id="583" r:id="rId8"/>
    <p:sldId id="587" r:id="rId9"/>
    <p:sldId id="588" r:id="rId10"/>
    <p:sldId id="584" r:id="rId11"/>
    <p:sldId id="582" r:id="rId12"/>
    <p:sldId id="589" r:id="rId13"/>
    <p:sldId id="591" r:id="rId14"/>
    <p:sldId id="312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7" autoAdjust="0"/>
    <p:restoredTop sz="72472" autoAdjust="0"/>
  </p:normalViewPr>
  <p:slideViewPr>
    <p:cSldViewPr snapToGrid="0">
      <p:cViewPr>
        <p:scale>
          <a:sx n="91" d="100"/>
          <a:sy n="91" d="100"/>
        </p:scale>
        <p:origin x="71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0DC0E-A160-42B7-A723-F5B9F7BE7806}" type="datetimeFigureOut">
              <a:rPr lang="nb-NO" smtClean="0"/>
              <a:t>24.10.2019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20B85-5267-4A4A-8905-8A52DC42AE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1270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Introduksjon, meg – FN-sambandet – Miljørådet</a:t>
            </a:r>
          </a:p>
          <a:p>
            <a:endParaRPr lang="nb-NO" dirty="0"/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 mange har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høyrt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 FN? Kor mange er det som har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høyrt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 FNs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bærekraftsmål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Dette er 17 mål som ved første blikk kan verke kompliserte og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altomfattande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Mange opplever også at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retter seg mot land, då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særleg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utviklingsland. Vårt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hovudmål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dag er å få dykk her i publikum til å sjå verdien av å arbeide med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desse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måla på organisasjons-, krets-, klubb- og arrangørnivå. Det er faktisk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viktigare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å arbeide med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desse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lokalt enn nasjonalt og internasjonalt, etter min meining. For det er på lokalt nivå at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når ut til folk flest.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0A0A8-2C71-49F4-A499-06DE742C47B1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6736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har igjen lyst til å vise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eksempel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Asker Kommune, då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meiner dette er overførbart til dykk som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her i salen. Her ser de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korleis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har definert måla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har plukka seg ut. Kva slags delmål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desse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høyrer til.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Vidare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skal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sjå på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moglegheiter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utfordringar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 kvart mål. I neste omgang tar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vurdering, for så å legge fram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visjon. Dette er steg 1-3.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Vidare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starter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 sjølve integreringa</a:t>
            </a:r>
            <a:r>
              <a:rPr lang="nb-NO" dirty="0">
                <a:effectLst/>
              </a:rPr>
              <a:t>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20B85-5267-4A4A-8905-8A52DC42AE05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8415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skal prøve å illustrere det kort på skjermen. Den øverste trekanten viser at vi starter breitt, for så å snevre inn arbeidet,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det globale til det lokale perspektivet. Den nederste trekanten viser planhierarkiet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beståande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lokale mål og tiltak. Utforming skjer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mykje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den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øvste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trekanten,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integrering og direkte tiltak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koplast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meir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meir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inn i den nederste trekanten. 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2DD334-2589-416C-8D05-2FA5A212122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78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To muligheter: </a:t>
            </a:r>
          </a:p>
          <a:p>
            <a:endParaRPr lang="nb-NO" dirty="0"/>
          </a:p>
          <a:p>
            <a:r>
              <a:rPr lang="nb-NO" dirty="0"/>
              <a:t>Kvart bord har </a:t>
            </a:r>
            <a:r>
              <a:rPr lang="nb-NO" dirty="0" err="1"/>
              <a:t>eit</a:t>
            </a:r>
            <a:r>
              <a:rPr lang="nb-NO" dirty="0"/>
              <a:t> mål </a:t>
            </a:r>
            <a:r>
              <a:rPr lang="nb-NO" dirty="0" err="1"/>
              <a:t>frå</a:t>
            </a:r>
            <a:r>
              <a:rPr lang="nb-NO" dirty="0"/>
              <a:t> før som </a:t>
            </a:r>
            <a:r>
              <a:rPr lang="nb-NO" dirty="0" err="1"/>
              <a:t>dei</a:t>
            </a:r>
            <a:r>
              <a:rPr lang="nb-NO" dirty="0"/>
              <a:t> skal forklare </a:t>
            </a:r>
            <a:r>
              <a:rPr lang="nb-NO" dirty="0" err="1"/>
              <a:t>korleis</a:t>
            </a:r>
            <a:r>
              <a:rPr lang="nb-NO" dirty="0"/>
              <a:t> </a:t>
            </a:r>
            <a:r>
              <a:rPr lang="nb-NO" dirty="0" err="1"/>
              <a:t>dei</a:t>
            </a:r>
            <a:r>
              <a:rPr lang="nb-NO" dirty="0"/>
              <a:t> skal bruke </a:t>
            </a:r>
          </a:p>
          <a:p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Eller så kjører vi slik vi har prata om. Hvilke </a:t>
            </a:r>
            <a:r>
              <a:rPr lang="nb-NO" dirty="0" err="1"/>
              <a:t>delmål</a:t>
            </a:r>
            <a:r>
              <a:rPr lang="nb-NO" dirty="0"/>
              <a:t> under hvert </a:t>
            </a:r>
            <a:r>
              <a:rPr lang="nb-NO" dirty="0" err="1"/>
              <a:t>mål</a:t>
            </a:r>
            <a:r>
              <a:rPr lang="nb-NO" dirty="0"/>
              <a:t> er mest relevant for enheten?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20B85-5267-4A4A-8905-8A52DC42AE05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8530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skjermen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 de no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17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For at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desse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måla skal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suksess må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forstå at lokale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forutsetningar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blir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påverka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globale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samanhengane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og at lokale tiltak kan få globale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konsekvensar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nb-NO" sz="1400" dirty="0"/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 la oss sjå på SDG1; å utrydde fattigdom.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Korleis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 heile Ski-Norge arbeide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vidare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 dette?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Merk dykk at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seier «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vidare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». Ski-Norge arbeider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allereie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fleire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måla, kanskje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å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klar over det. Vi arbeider med SDG1 og SDG10 ved å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tilgjengeleggjere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skisporten for alle uavhengig av økonomi. Vi arbeider med SDG4 ved å tilrettelegge for gode trenerkurs og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leiarutdanningar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 resten idretts-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Noreg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Vi arbeider også med likestilling mellom kjønnene, SDG5, og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ansvarleg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forbruk og produksjon SDG12. 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Heile Ski-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norge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gjer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mykje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allereie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Poenget og meininga bak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desse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måla er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felles oppfatning om at vi kan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gjere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meir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at dette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ikkje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skal bli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presentasjon om alt vi bør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gjere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ønsker vi i FN-sambandet og Miljørådet å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gje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dykk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nokre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tips til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korleis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kan sette i gang arbeidet. 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sz="14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863E1-4CC6-4FEA-9CD8-7FDA9D4B7E24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1443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863E1-4CC6-4FEA-9CD8-7FDA9D4B7E24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8795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Kjapp innføring: I 2015 blei FNs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Bærekraftsmål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vedtatt på FNs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årlege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generalforsamling i New York.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Bærekraftsmåla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blir kalla Verdas felles agenda fram mot år 2030, og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inneheld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17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hovudmål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169 delmål.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Dei nye måla avløyste Tusenårsmåla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år 2000. Medan Tusenårsmåla konsentrerte seg om å få bukt med alvorlig fattigdom i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mest sårbare delene av verda, er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nye måla globale. Dvs. at alle FNs 193 medlemsland skal rapportere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årleg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henhald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til alle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hovudmåla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alle delmåla.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 sei at SDG legg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meir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vekt på sjølve årsakene til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utfordringane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som står i fokus. Det er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å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utrydde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fattigdom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utkjempe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ulikskap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stoppe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klimaendringane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gjelder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Norge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Sudan – deg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bærekraftig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utvikling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sz="14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863E1-4CC6-4FEA-9CD8-7FDA9D4B7E24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9897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 kva betyr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eigentleg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bærekraftig utvikling?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omgrep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 overalt. I næringslivet, hjå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politikarar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hjå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bloggarar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Dette er jo bra.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Noko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har skjedd.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 omgrepet er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ikkje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noko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nytt. Definert av FN, med Gro Harlem Brundtland i spissen,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allereie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på 80-talet gjennom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Brundtlandkommisjonen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Liker å sei at det i dag nesten kan gå inflasjon i omgrepet, det har blitt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eitt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ord som mange smykker seg med. Bærekraftig omstilling, bærekraftig industri, bærekraftig turisme og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bærekraftig vekst er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nokre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dømer. For oss er det viktig å få fram at det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ikkje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handler om klima, men at det er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noko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som også tek hensyn til menneska og samfunnet. 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0A0A8-2C71-49F4-A499-06DE742C47B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9663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Bærekraftig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utvikling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å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balanse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mellom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sosiale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forhold,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økonomi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miljø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alt man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føretar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seg.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 at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ikkje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øydelegger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moglegheitane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komande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generasjonar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sz="14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863E1-4CC6-4FEA-9CD8-7FDA9D4B7E24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8392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skjermen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 de no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17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For at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desse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måla skal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suksess må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forstå at lokale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forutsetningar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blir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påverka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globale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samanhengane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og at lokale tiltak kan få globale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konsekvensar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nb-NO" sz="1400" dirty="0"/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 la oss sjå på SDG1; å utrydde fattigdom.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Korleis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 heile Ski-Norge arbeide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vidare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 dette?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Merk dykk at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seier «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vidare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». Ski-Norge arbeider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allereie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fleire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måla, kanskje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å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klar over det. Vi arbeider med SDG1 og SDG10 ved å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tilgjengeleggjere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skisporten for alle uavhengig av økonomi. Vi arbeider med SDG4 ved å tilrettelegge for gode trenerkurs og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leiarutdanningar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 resten idretts-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Noreg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Vi arbeider også med likestilling mellom kjønnene, SDG5, og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ansvarleg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forbruk og produksjon SDG12. 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Heile Ski-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norge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gjer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mykje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allereie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Poenget og meininga bak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desse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måla er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felles oppfatning om at vi kan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gjere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meir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at dette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ikkje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skal bli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presentasjon om alt vi bør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gjere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ønsker vi i FN-sambandet og Miljørådet å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gje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dykk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nokre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tips til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korleis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kan sette i gang arbeidet. 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sz="14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863E1-4CC6-4FEA-9CD8-7FDA9D4B7E24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2403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 PP ser de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framgangsmåte. Først må de sette dykk inn i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bærekraftsmåla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omgrepet bærekraftig utvikling. Vi anbefaler alle å lese gjennom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169 delmåla. Det er først då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byrjar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å sjå relevansen og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korleis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det er aktuelt for eige arrangement å ta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bruk. 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Dei 17 måla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utgjer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heilskap, men for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klubb, krets eller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forbund må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gjerne prioritere. Kvar er det aktøren har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moglegheit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til å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påverke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direkte? Og kvar er det aktøren har eller bør ta direkte ansvar for?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Vidare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 de definere eigne mål med bakgrunn i SDG, iverksette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desse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ved å integrere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planar og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strategiar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for så å kommunisere det ut.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Tips: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Ikkje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finn på å kommuniser ut at de er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bærekraftig arrangement eller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bærekraftig organisasjon. før de er komt dykk igjennom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desse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punkta. Dette kan slå sterkt tilbake på dykk, av til dømes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deltakarar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media og andre.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0A0A8-2C71-49F4-A499-06DE742C47B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5529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Steg 2. Her har de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døme på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korleis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 vurdere kva slags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bærekraftsmål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skal plukke seg ut. Denne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matrisa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 brukt av Nye Asker Kommune, men kan også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brukast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på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lågare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nivå. Poenget er at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her kan finne ut kva slags mål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arrangementet bør eller kan prioritere. Fallgruva her er å prioritere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dei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måla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allereie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gjer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det bra på.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må heller fokusere på det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 bli bedre på.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54A72F-E8A5-BB4E-9AC8-F85D30D3445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042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 utgangspunkt i Norges Skiforbund ville målet om «God Helse» falt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naturleg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å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velje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 har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gjort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forsøk på å definere målet relevant for Skiforbundet.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andre at dette motiverer og engasjerer ved at organisasjonen kjenner på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større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eigarskap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fontAlgn="base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20B85-5267-4A4A-8905-8A52DC42AE05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5930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Norge ligg som nummer 5 på SDG-indeksen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frå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2018, som måler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korleis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alle land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gjer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det på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bærekraftsmåla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Av alle 17 måla er SDG12 det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Noreg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gjer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dårlegast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på. Her har også Skiforbundet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jobb å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gjere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Mykje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bra arbeid er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allereie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satt i gang. Eksempel på dette er byttedager arrangert av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fleire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klubbar.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 de ser har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igjen prøvd å definere slik at Skiforbundet får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meir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eigarskap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til dette målet.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20B85-5267-4A4A-8905-8A52DC42AE05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6795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DBD063-2C5D-4FF4-820B-F7952B991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05CD4AD-A7CB-44AD-9517-E8501665F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B91E3FA-2F01-4553-AF7F-BEE217761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C031-3938-4789-AA21-FC14029D674F}" type="datetimeFigureOut">
              <a:rPr lang="nb-NO" smtClean="0"/>
              <a:t>24.10.2019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A1550A6-3B10-4494-B9B7-12B1B4F84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41B7281-0552-4D09-A880-0483ECEB6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A254-3B54-44AC-B50F-0C0BCBF5D5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5656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1823B3-6000-497E-8889-CABE6A019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147502B-C8F4-4115-A54B-BEAC17749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2B76384-9A7A-4D0C-9B06-265C49997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C031-3938-4789-AA21-FC14029D674F}" type="datetimeFigureOut">
              <a:rPr lang="nb-NO" smtClean="0"/>
              <a:t>24.10.2019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83A5998-B450-4DDD-BF36-2217B955E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EB0E503-1136-4192-A701-E506D08D7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A254-3B54-44AC-B50F-0C0BCBF5D5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0293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5657C84F-4064-4B23-81D9-475B2D74EA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B235FB0-FF6B-4F9A-A1DD-18358FBB2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C32AC1-4CA6-4096-8E6B-CC215B436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C031-3938-4789-AA21-FC14029D674F}" type="datetimeFigureOut">
              <a:rPr lang="nb-NO" smtClean="0"/>
              <a:t>24.10.2019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3AFA951-48E2-4BCA-B8DC-BA5B0C2D8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D99BDE0-7CF2-4F4E-B064-0E459EE02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A254-3B54-44AC-B50F-0C0BCBF5D5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7225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R-råd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8A9B21D-5BD0-413A-870E-4949735126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24462" y="4866774"/>
            <a:ext cx="5751096" cy="571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9751A569-1BD3-453B-B01C-4FB2E1A09E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80005" y="5678905"/>
            <a:ext cx="8645358" cy="8542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nb-NO" sz="2000"/>
              <a:t>Rediger tekststiler i malen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D174DB-7080-41DA-85CE-82A6C18A8D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12192000" cy="685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93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ks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5A9B4A2-671C-4EBF-B60E-4A0C592827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83306" y="0"/>
            <a:ext cx="1759469" cy="17669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DBEEAC87-1FFE-4EF3-B83D-C1BFEA7AB2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83306" y="4585750"/>
            <a:ext cx="1759469" cy="227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B6659B13-B7F5-41F4-B53B-6344716DAF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83306" y="2028180"/>
            <a:ext cx="1759469" cy="22963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57346734-C471-40DF-9DA9-05459B956B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8769" y="0"/>
            <a:ext cx="1759469" cy="937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349A448F-A55A-4D9D-AEEF-97DBDF16D3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8770" y="4076987"/>
            <a:ext cx="1759469" cy="27810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DA7F4A18-50B8-42B3-A884-6B7D541AD1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8769" y="1210033"/>
            <a:ext cx="1759469" cy="25948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763ED0CA-86E4-4A5D-B6BD-32C5553629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05166" y="904089"/>
            <a:ext cx="5036075" cy="571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5B1EC389-CE18-4DE1-951D-87C34A394D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05166" y="1766924"/>
            <a:ext cx="5036075" cy="454449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05049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371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lsi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575B61B-2B25-48DA-8B04-8989863586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272443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e og kule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64A2423-3F66-448B-845E-050E571F90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58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1558AC2-E9A4-4D87-9226-01710DE103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31767" y="926432"/>
            <a:ext cx="4030579" cy="6557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9AF35B9-2B24-4547-9727-FA44A46114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31100" y="1985963"/>
            <a:ext cx="4030663" cy="36147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nb-NO" sz="200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3509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gram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763ED0CA-86E4-4A5D-B6BD-32C5553629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0634" y="1999820"/>
            <a:ext cx="2873829" cy="21527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5B1EC389-CE18-4DE1-951D-87C34A394D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39483" y="1276958"/>
            <a:ext cx="2880704" cy="46494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</a:lstStyle>
          <a:p>
            <a:pPr lvl="0"/>
            <a:endParaRPr lang="nb-NO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E43D92-40B6-4437-8B1F-842472FA7AE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535207" y="873149"/>
            <a:ext cx="4331356" cy="50532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64935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47F0B4-9F3A-4DBB-B7AC-0F35530D1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8C47F76-40F5-426F-96FB-928D003AE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2035B92-0C8C-4B19-ADC6-5FC485E0F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C031-3938-4789-AA21-FC14029D674F}" type="datetimeFigureOut">
              <a:rPr lang="nb-NO" smtClean="0"/>
              <a:t>24.10.2019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AB93D45-7242-4ABB-9523-C7C3D178E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6179A24-4EB6-4F15-9ACB-E7A3972FF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A254-3B54-44AC-B50F-0C0BCBF5D5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1128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0DAD69-CCF7-4957-A1F1-0B6E91AAC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BF39DB7-8B39-4D45-8F5B-BB5150C74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A9FD08-E7CE-4588-A0D2-F40CC4474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C031-3938-4789-AA21-FC14029D674F}" type="datetimeFigureOut">
              <a:rPr lang="nb-NO" smtClean="0"/>
              <a:t>24.10.2019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F6DB1D2-D6BE-4104-A796-22C0EF2A9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92AC514-2378-461B-8BB1-869723804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A254-3B54-44AC-B50F-0C0BCBF5D5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284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C243FE-8A6A-4E4F-A6FB-D71527E09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4661F8-9EF5-40CC-9700-FCB529A5CE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9B21D39-7108-4677-913A-E7AF86125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C82409-4208-4221-91E9-EDF0CDA02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C031-3938-4789-AA21-FC14029D674F}" type="datetimeFigureOut">
              <a:rPr lang="nb-NO" smtClean="0"/>
              <a:t>24.10.2019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F81D4F3-EDC8-4FE4-836A-3E99CED66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16D193E-07E3-4B06-9160-C2310E78B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A254-3B54-44AC-B50F-0C0BCBF5D5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9623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28CFC2-3D28-4D9B-A525-62F08D25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11E4CFA-BD35-45E4-B86B-A3AAD9D31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BF47F58-4A06-4610-8E60-2EA3DF834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8DAAD4A-2E0B-49C8-9AB8-98F70DD23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C4D9DA5-D343-40AB-BB14-D49ECD69D1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DBB6A72-52DB-42F7-BCA2-F6A92C482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C031-3938-4789-AA21-FC14029D674F}" type="datetimeFigureOut">
              <a:rPr lang="nb-NO" smtClean="0"/>
              <a:t>24.10.2019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2BB7896-3C62-4EB5-9E04-07BF3DB43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1A30E6DD-1AF8-4044-9A89-34FFE0DB5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A254-3B54-44AC-B50F-0C0BCBF5D5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9551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D38037-8CAB-441F-926E-44DE40AE6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D266DAF-37F5-4DEF-9A6C-966E173AE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C031-3938-4789-AA21-FC14029D674F}" type="datetimeFigureOut">
              <a:rPr lang="nb-NO" smtClean="0"/>
              <a:t>24.10.2019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7D7435E-00B8-45BC-844C-490855036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DE8186C-B27B-4A24-82E8-78F889352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A254-3B54-44AC-B50F-0C0BCBF5D5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8892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EC717BD-44A0-40D4-9DFE-16247A21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C031-3938-4789-AA21-FC14029D674F}" type="datetimeFigureOut">
              <a:rPr lang="nb-NO" smtClean="0"/>
              <a:t>24.10.2019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E5F2561-493E-4507-991A-DCD28F6BA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096BC68-AEED-4F8D-888A-77C2CD55E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A254-3B54-44AC-B50F-0C0BCBF5D5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3636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8CF0B4-F7D8-4D95-B118-3AD93AF27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0871B5B-BD6C-4437-8D03-FB26F52AE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AF8F8C8-6526-442C-9289-C905BBEC5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7344145-9FE8-4B58-91A6-E47030EFD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C031-3938-4789-AA21-FC14029D674F}" type="datetimeFigureOut">
              <a:rPr lang="nb-NO" smtClean="0"/>
              <a:t>24.10.2019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E46EF94-709B-40B9-9FFF-2E6DF0086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B423AF4-9E6D-471E-A1BA-3B9A19670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A254-3B54-44AC-B50F-0C0BCBF5D5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7542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E0C749-496C-413D-BC9F-ED69DD342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73679DA-6495-415A-8BD3-BEA620B365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392DD28-8486-4D48-85B6-B2628B656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07C9B46-F18A-4EC0-94D1-AC096D948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C031-3938-4789-AA21-FC14029D674F}" type="datetimeFigureOut">
              <a:rPr lang="nb-NO" smtClean="0"/>
              <a:t>24.10.2019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6EC7528-8D9D-4C92-A443-303611E09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50E6788-A3AB-4CCA-90D9-95B6FDD8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A254-3B54-44AC-B50F-0C0BCBF5D5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913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3F5BE01-15EB-4607-8914-DF7EBCC8D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A588D33-0AAB-46F0-ABF0-2B4F711BD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B4FB48-4C8D-42AA-8883-9F79BE77E0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2C031-3938-4789-AA21-FC14029D674F}" type="datetimeFigureOut">
              <a:rPr lang="nb-NO" smtClean="0"/>
              <a:t>24.10.2019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74355D4-E947-4F2C-8C5E-91A4CEBFBA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0727F8B-1D88-4A93-932D-9A5730A05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5A254-3B54-44AC-B50F-0C0BCBF5D5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1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5" r:id="rId14"/>
    <p:sldLayoutId id="2147483666" r:id="rId15"/>
    <p:sldLayoutId id="2147483667" r:id="rId16"/>
    <p:sldLayoutId id="214748366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21.jpeg"/><Relationship Id="rId18" Type="http://schemas.openxmlformats.org/officeDocument/2006/relationships/image" Target="../media/image26.jpg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12" Type="http://schemas.openxmlformats.org/officeDocument/2006/relationships/image" Target="../media/image20.emf"/><Relationship Id="rId17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11" Type="http://schemas.openxmlformats.org/officeDocument/2006/relationships/image" Target="../media/image19.emf"/><Relationship Id="rId5" Type="http://schemas.openxmlformats.org/officeDocument/2006/relationships/image" Target="../media/image13.emf"/><Relationship Id="rId15" Type="http://schemas.openxmlformats.org/officeDocument/2006/relationships/image" Target="../media/image23.jpg"/><Relationship Id="rId10" Type="http://schemas.openxmlformats.org/officeDocument/2006/relationships/image" Target="../media/image18.emf"/><Relationship Id="rId19" Type="http://schemas.openxmlformats.org/officeDocument/2006/relationships/image" Target="../media/image27.jpg"/><Relationship Id="rId4" Type="http://schemas.openxmlformats.org/officeDocument/2006/relationships/image" Target="../media/image12.emf"/><Relationship Id="rId9" Type="http://schemas.openxmlformats.org/officeDocument/2006/relationships/image" Target="../media/image17.emf"/><Relationship Id="rId1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B280E3-074A-4E24-B9AC-F5F85C03FD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8729" y="4742180"/>
            <a:ext cx="10787910" cy="571500"/>
          </a:xfrm>
        </p:spPr>
        <p:txBody>
          <a:bodyPr>
            <a:normAutofit lnSpcReduction="10000"/>
          </a:bodyPr>
          <a:lstStyle/>
          <a:p>
            <a:r>
              <a:rPr lang="nb-NO" dirty="0"/>
              <a:t>«På veg til </a:t>
            </a:r>
            <a:r>
              <a:rPr lang="nb-NO" dirty="0" err="1"/>
              <a:t>ein</a:t>
            </a:r>
            <a:r>
              <a:rPr lang="nb-NO" dirty="0"/>
              <a:t> </a:t>
            </a:r>
            <a:r>
              <a:rPr lang="nb-NO" dirty="0" err="1"/>
              <a:t>meir</a:t>
            </a:r>
            <a:r>
              <a:rPr lang="nb-NO" dirty="0"/>
              <a:t> bærekraftig skiidrett» av Miljørådet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1C590-2A6B-4836-906B-23695C10BB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80005" y="5498041"/>
            <a:ext cx="8645358" cy="854241"/>
          </a:xfrm>
        </p:spPr>
        <p:txBody>
          <a:bodyPr>
            <a:noAutofit/>
          </a:bodyPr>
          <a:lstStyle/>
          <a:p>
            <a:pPr algn="ctr"/>
            <a:r>
              <a:rPr lang="nb-NO" sz="2800" dirty="0"/>
              <a:t>Arrangør- og anleggsseminar 2019</a:t>
            </a:r>
          </a:p>
          <a:p>
            <a:pPr algn="ctr"/>
            <a:r>
              <a:rPr lang="nb-NO" sz="1400" dirty="0"/>
              <a:t>Gunnhild Sofie Vangsnes  - Sportskonsulent for NSF Telemark og FN-sambandet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647429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Mål-11-RG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69" y="4036592"/>
            <a:ext cx="539830" cy="485894"/>
          </a:xfrm>
          <a:prstGeom prst="rect">
            <a:avLst/>
          </a:prstGeom>
        </p:spPr>
      </p:pic>
      <p:pic>
        <p:nvPicPr>
          <p:cNvPr id="3" name="Bilde 2" descr="Macintosh HD:Users:nina:Dropbox (Pure CSR):Pure CSR Team Folder:PURE Strategi:SDG:Ikoner og logo:Ikoner:Ett og ett ikon:JPEG:Mål-13-RGB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69" y="4783279"/>
            <a:ext cx="539830" cy="485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de 3" descr="Mål-4-RGB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69" y="2467025"/>
            <a:ext cx="539830" cy="485894"/>
          </a:xfrm>
          <a:prstGeom prst="rect">
            <a:avLst/>
          </a:prstGeom>
        </p:spPr>
      </p:pic>
      <p:pic>
        <p:nvPicPr>
          <p:cNvPr id="5" name="Bilde 4" descr="Mål 9 RGB.eps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69" y="3229819"/>
            <a:ext cx="539830" cy="485894"/>
          </a:xfrm>
          <a:prstGeom prst="rect">
            <a:avLst/>
          </a:prstGeom>
        </p:spPr>
      </p:pic>
      <p:pic>
        <p:nvPicPr>
          <p:cNvPr id="6" name="Bilde 5" descr="Mål-3-RGB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69" y="1758434"/>
            <a:ext cx="539830" cy="485894"/>
          </a:xfrm>
          <a:prstGeom prst="rect">
            <a:avLst/>
          </a:prstGeom>
        </p:spPr>
      </p:pic>
      <p:pic>
        <p:nvPicPr>
          <p:cNvPr id="8" name="Bilde 7" descr="Mål-11-RGB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11" y="2592982"/>
            <a:ext cx="811877" cy="730761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566097" y="1673611"/>
            <a:ext cx="863927" cy="784781"/>
          </a:xfrm>
          <a:prstGeom prst="rect">
            <a:avLst/>
          </a:prstGeom>
          <a:solidFill>
            <a:schemeClr val="tx2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06" tIns="58603" rIns="117206" bIns="58603" rtlCol="0" anchor="ctr"/>
          <a:lstStyle/>
          <a:p>
            <a:pPr defTabSz="914217">
              <a:defRPr/>
            </a:pPr>
            <a:r>
              <a:rPr lang="nb-NO" sz="1275" b="1" dirty="0">
                <a:solidFill>
                  <a:prstClr val="white"/>
                </a:solidFill>
                <a:latin typeface="Arial"/>
              </a:rPr>
              <a:t>Globalt mål</a:t>
            </a:r>
          </a:p>
        </p:txBody>
      </p:sp>
      <p:sp>
        <p:nvSpPr>
          <p:cNvPr id="11" name="Rektangel 10"/>
          <p:cNvSpPr/>
          <p:nvPr/>
        </p:nvSpPr>
        <p:spPr>
          <a:xfrm>
            <a:off x="1430025" y="1673611"/>
            <a:ext cx="2432543" cy="784781"/>
          </a:xfrm>
          <a:prstGeom prst="rect">
            <a:avLst/>
          </a:prstGeom>
          <a:solidFill>
            <a:schemeClr val="tx2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06" tIns="58603" rIns="117206" bIns="58603" rtlCol="0" anchor="ctr"/>
          <a:lstStyle/>
          <a:p>
            <a:pPr defTabSz="914217">
              <a:defRPr/>
            </a:pPr>
            <a:r>
              <a:rPr lang="nb-NO" sz="1275" b="1" dirty="0">
                <a:solidFill>
                  <a:prstClr val="white"/>
                </a:solidFill>
                <a:latin typeface="Arial"/>
              </a:rPr>
              <a:t>Kommunal betydning</a:t>
            </a:r>
          </a:p>
        </p:txBody>
      </p:sp>
      <p:sp>
        <p:nvSpPr>
          <p:cNvPr id="12" name="Rektangel 11"/>
          <p:cNvSpPr/>
          <p:nvPr/>
        </p:nvSpPr>
        <p:spPr>
          <a:xfrm>
            <a:off x="3862569" y="1673611"/>
            <a:ext cx="866536" cy="784781"/>
          </a:xfrm>
          <a:prstGeom prst="rect">
            <a:avLst/>
          </a:prstGeom>
          <a:solidFill>
            <a:schemeClr val="tx2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06" tIns="58603" rIns="117206" bIns="58603" rtlCol="0" anchor="ctr"/>
          <a:lstStyle/>
          <a:p>
            <a:pPr defTabSz="914217">
              <a:defRPr/>
            </a:pPr>
            <a:r>
              <a:rPr lang="nb-NO" sz="1275" b="1" dirty="0">
                <a:solidFill>
                  <a:prstClr val="white"/>
                </a:solidFill>
                <a:latin typeface="Arial"/>
              </a:rPr>
              <a:t>Globalt delmål</a:t>
            </a:r>
          </a:p>
        </p:txBody>
      </p:sp>
      <p:sp>
        <p:nvSpPr>
          <p:cNvPr id="13" name="Rektangel 12"/>
          <p:cNvSpPr/>
          <p:nvPr/>
        </p:nvSpPr>
        <p:spPr>
          <a:xfrm>
            <a:off x="3862569" y="2481378"/>
            <a:ext cx="866536" cy="774316"/>
          </a:xfrm>
          <a:prstGeom prst="rect">
            <a:avLst/>
          </a:prstGeom>
          <a:solidFill>
            <a:srgbClr val="D4DDE9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06" tIns="58603" rIns="117206" bIns="58603" rtlCol="0" anchor="ctr"/>
          <a:lstStyle/>
          <a:p>
            <a:pPr defTabSz="914217">
              <a:defRPr/>
            </a:pPr>
            <a:r>
              <a:rPr lang="nb-NO" sz="900" dirty="0">
                <a:solidFill>
                  <a:prstClr val="black"/>
                </a:solidFill>
                <a:latin typeface="Arial"/>
              </a:rPr>
              <a:t>3.3, 3.5, 3.6, 3.7,</a:t>
            </a:r>
          </a:p>
          <a:p>
            <a:pPr defTabSz="914217">
              <a:defRPr/>
            </a:pPr>
            <a:r>
              <a:rPr lang="nb-NO" sz="900" dirty="0">
                <a:solidFill>
                  <a:prstClr val="black"/>
                </a:solidFill>
                <a:latin typeface="Arial"/>
              </a:rPr>
              <a:t>3.8, 3.9, 3.9a, 3.9d </a:t>
            </a:r>
          </a:p>
        </p:txBody>
      </p:sp>
      <p:sp>
        <p:nvSpPr>
          <p:cNvPr id="14" name="Rektangel 13"/>
          <p:cNvSpPr/>
          <p:nvPr/>
        </p:nvSpPr>
        <p:spPr>
          <a:xfrm>
            <a:off x="3862569" y="3255695"/>
            <a:ext cx="866536" cy="777006"/>
          </a:xfrm>
          <a:prstGeom prst="rect">
            <a:avLst/>
          </a:prstGeom>
          <a:solidFill>
            <a:srgbClr val="D4DDE9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06" tIns="58603" rIns="117206" bIns="58603" rtlCol="0" anchor="ctr"/>
          <a:lstStyle/>
          <a:p>
            <a:pPr defTabSz="914217">
              <a:defRPr/>
            </a:pPr>
            <a:r>
              <a:rPr lang="is-IS" sz="900" dirty="0">
                <a:solidFill>
                  <a:prstClr val="black"/>
                </a:solidFill>
                <a:latin typeface="Arial"/>
              </a:rPr>
              <a:t>4.1, 4.2,</a:t>
            </a:r>
          </a:p>
          <a:p>
            <a:pPr defTabSz="914217">
              <a:defRPr/>
            </a:pPr>
            <a:r>
              <a:rPr lang="is-IS" sz="900" dirty="0">
                <a:solidFill>
                  <a:prstClr val="black"/>
                </a:solidFill>
                <a:latin typeface="Arial"/>
              </a:rPr>
              <a:t>4.3, 4.4,</a:t>
            </a:r>
          </a:p>
          <a:p>
            <a:pPr defTabSz="914217">
              <a:defRPr/>
            </a:pPr>
            <a:r>
              <a:rPr lang="is-IS" sz="900" dirty="0">
                <a:solidFill>
                  <a:prstClr val="black"/>
                </a:solidFill>
                <a:latin typeface="Arial"/>
              </a:rPr>
              <a:t>4.5, 4.7</a:t>
            </a:r>
            <a:endParaRPr lang="nb-NO" sz="9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3862569" y="4040475"/>
            <a:ext cx="866536" cy="774007"/>
          </a:xfrm>
          <a:prstGeom prst="rect">
            <a:avLst/>
          </a:prstGeom>
          <a:solidFill>
            <a:srgbClr val="D4DDE9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06" tIns="58603" rIns="117206" bIns="58603" rtlCol="0" anchor="ctr"/>
          <a:lstStyle/>
          <a:p>
            <a:pPr defTabSz="914217">
              <a:defRPr/>
            </a:pPr>
            <a:r>
              <a:rPr lang="nb-NO" sz="900" dirty="0">
                <a:solidFill>
                  <a:prstClr val="black"/>
                </a:solidFill>
                <a:latin typeface="Arial"/>
              </a:rPr>
              <a:t>9.1, 9.4,</a:t>
            </a:r>
          </a:p>
          <a:p>
            <a:pPr defTabSz="914217">
              <a:defRPr/>
            </a:pPr>
            <a:r>
              <a:rPr lang="nb-NO" sz="900" dirty="0">
                <a:solidFill>
                  <a:prstClr val="black"/>
                </a:solidFill>
                <a:latin typeface="Arial"/>
              </a:rPr>
              <a:t>9.5c</a:t>
            </a:r>
          </a:p>
        </p:txBody>
      </p:sp>
      <p:sp>
        <p:nvSpPr>
          <p:cNvPr id="16" name="Rektangel 15"/>
          <p:cNvSpPr/>
          <p:nvPr/>
        </p:nvSpPr>
        <p:spPr>
          <a:xfrm>
            <a:off x="3849545" y="4829030"/>
            <a:ext cx="866536" cy="765299"/>
          </a:xfrm>
          <a:prstGeom prst="rect">
            <a:avLst/>
          </a:prstGeom>
          <a:solidFill>
            <a:srgbClr val="D4DDE9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06" tIns="58603" rIns="117206" bIns="58603" rtlCol="0" anchor="ctr"/>
          <a:lstStyle/>
          <a:p>
            <a:pPr defTabSz="914217">
              <a:defRPr/>
            </a:pPr>
            <a:r>
              <a:rPr lang="nb-NO" sz="900" dirty="0">
                <a:solidFill>
                  <a:prstClr val="black"/>
                </a:solidFill>
                <a:latin typeface="Arial"/>
              </a:rPr>
              <a:t>11.1, 11.2,</a:t>
            </a:r>
          </a:p>
          <a:p>
            <a:pPr defTabSz="914217">
              <a:defRPr/>
            </a:pPr>
            <a:r>
              <a:rPr lang="nb-NO" sz="900" dirty="0">
                <a:solidFill>
                  <a:prstClr val="black"/>
                </a:solidFill>
                <a:latin typeface="Arial"/>
              </a:rPr>
              <a:t>11.3, 11.4,</a:t>
            </a:r>
          </a:p>
          <a:p>
            <a:pPr defTabSz="914217">
              <a:defRPr/>
            </a:pPr>
            <a:r>
              <a:rPr lang="nb-NO" sz="900" dirty="0">
                <a:solidFill>
                  <a:prstClr val="black"/>
                </a:solidFill>
                <a:latin typeface="Arial"/>
              </a:rPr>
              <a:t>11.6, 11.7,</a:t>
            </a:r>
          </a:p>
          <a:p>
            <a:pPr defTabSz="914217">
              <a:defRPr/>
            </a:pPr>
            <a:r>
              <a:rPr lang="nb-NO" sz="900" dirty="0">
                <a:solidFill>
                  <a:prstClr val="black"/>
                </a:solidFill>
                <a:latin typeface="Arial"/>
              </a:rPr>
              <a:t>11.7a</a:t>
            </a:r>
          </a:p>
        </p:txBody>
      </p:sp>
      <p:sp>
        <p:nvSpPr>
          <p:cNvPr id="17" name="Rektangel 16"/>
          <p:cNvSpPr/>
          <p:nvPr/>
        </p:nvSpPr>
        <p:spPr>
          <a:xfrm>
            <a:off x="1430025" y="2481380"/>
            <a:ext cx="2432543" cy="3904805"/>
          </a:xfrm>
          <a:prstGeom prst="rect">
            <a:avLst/>
          </a:prstGeom>
          <a:solidFill>
            <a:srgbClr val="D4DDE9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06" tIns="58603" rIns="117206" bIns="58603" rtlCol="0" anchor="ctr"/>
          <a:lstStyle/>
          <a:p>
            <a:pPr defTabSz="914217">
              <a:lnSpc>
                <a:spcPct val="90000"/>
              </a:lnSpc>
              <a:defRPr/>
            </a:pPr>
            <a:r>
              <a:rPr lang="nb-NO" sz="1050" dirty="0">
                <a:solidFill>
                  <a:prstClr val="black"/>
                </a:solidFill>
                <a:latin typeface="Arial"/>
              </a:rPr>
              <a:t>Kommunene har ansvar for å sørge for gode og forsvarlige helsetjenester til alle som trenger det, uavhengig av alder eller diagnose</a:t>
            </a:r>
          </a:p>
          <a:p>
            <a:pPr defTabSz="914217">
              <a:lnSpc>
                <a:spcPct val="90000"/>
              </a:lnSpc>
              <a:defRPr/>
            </a:pPr>
            <a:endParaRPr lang="nb-NO" sz="1125" dirty="0">
              <a:solidFill>
                <a:prstClr val="black"/>
              </a:solidFill>
              <a:latin typeface="Arial"/>
            </a:endParaRPr>
          </a:p>
          <a:p>
            <a:pPr defTabSz="914217">
              <a:lnSpc>
                <a:spcPct val="90000"/>
              </a:lnSpc>
              <a:defRPr/>
            </a:pPr>
            <a:r>
              <a:rPr lang="nb-NO" sz="1050" dirty="0">
                <a:solidFill>
                  <a:prstClr val="black"/>
                </a:solidFill>
                <a:latin typeface="Arial"/>
              </a:rPr>
              <a:t>Kommunen har ansvar for å sikre at alle barn og unge har et trygt og godt skolemiljø som fremmer trivsel og læring</a:t>
            </a:r>
          </a:p>
          <a:p>
            <a:pPr defTabSz="914217">
              <a:lnSpc>
                <a:spcPct val="90000"/>
              </a:lnSpc>
              <a:defRPr/>
            </a:pPr>
            <a:endParaRPr lang="nb-NO" sz="1125" dirty="0">
              <a:solidFill>
                <a:prstClr val="black"/>
              </a:solidFill>
              <a:latin typeface="Arial"/>
            </a:endParaRPr>
          </a:p>
          <a:p>
            <a:pPr defTabSz="914217">
              <a:lnSpc>
                <a:spcPct val="90000"/>
              </a:lnSpc>
              <a:defRPr/>
            </a:pPr>
            <a:r>
              <a:rPr lang="nb-NO" sz="1050" dirty="0">
                <a:solidFill>
                  <a:prstClr val="black"/>
                </a:solidFill>
                <a:latin typeface="Arial"/>
              </a:rPr>
              <a:t>Kommunen har et stort ansvar for å sikre infrastruktur lokalt som bidrar til å sikre en bærekraftig utvikling av lokalsamfunn</a:t>
            </a:r>
          </a:p>
          <a:p>
            <a:pPr defTabSz="914217">
              <a:lnSpc>
                <a:spcPct val="90000"/>
              </a:lnSpc>
              <a:defRPr/>
            </a:pPr>
            <a:endParaRPr lang="nb-NO" sz="1125" dirty="0">
              <a:solidFill>
                <a:prstClr val="black"/>
              </a:solidFill>
              <a:latin typeface="Arial"/>
            </a:endParaRPr>
          </a:p>
          <a:p>
            <a:pPr defTabSz="914217">
              <a:lnSpc>
                <a:spcPct val="90000"/>
              </a:lnSpc>
              <a:defRPr/>
            </a:pPr>
            <a:r>
              <a:rPr lang="nb-NO" sz="1050" dirty="0">
                <a:solidFill>
                  <a:prstClr val="black"/>
                </a:solidFill>
                <a:latin typeface="Arial"/>
              </a:rPr>
              <a:t>Kommunene har ansvar for å sikre allmenn tilgang til grunnleggende behov som trygger bolig, transport og  grøntområder på en bærekraftig måte</a:t>
            </a:r>
          </a:p>
          <a:p>
            <a:pPr defTabSz="914217">
              <a:lnSpc>
                <a:spcPct val="90000"/>
              </a:lnSpc>
              <a:defRPr/>
            </a:pPr>
            <a:endParaRPr lang="nb-NO" sz="1125" dirty="0">
              <a:solidFill>
                <a:prstClr val="black"/>
              </a:solidFill>
              <a:latin typeface="Arial"/>
            </a:endParaRPr>
          </a:p>
          <a:p>
            <a:pPr defTabSz="914217">
              <a:lnSpc>
                <a:spcPct val="90000"/>
              </a:lnSpc>
              <a:defRPr/>
            </a:pPr>
            <a:r>
              <a:rPr lang="nb-NO" sz="1050" dirty="0">
                <a:solidFill>
                  <a:prstClr val="black"/>
                </a:solidFill>
                <a:latin typeface="Arial"/>
              </a:rPr>
              <a:t>Kommunen har et ansvar for å sikre at kommunens areal og innbyggere er best mulig rustet for å forebygge klimaendringer og redusere konsekvensene av klimaendringene </a:t>
            </a:r>
          </a:p>
        </p:txBody>
      </p:sp>
      <p:sp>
        <p:nvSpPr>
          <p:cNvPr id="18" name="Rektangel 17"/>
          <p:cNvSpPr/>
          <p:nvPr/>
        </p:nvSpPr>
        <p:spPr>
          <a:xfrm>
            <a:off x="566097" y="2481380"/>
            <a:ext cx="863927" cy="3904805"/>
          </a:xfrm>
          <a:prstGeom prst="rect">
            <a:avLst/>
          </a:prstGeom>
          <a:solidFill>
            <a:srgbClr val="D4DDE9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06" tIns="58603" rIns="117206" bIns="58603" rtlCol="0" anchor="ctr"/>
          <a:lstStyle/>
          <a:p>
            <a:pPr defTabSz="914217">
              <a:defRPr/>
            </a:pPr>
            <a:endParaRPr lang="nb-NO" sz="1275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4760150" y="2481379"/>
            <a:ext cx="2232179" cy="774314"/>
          </a:xfrm>
          <a:prstGeom prst="rect">
            <a:avLst/>
          </a:prstGeom>
          <a:solidFill>
            <a:srgbClr val="E7E7E7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06" tIns="58603" rIns="117206" bIns="58603" rtlCol="0" anchor="ctr"/>
          <a:lstStyle/>
          <a:p>
            <a:pPr defTabSz="914217">
              <a:defRPr/>
            </a:pPr>
            <a:endParaRPr lang="nb-NO" sz="1275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52" name="Bilde 51" descr="Mål-11-RG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10" y="4905187"/>
            <a:ext cx="539830" cy="485894"/>
          </a:xfrm>
          <a:prstGeom prst="rect">
            <a:avLst/>
          </a:prstGeom>
        </p:spPr>
      </p:pic>
      <p:pic>
        <p:nvPicPr>
          <p:cNvPr id="53" name="Bilde 52" descr="Macintosh HD:Users:nina:Dropbox (Pure CSR):Pure CSR Team Folder:PURE Strategi:SDG:Ikoner og logo:Ikoner:Ett og ett ikon:JPEG:Mål-13-RGB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96" y="5651876"/>
            <a:ext cx="539830" cy="485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Bilde 53" descr="Mål-4-RGB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96" y="3347188"/>
            <a:ext cx="539830" cy="485894"/>
          </a:xfrm>
          <a:prstGeom prst="rect">
            <a:avLst/>
          </a:prstGeom>
        </p:spPr>
      </p:pic>
      <p:pic>
        <p:nvPicPr>
          <p:cNvPr id="55" name="Bilde 54" descr="Mål 9 RGB.eps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10" y="4128391"/>
            <a:ext cx="539830" cy="485894"/>
          </a:xfrm>
          <a:prstGeom prst="rect">
            <a:avLst/>
          </a:prstGeom>
        </p:spPr>
      </p:pic>
      <p:pic>
        <p:nvPicPr>
          <p:cNvPr id="56" name="Bilde 55" descr="Mål-3-RGB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96" y="2592982"/>
            <a:ext cx="539830" cy="485894"/>
          </a:xfrm>
          <a:prstGeom prst="rect">
            <a:avLst/>
          </a:prstGeom>
        </p:spPr>
      </p:pic>
      <p:sp>
        <p:nvSpPr>
          <p:cNvPr id="57" name="Rektangel 56"/>
          <p:cNvSpPr/>
          <p:nvPr/>
        </p:nvSpPr>
        <p:spPr>
          <a:xfrm>
            <a:off x="3862569" y="5606150"/>
            <a:ext cx="866536" cy="780033"/>
          </a:xfrm>
          <a:prstGeom prst="rect">
            <a:avLst/>
          </a:prstGeom>
          <a:solidFill>
            <a:srgbClr val="D4DDE9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06" tIns="58603" rIns="117206" bIns="58603" rtlCol="0" anchor="ctr"/>
          <a:lstStyle/>
          <a:p>
            <a:pPr defTabSz="914217">
              <a:defRPr/>
            </a:pPr>
            <a:r>
              <a:rPr lang="nb-NO" sz="900" dirty="0">
                <a:solidFill>
                  <a:prstClr val="black"/>
                </a:solidFill>
                <a:latin typeface="Arial"/>
              </a:rPr>
              <a:t>13.1, 13.2,</a:t>
            </a:r>
          </a:p>
          <a:p>
            <a:pPr defTabSz="914217">
              <a:defRPr/>
            </a:pPr>
            <a:r>
              <a:rPr lang="nb-NO" sz="900" dirty="0">
                <a:solidFill>
                  <a:prstClr val="black"/>
                </a:solidFill>
                <a:latin typeface="Arial"/>
              </a:rPr>
              <a:t>13.3</a:t>
            </a:r>
          </a:p>
        </p:txBody>
      </p:sp>
      <p:cxnSp>
        <p:nvCxnSpPr>
          <p:cNvPr id="72" name="Rett pil 71"/>
          <p:cNvCxnSpPr/>
          <p:nvPr/>
        </p:nvCxnSpPr>
        <p:spPr>
          <a:xfrm>
            <a:off x="566098" y="1561361"/>
            <a:ext cx="3283447" cy="0"/>
          </a:xfrm>
          <a:prstGeom prst="straightConnector1">
            <a:avLst/>
          </a:prstGeom>
          <a:ln w="12700" cmpd="sng">
            <a:solidFill>
              <a:schemeClr val="accent1">
                <a:lumMod val="50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kstSylinder 72"/>
          <p:cNvSpPr txBox="1"/>
          <p:nvPr/>
        </p:nvSpPr>
        <p:spPr>
          <a:xfrm>
            <a:off x="720495" y="1079489"/>
            <a:ext cx="3855085" cy="256850"/>
          </a:xfrm>
          <a:prstGeom prst="rect">
            <a:avLst/>
          </a:prstGeom>
          <a:noFill/>
        </p:spPr>
        <p:txBody>
          <a:bodyPr wrap="square" lIns="117206" tIns="58603" rIns="117206" bIns="58603" rtlCol="0">
            <a:spAutoFit/>
          </a:bodyPr>
          <a:lstStyle/>
          <a:p>
            <a:pPr defTabSz="914217">
              <a:defRPr/>
            </a:pPr>
            <a:r>
              <a:rPr lang="nb-NO" sz="900" b="1" dirty="0">
                <a:solidFill>
                  <a:srgbClr val="44546A"/>
                </a:solidFill>
                <a:latin typeface="Century Gothic"/>
                <a:cs typeface="Century Gothic"/>
              </a:rPr>
              <a:t>Nivå 1: Globale mål og kommunal betydning</a:t>
            </a:r>
            <a:endParaRPr lang="nb-NO" sz="900" dirty="0">
              <a:solidFill>
                <a:srgbClr val="44546A"/>
              </a:solidFill>
              <a:latin typeface="Century Gothic"/>
              <a:cs typeface="Century Gothic"/>
            </a:endParaRPr>
          </a:p>
        </p:txBody>
      </p:sp>
      <p:sp>
        <p:nvSpPr>
          <p:cNvPr id="74" name="TekstSylinder 73"/>
          <p:cNvSpPr txBox="1"/>
          <p:nvPr/>
        </p:nvSpPr>
        <p:spPr>
          <a:xfrm>
            <a:off x="4033287" y="1077877"/>
            <a:ext cx="2775227" cy="395349"/>
          </a:xfrm>
          <a:prstGeom prst="rect">
            <a:avLst/>
          </a:prstGeom>
          <a:noFill/>
        </p:spPr>
        <p:txBody>
          <a:bodyPr wrap="square" lIns="117206" tIns="58603" rIns="117206" bIns="58603" rtlCol="0">
            <a:spAutoFit/>
          </a:bodyPr>
          <a:lstStyle/>
          <a:p>
            <a:pPr defTabSz="914217">
              <a:defRPr/>
            </a:pPr>
            <a:r>
              <a:rPr lang="nb-NO" sz="900" b="1" dirty="0">
                <a:solidFill>
                  <a:srgbClr val="44546A"/>
                </a:solidFill>
                <a:latin typeface="Century Gothic"/>
                <a:cs typeface="Century Gothic"/>
              </a:rPr>
              <a:t>Nivå 2: Muligheter og utfordringer for å levere på globale delmål</a:t>
            </a:r>
            <a:endParaRPr lang="nb-NO" sz="900" dirty="0">
              <a:solidFill>
                <a:srgbClr val="44546A"/>
              </a:solidFill>
              <a:latin typeface="Century Gothic"/>
              <a:cs typeface="Century Gothic"/>
            </a:endParaRPr>
          </a:p>
        </p:txBody>
      </p:sp>
      <p:cxnSp>
        <p:nvCxnSpPr>
          <p:cNvPr id="77" name="Rett pil 76"/>
          <p:cNvCxnSpPr/>
          <p:nvPr/>
        </p:nvCxnSpPr>
        <p:spPr>
          <a:xfrm>
            <a:off x="3882074" y="1561360"/>
            <a:ext cx="3040576" cy="2"/>
          </a:xfrm>
          <a:prstGeom prst="straightConnector1">
            <a:avLst/>
          </a:prstGeom>
          <a:ln w="12700" cmpd="sng">
            <a:solidFill>
              <a:schemeClr val="accent1">
                <a:lumMod val="50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ktangel 77"/>
          <p:cNvSpPr/>
          <p:nvPr/>
        </p:nvSpPr>
        <p:spPr>
          <a:xfrm>
            <a:off x="4737891" y="1674627"/>
            <a:ext cx="2254438" cy="399931"/>
          </a:xfrm>
          <a:prstGeom prst="rect">
            <a:avLst/>
          </a:prstGeom>
          <a:solidFill>
            <a:schemeClr val="tx2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06" tIns="58603" rIns="117206" bIns="58603" rtlCol="0" anchor="ctr"/>
          <a:lstStyle/>
          <a:p>
            <a:pPr defTabSz="914217">
              <a:defRPr/>
            </a:pPr>
            <a:r>
              <a:rPr lang="nb-NO" sz="1275" b="1" dirty="0">
                <a:solidFill>
                  <a:prstClr val="white"/>
                </a:solidFill>
                <a:latin typeface="Arial"/>
              </a:rPr>
              <a:t>Lokale forutsetninger</a:t>
            </a:r>
          </a:p>
        </p:txBody>
      </p:sp>
      <p:sp>
        <p:nvSpPr>
          <p:cNvPr id="79" name="Rektangel 78"/>
          <p:cNvSpPr/>
          <p:nvPr/>
        </p:nvSpPr>
        <p:spPr>
          <a:xfrm>
            <a:off x="4760148" y="2089950"/>
            <a:ext cx="1151775" cy="384851"/>
          </a:xfrm>
          <a:prstGeom prst="rect">
            <a:avLst/>
          </a:prstGeom>
          <a:solidFill>
            <a:schemeClr val="tx2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06" tIns="58603" rIns="117206" bIns="58603" rtlCol="0" anchor="ctr"/>
          <a:lstStyle/>
          <a:p>
            <a:pPr defTabSz="914217">
              <a:defRPr/>
            </a:pPr>
            <a:r>
              <a:rPr lang="nb-NO" sz="1125" b="1" dirty="0">
                <a:solidFill>
                  <a:prstClr val="white"/>
                </a:solidFill>
                <a:latin typeface="Arial"/>
              </a:rPr>
              <a:t>Muligheter</a:t>
            </a:r>
          </a:p>
        </p:txBody>
      </p:sp>
      <p:sp>
        <p:nvSpPr>
          <p:cNvPr id="80" name="Rektangel 79"/>
          <p:cNvSpPr/>
          <p:nvPr/>
        </p:nvSpPr>
        <p:spPr>
          <a:xfrm>
            <a:off x="5850514" y="2089950"/>
            <a:ext cx="1151775" cy="384851"/>
          </a:xfrm>
          <a:prstGeom prst="rect">
            <a:avLst/>
          </a:prstGeom>
          <a:solidFill>
            <a:schemeClr val="tx2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06" tIns="58603" rIns="117206" bIns="58603" rtlCol="0" anchor="ctr"/>
          <a:lstStyle/>
          <a:p>
            <a:pPr defTabSz="914217">
              <a:defRPr/>
            </a:pPr>
            <a:r>
              <a:rPr lang="nb-NO" sz="1125" b="1" dirty="0">
                <a:solidFill>
                  <a:prstClr val="white"/>
                </a:solidFill>
                <a:latin typeface="Arial"/>
              </a:rPr>
              <a:t>Utfordringer</a:t>
            </a:r>
          </a:p>
        </p:txBody>
      </p:sp>
      <p:sp>
        <p:nvSpPr>
          <p:cNvPr id="81" name="Rektangel 80"/>
          <p:cNvSpPr/>
          <p:nvPr/>
        </p:nvSpPr>
        <p:spPr>
          <a:xfrm>
            <a:off x="4749724" y="3255694"/>
            <a:ext cx="2232179" cy="777524"/>
          </a:xfrm>
          <a:prstGeom prst="rect">
            <a:avLst/>
          </a:prstGeom>
          <a:solidFill>
            <a:srgbClr val="E7E7E7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06" tIns="58603" rIns="117206" bIns="58603" rtlCol="0" anchor="ctr"/>
          <a:lstStyle/>
          <a:p>
            <a:pPr defTabSz="914217">
              <a:defRPr/>
            </a:pPr>
            <a:endParaRPr lang="nb-NO" sz="1275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2" name="Rektangel 81"/>
          <p:cNvSpPr/>
          <p:nvPr/>
        </p:nvSpPr>
        <p:spPr>
          <a:xfrm>
            <a:off x="4749724" y="4036960"/>
            <a:ext cx="2232179" cy="777524"/>
          </a:xfrm>
          <a:prstGeom prst="rect">
            <a:avLst/>
          </a:prstGeom>
          <a:solidFill>
            <a:srgbClr val="E7E7E7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06" tIns="58603" rIns="117206" bIns="58603" rtlCol="0" anchor="ctr"/>
          <a:lstStyle/>
          <a:p>
            <a:pPr defTabSz="914217">
              <a:defRPr/>
            </a:pPr>
            <a:endParaRPr lang="nb-NO" sz="1275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3" name="Rektangel 82"/>
          <p:cNvSpPr/>
          <p:nvPr/>
        </p:nvSpPr>
        <p:spPr>
          <a:xfrm>
            <a:off x="4749724" y="4821412"/>
            <a:ext cx="2232179" cy="777524"/>
          </a:xfrm>
          <a:prstGeom prst="rect">
            <a:avLst/>
          </a:prstGeom>
          <a:solidFill>
            <a:srgbClr val="E7E7E7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06" tIns="58603" rIns="117206" bIns="58603" rtlCol="0" anchor="ctr"/>
          <a:lstStyle/>
          <a:p>
            <a:pPr defTabSz="914217">
              <a:defRPr/>
            </a:pPr>
            <a:endParaRPr lang="nb-NO" sz="1275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4" name="Rektangel 83"/>
          <p:cNvSpPr/>
          <p:nvPr/>
        </p:nvSpPr>
        <p:spPr>
          <a:xfrm>
            <a:off x="4749724" y="5608659"/>
            <a:ext cx="2232179" cy="777524"/>
          </a:xfrm>
          <a:prstGeom prst="rect">
            <a:avLst/>
          </a:prstGeom>
          <a:solidFill>
            <a:srgbClr val="E7E7E7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06" tIns="58603" rIns="117206" bIns="58603" rtlCol="0" anchor="ctr"/>
          <a:lstStyle/>
          <a:p>
            <a:pPr defTabSz="914217">
              <a:defRPr/>
            </a:pPr>
            <a:endParaRPr lang="nb-NO" sz="1275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5" name="Tittel 28"/>
          <p:cNvSpPr txBox="1">
            <a:spLocks/>
          </p:cNvSpPr>
          <p:nvPr/>
        </p:nvSpPr>
        <p:spPr>
          <a:xfrm>
            <a:off x="569356" y="406414"/>
            <a:ext cx="8100221" cy="648018"/>
          </a:xfrm>
          <a:prstGeom prst="rect">
            <a:avLst/>
          </a:prstGeom>
        </p:spPr>
        <p:txBody>
          <a:bodyPr/>
          <a:lstStyle>
            <a:lvl1pPr algn="l" defTabSz="121907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217">
              <a:defRPr/>
            </a:pPr>
            <a:r>
              <a:rPr lang="nb-NO" sz="2400" dirty="0">
                <a:solidFill>
                  <a:prstClr val="black"/>
                </a:solidFill>
                <a:latin typeface="Arial"/>
              </a:rPr>
              <a:t>Eksempel </a:t>
            </a:r>
            <a:r>
              <a:rPr lang="nb-NO" sz="2400" dirty="0" err="1">
                <a:solidFill>
                  <a:prstClr val="black"/>
                </a:solidFill>
                <a:latin typeface="Arial"/>
              </a:rPr>
              <a:t>frå</a:t>
            </a:r>
            <a:r>
              <a:rPr lang="nb-NO" sz="2400" dirty="0">
                <a:solidFill>
                  <a:prstClr val="black"/>
                </a:solidFill>
                <a:latin typeface="Arial"/>
              </a:rPr>
              <a:t> Nye Asker kommune </a:t>
            </a:r>
          </a:p>
        </p:txBody>
      </p:sp>
      <p:pic>
        <p:nvPicPr>
          <p:cNvPr id="86" name="Bilde 85">
            <a:extLst>
              <a:ext uri="{FF2B5EF4-FFF2-40B4-BE49-F238E27FC236}">
                <a16:creationId xmlns:a16="http://schemas.microsoft.com/office/drawing/2014/main" id="{5252007D-32BA-F94A-888C-601B2B099C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72801" y="-9542"/>
            <a:ext cx="1219200" cy="151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47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kstSylinder 24"/>
          <p:cNvSpPr txBox="1"/>
          <p:nvPr/>
        </p:nvSpPr>
        <p:spPr>
          <a:xfrm>
            <a:off x="745468" y="2341636"/>
            <a:ext cx="3351251" cy="326100"/>
          </a:xfrm>
          <a:prstGeom prst="rect">
            <a:avLst/>
          </a:prstGeom>
          <a:noFill/>
        </p:spPr>
        <p:txBody>
          <a:bodyPr wrap="square" lIns="117206" tIns="58603" rIns="117206" bIns="58603" rtlCol="0">
            <a:spAutoFit/>
          </a:bodyPr>
          <a:lstStyle/>
          <a:p>
            <a:pPr algn="ctr" defTabSz="914217">
              <a:defRPr/>
            </a:pPr>
            <a:r>
              <a:rPr lang="nb-NO" sz="1350" dirty="0">
                <a:solidFill>
                  <a:prstClr val="black"/>
                </a:solidFill>
                <a:latin typeface="Century Gothic"/>
                <a:cs typeface="Century Gothic"/>
              </a:rPr>
              <a:t>Vurdering</a:t>
            </a:r>
          </a:p>
        </p:txBody>
      </p:sp>
      <p:sp>
        <p:nvSpPr>
          <p:cNvPr id="24" name="TekstSylinder 23"/>
          <p:cNvSpPr txBox="1"/>
          <p:nvPr/>
        </p:nvSpPr>
        <p:spPr>
          <a:xfrm>
            <a:off x="750825" y="1662509"/>
            <a:ext cx="3351251" cy="833931"/>
          </a:xfrm>
          <a:prstGeom prst="rect">
            <a:avLst/>
          </a:prstGeom>
          <a:noFill/>
        </p:spPr>
        <p:txBody>
          <a:bodyPr wrap="square" lIns="117206" tIns="58603" rIns="117206" bIns="58603" rtlCol="0">
            <a:spAutoFit/>
          </a:bodyPr>
          <a:lstStyle/>
          <a:p>
            <a:pPr algn="ctr" defTabSz="914217">
              <a:defRPr/>
            </a:pPr>
            <a:r>
              <a:rPr lang="nb-NO" sz="1425" dirty="0">
                <a:solidFill>
                  <a:prstClr val="black"/>
                </a:solidFill>
                <a:latin typeface="Century Gothic"/>
                <a:cs typeface="Century Gothic"/>
              </a:rPr>
              <a:t>Muligheter </a:t>
            </a:r>
          </a:p>
          <a:p>
            <a:pPr algn="ctr" defTabSz="914217">
              <a:defRPr/>
            </a:pPr>
            <a:r>
              <a:rPr lang="nb-NO" sz="1425" dirty="0">
                <a:solidFill>
                  <a:prstClr val="black"/>
                </a:solidFill>
                <a:latin typeface="Century Gothic"/>
                <a:cs typeface="Century Gothic"/>
              </a:rPr>
              <a:t>og utfordringer</a:t>
            </a:r>
          </a:p>
          <a:p>
            <a:pPr defTabSz="914217">
              <a:defRPr/>
            </a:pPr>
            <a:endParaRPr lang="nb-NO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8" name="Rektangel 27"/>
          <p:cNvSpPr/>
          <p:nvPr/>
        </p:nvSpPr>
        <p:spPr>
          <a:xfrm>
            <a:off x="446331" y="5995975"/>
            <a:ext cx="1027529" cy="53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 idx="4294967295"/>
          </p:nvPr>
        </p:nvSpPr>
        <p:spPr>
          <a:xfrm>
            <a:off x="7243403" y="1662509"/>
            <a:ext cx="4722054" cy="1473200"/>
          </a:xfrm>
        </p:spPr>
        <p:txBody>
          <a:bodyPr>
            <a:noAutofit/>
          </a:bodyPr>
          <a:lstStyle/>
          <a:p>
            <a:pPr algn="ctr"/>
            <a:r>
              <a:rPr lang="nb-NO" sz="2400" dirty="0" err="1"/>
              <a:t>Frå</a:t>
            </a:r>
            <a:r>
              <a:rPr lang="nb-NO" sz="2400" dirty="0"/>
              <a:t> globale </a:t>
            </a:r>
            <a:r>
              <a:rPr lang="nb-NO" sz="2400" dirty="0" err="1"/>
              <a:t>trendar</a:t>
            </a:r>
            <a:r>
              <a:rPr lang="nb-NO" sz="2400" dirty="0"/>
              <a:t> og mål til lokale mål og tiltak som gjev gevinst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7815513" y="3013062"/>
            <a:ext cx="3577835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>
              <a:lnSpc>
                <a:spcPct val="150000"/>
              </a:lnSpc>
              <a:defRPr/>
            </a:pPr>
            <a:r>
              <a:rPr lang="nb-NO" sz="2100" b="1" dirty="0">
                <a:solidFill>
                  <a:prstClr val="black"/>
                </a:solidFill>
                <a:latin typeface="Arial" panose="020B0604020202020204"/>
              </a:rPr>
              <a:t>Trekantmodellen</a:t>
            </a:r>
            <a:r>
              <a:rPr lang="nb-NO" sz="2100" dirty="0">
                <a:solidFill>
                  <a:prstClr val="black"/>
                </a:solidFill>
                <a:latin typeface="Arial" panose="020B0604020202020204"/>
              </a:rPr>
              <a:t> illustrerer prosessen med å ta utgangspunkt i </a:t>
            </a:r>
            <a:r>
              <a:rPr lang="nb-NO" sz="2100" dirty="0" err="1">
                <a:solidFill>
                  <a:prstClr val="black"/>
                </a:solidFill>
                <a:latin typeface="Arial" panose="020B0604020202020204"/>
              </a:rPr>
              <a:t>dei</a:t>
            </a:r>
            <a:r>
              <a:rPr lang="nb-NO" sz="2100" dirty="0">
                <a:solidFill>
                  <a:prstClr val="black"/>
                </a:solidFill>
                <a:latin typeface="Arial" panose="020B0604020202020204"/>
              </a:rPr>
              <a:t> globale måla, og konkretisere </a:t>
            </a:r>
            <a:r>
              <a:rPr lang="nb-NO" sz="2100" dirty="0" err="1">
                <a:solidFill>
                  <a:prstClr val="black"/>
                </a:solidFill>
                <a:latin typeface="Arial" panose="020B0604020202020204"/>
              </a:rPr>
              <a:t>dei</a:t>
            </a:r>
            <a:r>
              <a:rPr lang="nb-NO" sz="2100" dirty="0">
                <a:solidFill>
                  <a:prstClr val="black"/>
                </a:solidFill>
                <a:latin typeface="Arial" panose="020B0604020202020204"/>
              </a:rPr>
              <a:t> i konkrete mål og tiltak.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839456" y="1124730"/>
            <a:ext cx="3161037" cy="799306"/>
          </a:xfrm>
          <a:prstGeom prst="rect">
            <a:avLst/>
          </a:prstGeom>
          <a:noFill/>
          <a:effectLst/>
        </p:spPr>
        <p:txBody>
          <a:bodyPr wrap="square" lIns="117206" tIns="58603" rIns="117206" bIns="58603" rtlCol="0">
            <a:spAutoFit/>
          </a:bodyPr>
          <a:lstStyle/>
          <a:p>
            <a:pPr algn="ctr" defTabSz="914217">
              <a:defRPr/>
            </a:pPr>
            <a:r>
              <a:rPr lang="nb-NO" sz="1425" dirty="0">
                <a:solidFill>
                  <a:prstClr val="black"/>
                </a:solidFill>
                <a:latin typeface="Century Gothic"/>
                <a:cs typeface="Century Gothic"/>
              </a:rPr>
              <a:t>Hva betyr målene for en klubb/krets/arrangør?</a:t>
            </a:r>
          </a:p>
          <a:p>
            <a:pPr algn="ctr" defTabSz="914217">
              <a:defRPr/>
            </a:pPr>
            <a:endParaRPr lang="nb-NO" sz="1575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cxnSp>
        <p:nvCxnSpPr>
          <p:cNvPr id="8" name="Rett linje 7"/>
          <p:cNvCxnSpPr/>
          <p:nvPr/>
        </p:nvCxnSpPr>
        <p:spPr>
          <a:xfrm>
            <a:off x="1285795" y="1697930"/>
            <a:ext cx="2263271" cy="0"/>
          </a:xfrm>
          <a:prstGeom prst="line">
            <a:avLst/>
          </a:prstGeom>
          <a:ln w="9525" cmpd="sng">
            <a:solidFill>
              <a:srgbClr val="00ADBE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/>
          <p:cNvCxnSpPr>
            <a:cxnSpLocks/>
          </p:cNvCxnSpPr>
          <p:nvPr/>
        </p:nvCxnSpPr>
        <p:spPr>
          <a:xfrm flipV="1">
            <a:off x="961211" y="1124938"/>
            <a:ext cx="2350507" cy="13230"/>
          </a:xfrm>
          <a:prstGeom prst="line">
            <a:avLst/>
          </a:prstGeom>
          <a:ln w="9525" cmpd="sng">
            <a:solidFill>
              <a:srgbClr val="00ADBE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/>
          <p:cNvCxnSpPr>
            <a:cxnSpLocks/>
            <a:stCxn id="22" idx="1"/>
            <a:endCxn id="22" idx="5"/>
          </p:cNvCxnSpPr>
          <p:nvPr/>
        </p:nvCxnSpPr>
        <p:spPr>
          <a:xfrm>
            <a:off x="1432576" y="4684902"/>
            <a:ext cx="1950171" cy="0"/>
          </a:xfrm>
          <a:prstGeom prst="line">
            <a:avLst/>
          </a:prstGeom>
          <a:ln w="9525" cmpd="sng">
            <a:solidFill>
              <a:srgbClr val="00ADBE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/>
        </p:nvCxnSpPr>
        <p:spPr>
          <a:xfrm>
            <a:off x="801003" y="5574264"/>
            <a:ext cx="3295716" cy="0"/>
          </a:xfrm>
          <a:prstGeom prst="line">
            <a:avLst/>
          </a:prstGeom>
          <a:ln w="9525" cmpd="sng">
            <a:solidFill>
              <a:srgbClr val="00ADBE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Likebent trekant 12"/>
          <p:cNvSpPr/>
          <p:nvPr/>
        </p:nvSpPr>
        <p:spPr>
          <a:xfrm rot="10800000">
            <a:off x="-32639" y="566243"/>
            <a:ext cx="4802213" cy="2785954"/>
          </a:xfrm>
          <a:prstGeom prst="triangle">
            <a:avLst/>
          </a:prstGeom>
          <a:noFill/>
          <a:ln w="5715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06" tIns="58603" rIns="117206" bIns="58603" rtlCol="0" anchor="ctr"/>
          <a:lstStyle/>
          <a:p>
            <a:pPr algn="ctr" defTabSz="914217">
              <a:defRPr/>
            </a:pPr>
            <a:endParaRPr lang="nb-NO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1721942" y="684046"/>
            <a:ext cx="1342773" cy="337641"/>
          </a:xfrm>
          <a:prstGeom prst="rect">
            <a:avLst/>
          </a:prstGeom>
          <a:noFill/>
          <a:effectLst/>
        </p:spPr>
        <p:txBody>
          <a:bodyPr wrap="none" lIns="117206" tIns="58603" rIns="117206" bIns="58603" rtlCol="0">
            <a:spAutoFit/>
          </a:bodyPr>
          <a:lstStyle/>
          <a:p>
            <a:pPr defTabSz="914217">
              <a:defRPr/>
            </a:pPr>
            <a:r>
              <a:rPr lang="nb-NO" sz="1425" dirty="0">
                <a:solidFill>
                  <a:prstClr val="black"/>
                </a:solidFill>
                <a:latin typeface="Century Gothic"/>
                <a:cs typeface="Century Gothic"/>
              </a:rPr>
              <a:t>Globale mål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1580063" y="4853888"/>
            <a:ext cx="1563988" cy="556932"/>
          </a:xfrm>
          <a:prstGeom prst="rect">
            <a:avLst/>
          </a:prstGeom>
          <a:noFill/>
          <a:effectLst/>
        </p:spPr>
        <p:txBody>
          <a:bodyPr wrap="none" lIns="117206" tIns="58603" rIns="117206" bIns="58603" rtlCol="0">
            <a:spAutoFit/>
          </a:bodyPr>
          <a:lstStyle/>
          <a:p>
            <a:pPr algn="ctr" defTabSz="914217">
              <a:defRPr/>
            </a:pPr>
            <a:r>
              <a:rPr lang="nb-NO" sz="1425" dirty="0">
                <a:solidFill>
                  <a:prstClr val="black"/>
                </a:solidFill>
                <a:latin typeface="Century Gothic"/>
                <a:cs typeface="Century Gothic"/>
              </a:rPr>
              <a:t>Strategiplaner/</a:t>
            </a:r>
          </a:p>
          <a:p>
            <a:pPr algn="ctr" defTabSz="914217">
              <a:defRPr/>
            </a:pPr>
            <a:r>
              <a:rPr lang="nb-NO" sz="1425" dirty="0">
                <a:solidFill>
                  <a:prstClr val="black"/>
                </a:solidFill>
                <a:latin typeface="Century Gothic"/>
                <a:cs typeface="Century Gothic"/>
              </a:rPr>
              <a:t>temaplaner</a:t>
            </a:r>
          </a:p>
        </p:txBody>
      </p:sp>
      <p:sp>
        <p:nvSpPr>
          <p:cNvPr id="18" name="TekstSylinder 17"/>
          <p:cNvSpPr txBox="1"/>
          <p:nvPr/>
        </p:nvSpPr>
        <p:spPr>
          <a:xfrm>
            <a:off x="1190547" y="5614751"/>
            <a:ext cx="2424801" cy="337641"/>
          </a:xfrm>
          <a:prstGeom prst="rect">
            <a:avLst/>
          </a:prstGeom>
          <a:noFill/>
          <a:effectLst/>
        </p:spPr>
        <p:txBody>
          <a:bodyPr wrap="none" lIns="117206" tIns="58603" rIns="117206" bIns="58603" rtlCol="0">
            <a:spAutoFit/>
          </a:bodyPr>
          <a:lstStyle/>
          <a:p>
            <a:pPr algn="ctr" defTabSz="914217">
              <a:defRPr/>
            </a:pPr>
            <a:r>
              <a:rPr lang="nb-NO" sz="1425" dirty="0">
                <a:solidFill>
                  <a:prstClr val="black"/>
                </a:solidFill>
                <a:latin typeface="Century Gothic"/>
                <a:cs typeface="Century Gothic"/>
              </a:rPr>
              <a:t>Handlingsprogram/ tiltak</a:t>
            </a:r>
          </a:p>
        </p:txBody>
      </p:sp>
      <p:sp>
        <p:nvSpPr>
          <p:cNvPr id="20" name="TekstSylinder 19"/>
          <p:cNvSpPr txBox="1"/>
          <p:nvPr/>
        </p:nvSpPr>
        <p:spPr>
          <a:xfrm>
            <a:off x="1672221" y="4125589"/>
            <a:ext cx="1433727" cy="337641"/>
          </a:xfrm>
          <a:prstGeom prst="rect">
            <a:avLst/>
          </a:prstGeom>
          <a:noFill/>
          <a:effectLst/>
        </p:spPr>
        <p:txBody>
          <a:bodyPr wrap="square" lIns="117206" tIns="58603" rIns="117206" bIns="58603" rtlCol="0">
            <a:spAutoFit/>
          </a:bodyPr>
          <a:lstStyle/>
          <a:p>
            <a:pPr algn="ctr" defTabSz="914217">
              <a:defRPr/>
            </a:pPr>
            <a:r>
              <a:rPr lang="nb-NO" sz="1425" dirty="0">
                <a:solidFill>
                  <a:prstClr val="black"/>
                </a:solidFill>
                <a:latin typeface="Century Gothic"/>
                <a:cs typeface="Century Gothic"/>
              </a:rPr>
              <a:t>Program</a:t>
            </a:r>
          </a:p>
        </p:txBody>
      </p:sp>
      <p:sp>
        <p:nvSpPr>
          <p:cNvPr id="22" name="Likebent trekant 21"/>
          <p:cNvSpPr/>
          <p:nvPr/>
        </p:nvSpPr>
        <p:spPr>
          <a:xfrm>
            <a:off x="457490" y="3291925"/>
            <a:ext cx="3900343" cy="2785954"/>
          </a:xfrm>
          <a:prstGeom prst="triangle">
            <a:avLst/>
          </a:prstGeom>
          <a:noFill/>
          <a:ln w="5715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06" tIns="58603" rIns="117206" bIns="58603" rtlCol="0" anchor="ctr"/>
          <a:lstStyle/>
          <a:p>
            <a:pPr algn="ctr" defTabSz="914217">
              <a:defRPr/>
            </a:pPr>
            <a:r>
              <a:rPr lang="nb-NO" dirty="0">
                <a:solidFill>
                  <a:prstClr val="white"/>
                </a:solidFill>
                <a:latin typeface="Century Gothic"/>
                <a:cs typeface="Century Gothic"/>
              </a:rPr>
              <a:t>c</a:t>
            </a:r>
          </a:p>
        </p:txBody>
      </p:sp>
      <p:cxnSp>
        <p:nvCxnSpPr>
          <p:cNvPr id="23" name="Rett linje 22"/>
          <p:cNvCxnSpPr/>
          <p:nvPr/>
        </p:nvCxnSpPr>
        <p:spPr>
          <a:xfrm>
            <a:off x="1672221" y="2239908"/>
            <a:ext cx="1392494" cy="0"/>
          </a:xfrm>
          <a:prstGeom prst="line">
            <a:avLst/>
          </a:prstGeom>
          <a:ln w="9525" cmpd="sng">
            <a:solidFill>
              <a:srgbClr val="00ADBE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mbe 4"/>
          <p:cNvSpPr/>
          <p:nvPr/>
        </p:nvSpPr>
        <p:spPr>
          <a:xfrm>
            <a:off x="2070479" y="2953313"/>
            <a:ext cx="653134" cy="68323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nb-NO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9" name="TekstSylinder 18"/>
          <p:cNvSpPr txBox="1"/>
          <p:nvPr/>
        </p:nvSpPr>
        <p:spPr>
          <a:xfrm>
            <a:off x="2088539" y="3157409"/>
            <a:ext cx="636826" cy="279933"/>
          </a:xfrm>
          <a:prstGeom prst="rect">
            <a:avLst/>
          </a:prstGeom>
          <a:noFill/>
          <a:effectLst/>
        </p:spPr>
        <p:txBody>
          <a:bodyPr wrap="square" lIns="117206" tIns="58603" rIns="117206" bIns="58603" rtlCol="0">
            <a:spAutoFit/>
          </a:bodyPr>
          <a:lstStyle/>
          <a:p>
            <a:pPr defTabSz="914217">
              <a:defRPr/>
            </a:pPr>
            <a:r>
              <a:rPr lang="nb-NO" sz="1050" dirty="0">
                <a:solidFill>
                  <a:prstClr val="white"/>
                </a:solidFill>
                <a:latin typeface="Century Gothic"/>
                <a:cs typeface="Century Gothic"/>
              </a:rPr>
              <a:t>Visjon</a:t>
            </a:r>
            <a:endParaRPr lang="nb-NO" sz="750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grpSp>
        <p:nvGrpSpPr>
          <p:cNvPr id="35" name="Gruppe 34"/>
          <p:cNvGrpSpPr/>
          <p:nvPr/>
        </p:nvGrpSpPr>
        <p:grpSpPr>
          <a:xfrm>
            <a:off x="5282762" y="344795"/>
            <a:ext cx="1557820" cy="6232475"/>
            <a:chOff x="5282762" y="344795"/>
            <a:chExt cx="1557820" cy="6232475"/>
          </a:xfrm>
        </p:grpSpPr>
        <p:sp>
          <p:nvSpPr>
            <p:cNvPr id="33" name="TekstSylinder 32"/>
            <p:cNvSpPr txBox="1"/>
            <p:nvPr/>
          </p:nvSpPr>
          <p:spPr>
            <a:xfrm>
              <a:off x="5282762" y="344795"/>
              <a:ext cx="1557820" cy="62324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defTabSz="914217">
                <a:lnSpc>
                  <a:spcPct val="150000"/>
                </a:lnSpc>
                <a:defRPr/>
              </a:pPr>
              <a:r>
                <a:rPr lang="nb-NO" sz="2100" b="1" dirty="0">
                  <a:solidFill>
                    <a:prstClr val="black"/>
                  </a:solidFill>
                  <a:latin typeface="Arial" panose="020B0604020202020204"/>
                </a:rPr>
                <a:t>KVAR</a:t>
              </a:r>
            </a:p>
            <a:p>
              <a:pPr algn="ctr" defTabSz="914217">
                <a:lnSpc>
                  <a:spcPct val="150000"/>
                </a:lnSpc>
                <a:defRPr/>
              </a:pPr>
              <a:r>
                <a:rPr lang="nb-NO" sz="1600" dirty="0">
                  <a:solidFill>
                    <a:prstClr val="black"/>
                  </a:solidFill>
                  <a:latin typeface="Arial" panose="020B0604020202020204"/>
                </a:rPr>
                <a:t>Skal endring </a:t>
              </a:r>
              <a:r>
                <a:rPr lang="nb-NO" sz="1600" dirty="0" err="1">
                  <a:solidFill>
                    <a:prstClr val="black"/>
                  </a:solidFill>
                  <a:latin typeface="Arial" panose="020B0604020202020204"/>
                </a:rPr>
                <a:t>settast</a:t>
              </a:r>
              <a:r>
                <a:rPr lang="nb-NO" sz="1600" dirty="0">
                  <a:solidFill>
                    <a:prstClr val="black"/>
                  </a:solidFill>
                  <a:latin typeface="Arial" panose="020B0604020202020204"/>
                </a:rPr>
                <a:t> i gang?</a:t>
              </a:r>
            </a:p>
            <a:p>
              <a:pPr algn="ctr" defTabSz="914217">
                <a:lnSpc>
                  <a:spcPct val="150000"/>
                </a:lnSpc>
                <a:defRPr/>
              </a:pPr>
              <a:endParaRPr lang="nb-NO" sz="1600" dirty="0">
                <a:solidFill>
                  <a:prstClr val="black"/>
                </a:solidFill>
                <a:latin typeface="Arial" panose="020B0604020202020204"/>
              </a:endParaRPr>
            </a:p>
            <a:p>
              <a:pPr algn="ctr" defTabSz="914217">
                <a:lnSpc>
                  <a:spcPct val="150000"/>
                </a:lnSpc>
                <a:defRPr/>
              </a:pPr>
              <a:endParaRPr lang="nb-NO" sz="1600" dirty="0">
                <a:solidFill>
                  <a:prstClr val="black"/>
                </a:solidFill>
                <a:latin typeface="Arial" panose="020B0604020202020204"/>
              </a:endParaRPr>
            </a:p>
            <a:p>
              <a:pPr algn="ctr" defTabSz="914217">
                <a:lnSpc>
                  <a:spcPct val="150000"/>
                </a:lnSpc>
                <a:defRPr/>
              </a:pPr>
              <a:endParaRPr lang="nb-NO" sz="1600" dirty="0">
                <a:solidFill>
                  <a:prstClr val="black"/>
                </a:solidFill>
                <a:latin typeface="Arial" panose="020B0604020202020204"/>
              </a:endParaRPr>
            </a:p>
            <a:p>
              <a:pPr algn="ctr" defTabSz="914217">
                <a:lnSpc>
                  <a:spcPct val="150000"/>
                </a:lnSpc>
                <a:defRPr/>
              </a:pPr>
              <a:endParaRPr lang="nb-NO" sz="1600" dirty="0">
                <a:solidFill>
                  <a:prstClr val="black"/>
                </a:solidFill>
                <a:latin typeface="Arial" panose="020B0604020202020204"/>
              </a:endParaRPr>
            </a:p>
            <a:p>
              <a:pPr algn="ctr" defTabSz="914217">
                <a:lnSpc>
                  <a:spcPct val="150000"/>
                </a:lnSpc>
                <a:defRPr/>
              </a:pPr>
              <a:endParaRPr lang="nb-NO" sz="1600" dirty="0">
                <a:solidFill>
                  <a:prstClr val="black"/>
                </a:solidFill>
                <a:latin typeface="Arial" panose="020B0604020202020204"/>
              </a:endParaRPr>
            </a:p>
            <a:p>
              <a:pPr algn="ctr" defTabSz="914217">
                <a:lnSpc>
                  <a:spcPct val="150000"/>
                </a:lnSpc>
                <a:defRPr/>
              </a:pPr>
              <a:endParaRPr lang="nb-NO" sz="1600" dirty="0">
                <a:solidFill>
                  <a:prstClr val="black"/>
                </a:solidFill>
                <a:latin typeface="Arial" panose="020B0604020202020204"/>
              </a:endParaRPr>
            </a:p>
            <a:p>
              <a:pPr algn="ctr" defTabSz="914217">
                <a:lnSpc>
                  <a:spcPct val="150000"/>
                </a:lnSpc>
                <a:defRPr/>
              </a:pPr>
              <a:endParaRPr lang="nb-NO" sz="1600" dirty="0">
                <a:solidFill>
                  <a:prstClr val="black"/>
                </a:solidFill>
                <a:latin typeface="Arial" panose="020B0604020202020204"/>
              </a:endParaRPr>
            </a:p>
            <a:p>
              <a:pPr algn="ctr" defTabSz="914217">
                <a:lnSpc>
                  <a:spcPct val="150000"/>
                </a:lnSpc>
                <a:defRPr/>
              </a:pPr>
              <a:endParaRPr lang="nb-NO" sz="1600" dirty="0">
                <a:solidFill>
                  <a:prstClr val="black"/>
                </a:solidFill>
                <a:latin typeface="Arial" panose="020B0604020202020204"/>
              </a:endParaRPr>
            </a:p>
            <a:p>
              <a:pPr algn="ctr" defTabSz="914217">
                <a:lnSpc>
                  <a:spcPct val="150000"/>
                </a:lnSpc>
                <a:defRPr/>
              </a:pPr>
              <a:endParaRPr lang="nb-NO" sz="1600" dirty="0">
                <a:solidFill>
                  <a:prstClr val="black"/>
                </a:solidFill>
                <a:latin typeface="Arial" panose="020B0604020202020204"/>
              </a:endParaRPr>
            </a:p>
            <a:p>
              <a:pPr algn="ctr" defTabSz="914217">
                <a:lnSpc>
                  <a:spcPct val="150000"/>
                </a:lnSpc>
                <a:defRPr/>
              </a:pPr>
              <a:r>
                <a:rPr lang="nb-NO" sz="2100" b="1" dirty="0">
                  <a:solidFill>
                    <a:prstClr val="black"/>
                  </a:solidFill>
                </a:rPr>
                <a:t>KORLEIS</a:t>
              </a:r>
            </a:p>
            <a:p>
              <a:pPr algn="ctr" defTabSz="914217">
                <a:lnSpc>
                  <a:spcPct val="150000"/>
                </a:lnSpc>
                <a:defRPr/>
              </a:pPr>
              <a:r>
                <a:rPr lang="nb-NO" sz="1600" dirty="0">
                  <a:solidFill>
                    <a:prstClr val="black"/>
                  </a:solidFill>
                </a:rPr>
                <a:t>Skal endrings-arbeidet bli gjennomført?</a:t>
              </a:r>
              <a:endParaRPr lang="nb-NO" sz="2100" dirty="0">
                <a:solidFill>
                  <a:prstClr val="black"/>
                </a:solidFill>
              </a:endParaRPr>
            </a:p>
          </p:txBody>
        </p:sp>
        <p:cxnSp>
          <p:nvCxnSpPr>
            <p:cNvPr id="32" name="Rett pilkobling 31"/>
            <p:cNvCxnSpPr/>
            <p:nvPr/>
          </p:nvCxnSpPr>
          <p:spPr>
            <a:xfrm>
              <a:off x="6041571" y="2243901"/>
              <a:ext cx="0" cy="2408345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Bilde 33">
            <a:extLst>
              <a:ext uri="{FF2B5EF4-FFF2-40B4-BE49-F238E27FC236}">
                <a16:creationId xmlns:a16="http://schemas.microsoft.com/office/drawing/2014/main" id="{8E6B7035-1723-9C44-860C-448D203B5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12192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6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2974EA11-0D57-5F4B-9254-541693005B35}"/>
              </a:ext>
            </a:extLst>
          </p:cNvPr>
          <p:cNvSpPr txBox="1"/>
          <p:nvPr/>
        </p:nvSpPr>
        <p:spPr>
          <a:xfrm>
            <a:off x="323557" y="210026"/>
            <a:ext cx="11732455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/>
              <a:t>WORKSHOP</a:t>
            </a:r>
          </a:p>
          <a:p>
            <a:endParaRPr lang="nb-NO" sz="2400" dirty="0"/>
          </a:p>
          <a:p>
            <a:r>
              <a:rPr lang="nb-NO" sz="2400" dirty="0"/>
              <a:t>Plukk ut </a:t>
            </a:r>
            <a:r>
              <a:rPr lang="nb-NO" sz="3200" b="1" dirty="0"/>
              <a:t>3</a:t>
            </a:r>
            <a:r>
              <a:rPr lang="nb-NO" sz="2400" dirty="0"/>
              <a:t> </a:t>
            </a:r>
            <a:r>
              <a:rPr lang="nb-NO" sz="2400" dirty="0" err="1"/>
              <a:t>bærekraftsmål</a:t>
            </a:r>
            <a:r>
              <a:rPr lang="nb-NO" sz="2400" dirty="0"/>
              <a:t> de meiner det er viktig å prioritere som organisasjon/krets/klubb/arrangør.</a:t>
            </a:r>
          </a:p>
          <a:p>
            <a:endParaRPr lang="nb-NO" sz="2400" dirty="0"/>
          </a:p>
          <a:p>
            <a:r>
              <a:rPr lang="nb-NO" sz="2400" b="1" dirty="0"/>
              <a:t>Svar på </a:t>
            </a:r>
            <a:r>
              <a:rPr lang="nb-NO" sz="2400" b="1" dirty="0" err="1"/>
              <a:t>følgande</a:t>
            </a:r>
            <a:r>
              <a:rPr lang="nb-NO" sz="2400" b="1" dirty="0"/>
              <a:t>:</a:t>
            </a:r>
          </a:p>
          <a:p>
            <a:endParaRPr lang="nb-NO" sz="2400" dirty="0"/>
          </a:p>
          <a:p>
            <a:r>
              <a:rPr lang="nb-NO" sz="2400" dirty="0" err="1"/>
              <a:t>Kvifor</a:t>
            </a:r>
            <a:r>
              <a:rPr lang="nb-NO" sz="2400" dirty="0"/>
              <a:t> har de valgt </a:t>
            </a:r>
            <a:r>
              <a:rPr lang="nb-NO" sz="2400" dirty="0" err="1"/>
              <a:t>desse</a:t>
            </a:r>
            <a:r>
              <a:rPr lang="nb-NO" sz="2400" dirty="0"/>
              <a:t> måla, og </a:t>
            </a:r>
            <a:r>
              <a:rPr lang="nb-NO" sz="2400" dirty="0" err="1"/>
              <a:t>korleis</a:t>
            </a:r>
            <a:r>
              <a:rPr lang="nb-NO" sz="2400" dirty="0"/>
              <a:t> blir </a:t>
            </a:r>
            <a:r>
              <a:rPr lang="nb-NO" sz="2400" dirty="0" err="1"/>
              <a:t>dei</a:t>
            </a:r>
            <a:r>
              <a:rPr lang="nb-NO" sz="2400" dirty="0"/>
              <a:t> relevante for organisasjon/krets/klubb/arrangement?</a:t>
            </a:r>
          </a:p>
          <a:p>
            <a:endParaRPr lang="nb-NO" sz="2400" dirty="0"/>
          </a:p>
          <a:p>
            <a:r>
              <a:rPr lang="nb-NO" sz="2400" dirty="0"/>
              <a:t>Kva slags arbeid kan de iverksette for å fremme dette målet? Kom med </a:t>
            </a:r>
            <a:r>
              <a:rPr lang="nb-NO" sz="2400" dirty="0" err="1"/>
              <a:t>nokre</a:t>
            </a:r>
            <a:r>
              <a:rPr lang="nb-NO" sz="2400" dirty="0"/>
              <a:t> konkrete tiltak. </a:t>
            </a:r>
          </a:p>
          <a:p>
            <a:endParaRPr lang="nb-NO" sz="2400" dirty="0"/>
          </a:p>
          <a:p>
            <a:r>
              <a:rPr lang="nb-NO" sz="2400" dirty="0"/>
              <a:t>Kva blir </a:t>
            </a:r>
            <a:r>
              <a:rPr lang="nb-NO" sz="2400" dirty="0" err="1"/>
              <a:t>dei</a:t>
            </a:r>
            <a:r>
              <a:rPr lang="nb-NO" sz="2400" dirty="0"/>
              <a:t> største lokale </a:t>
            </a:r>
            <a:r>
              <a:rPr lang="nb-NO" sz="2400" dirty="0" err="1"/>
              <a:t>utfordringane</a:t>
            </a:r>
            <a:r>
              <a:rPr lang="nb-NO" sz="2400" dirty="0"/>
              <a:t> og </a:t>
            </a:r>
            <a:r>
              <a:rPr lang="nb-NO" sz="2400" dirty="0" err="1"/>
              <a:t>moglegheitane</a:t>
            </a:r>
            <a:r>
              <a:rPr lang="nb-NO" sz="2400" dirty="0"/>
              <a:t> for å </a:t>
            </a:r>
            <a:r>
              <a:rPr lang="nb-NO" sz="2400" dirty="0" err="1"/>
              <a:t>na</a:t>
            </a:r>
            <a:r>
              <a:rPr lang="nb-NO" sz="2400" dirty="0"/>
              <a:t>̊ </a:t>
            </a:r>
            <a:r>
              <a:rPr lang="nb-NO" sz="2400" dirty="0" err="1"/>
              <a:t>desse</a:t>
            </a:r>
            <a:r>
              <a:rPr lang="nb-NO" sz="2400" dirty="0"/>
              <a:t> </a:t>
            </a:r>
            <a:r>
              <a:rPr lang="nb-NO" sz="2400" dirty="0" err="1"/>
              <a:t>måla</a:t>
            </a:r>
            <a:r>
              <a:rPr lang="nb-NO" sz="2400" dirty="0"/>
              <a:t>? </a:t>
            </a:r>
          </a:p>
          <a:p>
            <a:endParaRPr lang="nb-NO" sz="2400" dirty="0"/>
          </a:p>
          <a:p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0873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ssholder for bilde 9">
            <a:extLst>
              <a:ext uri="{FF2B5EF4-FFF2-40B4-BE49-F238E27FC236}">
                <a16:creationId xmlns:a16="http://schemas.microsoft.com/office/drawing/2014/main" id="{0655B73F-AB0F-4DF5-A44E-F52889BE9C2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36" t="-13099" r="-6836" b="-13099"/>
          <a:stretch/>
        </p:blipFill>
        <p:spPr>
          <a:xfrm>
            <a:off x="0" y="-520505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45069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69CAD1D5-AB08-4149-82AD-55A27CF9C1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6755" y="5035160"/>
            <a:ext cx="10778490" cy="1372030"/>
          </a:xfrm>
        </p:spPr>
        <p:txBody>
          <a:bodyPr/>
          <a:lstStyle/>
          <a:p>
            <a:pPr algn="ctr"/>
            <a:r>
              <a:rPr lang="nb-NO" dirty="0"/>
              <a:t>Lær mer om FN og FNs bærekraftmål på </a:t>
            </a:r>
            <a:r>
              <a:rPr lang="nb-NO" dirty="0" err="1"/>
              <a:t>fn.no</a:t>
            </a:r>
            <a:r>
              <a:rPr lang="nb-NO" dirty="0"/>
              <a:t>!</a:t>
            </a:r>
          </a:p>
          <a:p>
            <a:pPr algn="ctr"/>
            <a:r>
              <a:rPr lang="nb-NO" dirty="0"/>
              <a:t>Takk for meg 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86E01FBC-7323-4DFC-B719-246F47DEF899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99" y="448290"/>
            <a:ext cx="6869602" cy="4009409"/>
          </a:xfrm>
        </p:spPr>
      </p:pic>
    </p:spTree>
    <p:extLst>
      <p:ext uri="{BB962C8B-B14F-4D97-AF65-F5344CB8AC3E}">
        <p14:creationId xmlns:p14="http://schemas.microsoft.com/office/powerpoint/2010/main" val="1364700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B280E3-074A-4E24-B9AC-F5F85C03FD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61289" y="153690"/>
            <a:ext cx="5751096" cy="571500"/>
          </a:xfrm>
        </p:spPr>
        <p:txBody>
          <a:bodyPr>
            <a:normAutofit lnSpcReduction="10000"/>
          </a:bodyPr>
          <a:lstStyle/>
          <a:p>
            <a:r>
              <a:rPr lang="nb-NO" dirty="0">
                <a:solidFill>
                  <a:schemeClr val="bg1"/>
                </a:solidFill>
              </a:rPr>
              <a:t>FNs bærekraftsmål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1C590-2A6B-4836-906B-23695C10BB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7488" y="4487595"/>
            <a:ext cx="5549349" cy="18465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Vedtatt på FNs </a:t>
            </a:r>
            <a:r>
              <a:rPr lang="nb-NO" dirty="0" err="1"/>
              <a:t>årlege</a:t>
            </a:r>
            <a:r>
              <a:rPr lang="nb-NO" dirty="0"/>
              <a:t> generalforsamling i 2015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/>
              <a:t>Inneheld</a:t>
            </a:r>
            <a:r>
              <a:rPr lang="nb-NO" dirty="0"/>
              <a:t> 17 </a:t>
            </a:r>
            <a:r>
              <a:rPr lang="nb-NO" dirty="0" err="1"/>
              <a:t>hovudmål</a:t>
            </a:r>
            <a:r>
              <a:rPr lang="nb-NO" dirty="0"/>
              <a:t> og 169 delmål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Avløyste </a:t>
            </a:r>
            <a:r>
              <a:rPr lang="nb-NO" b="1" dirty="0"/>
              <a:t>Tusenårsmåla </a:t>
            </a:r>
            <a:r>
              <a:rPr lang="nb-NO" dirty="0" err="1"/>
              <a:t>frå</a:t>
            </a:r>
            <a:r>
              <a:rPr lang="nb-NO" dirty="0"/>
              <a:t> år 2000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Alle FNs 193 medlemsland skal rapportere </a:t>
            </a:r>
            <a:r>
              <a:rPr lang="nb-NO" dirty="0" err="1"/>
              <a:t>årleg</a:t>
            </a:r>
            <a:r>
              <a:rPr lang="nb-NO" dirty="0"/>
              <a:t> i </a:t>
            </a:r>
            <a:r>
              <a:rPr lang="nb-NO" dirty="0" err="1"/>
              <a:t>henhald</a:t>
            </a:r>
            <a:r>
              <a:rPr lang="nb-NO" dirty="0"/>
              <a:t> til alle </a:t>
            </a:r>
            <a:r>
              <a:rPr lang="nb-NO" dirty="0" err="1"/>
              <a:t>hovudmåla</a:t>
            </a:r>
            <a:r>
              <a:rPr lang="nb-NO" dirty="0"/>
              <a:t> og alle delmåla.</a:t>
            </a:r>
          </a:p>
          <a:p>
            <a:pPr algn="ctr"/>
            <a:endParaRPr lang="nb-NO" dirty="0"/>
          </a:p>
          <a:p>
            <a:pPr algn="ctr"/>
            <a:r>
              <a:rPr lang="nb-NO" dirty="0"/>
              <a:t>Agenda 2030: Verdas felles arbeidsplan for bærekraftig utvikling</a:t>
            </a:r>
          </a:p>
          <a:p>
            <a:pPr algn="ctr"/>
            <a:r>
              <a:rPr lang="nb-NO" dirty="0"/>
              <a:t>Mål: Stoppe </a:t>
            </a:r>
            <a:r>
              <a:rPr lang="nb-NO" dirty="0" err="1"/>
              <a:t>klimaendringane</a:t>
            </a:r>
            <a:r>
              <a:rPr lang="nb-NO" dirty="0"/>
              <a:t>, utslette fattigdom og nedkjempe ulikskap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99D885CD-3CB3-A940-AFC4-88A20D962904}"/>
              </a:ext>
            </a:extLst>
          </p:cNvPr>
          <p:cNvSpPr txBox="1"/>
          <p:nvPr/>
        </p:nvSpPr>
        <p:spPr>
          <a:xfrm>
            <a:off x="6260124" y="4334232"/>
            <a:ext cx="535979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Måla legg </a:t>
            </a:r>
            <a:r>
              <a:rPr lang="nb-NO" sz="2000" dirty="0" err="1"/>
              <a:t>meir</a:t>
            </a:r>
            <a:r>
              <a:rPr lang="nb-NO" sz="2000" dirty="0"/>
              <a:t> vekt på sjølve årsakene til </a:t>
            </a:r>
            <a:r>
              <a:rPr lang="nb-NO" sz="2000" dirty="0" err="1"/>
              <a:t>dei</a:t>
            </a:r>
            <a:r>
              <a:rPr lang="nb-NO" sz="2000" dirty="0"/>
              <a:t> </a:t>
            </a:r>
            <a:r>
              <a:rPr lang="nb-NO" sz="2000" dirty="0" err="1"/>
              <a:t>utfordringane</a:t>
            </a:r>
            <a:r>
              <a:rPr lang="nb-NO" sz="2000" dirty="0"/>
              <a:t> som står i fokus.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Det er </a:t>
            </a:r>
            <a:r>
              <a:rPr lang="en-US" sz="2000" dirty="0"/>
              <a:t>17 </a:t>
            </a:r>
            <a:r>
              <a:rPr lang="en-US" sz="2000" dirty="0" err="1"/>
              <a:t>mål</a:t>
            </a:r>
            <a:r>
              <a:rPr lang="en-US" sz="2000" dirty="0"/>
              <a:t> for </a:t>
            </a:r>
            <a:r>
              <a:rPr lang="en-US" sz="2000" dirty="0" err="1"/>
              <a:t>å</a:t>
            </a:r>
            <a:r>
              <a:rPr lang="en-US" sz="2000" dirty="0"/>
              <a:t> </a:t>
            </a:r>
            <a:r>
              <a:rPr lang="en-US" sz="2000" dirty="0" err="1"/>
              <a:t>utrydde</a:t>
            </a:r>
            <a:r>
              <a:rPr lang="en-US" sz="2000" dirty="0"/>
              <a:t> </a:t>
            </a:r>
            <a:r>
              <a:rPr lang="en-US" sz="2000" dirty="0" err="1"/>
              <a:t>fattigdom</a:t>
            </a:r>
            <a:r>
              <a:rPr lang="en-US" sz="2000" dirty="0"/>
              <a:t>, </a:t>
            </a:r>
            <a:r>
              <a:rPr lang="en-US" sz="2000" dirty="0" err="1"/>
              <a:t>nedkjempe</a:t>
            </a:r>
            <a:r>
              <a:rPr lang="en-US" sz="2000" dirty="0"/>
              <a:t> </a:t>
            </a:r>
            <a:r>
              <a:rPr lang="en-US" sz="2000" dirty="0" err="1"/>
              <a:t>ulikskap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stoppe</a:t>
            </a:r>
            <a:r>
              <a:rPr lang="en-US" sz="2000" dirty="0"/>
              <a:t> </a:t>
            </a:r>
            <a:r>
              <a:rPr lang="en-US" sz="2000" dirty="0" err="1"/>
              <a:t>klimaendringane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Alle</a:t>
            </a:r>
            <a:r>
              <a:rPr lang="en-US" sz="2000" dirty="0"/>
              <a:t> </a:t>
            </a:r>
            <a:r>
              <a:rPr lang="en-US" sz="2000" dirty="0" err="1"/>
              <a:t>måla</a:t>
            </a:r>
            <a:r>
              <a:rPr lang="en-US" sz="2000" dirty="0"/>
              <a:t> </a:t>
            </a:r>
            <a:r>
              <a:rPr lang="en-US" sz="2000" dirty="0" err="1"/>
              <a:t>heng</a:t>
            </a:r>
            <a:r>
              <a:rPr lang="en-US" sz="2000" dirty="0"/>
              <a:t> </a:t>
            </a:r>
            <a:r>
              <a:rPr lang="en-US" sz="2000" dirty="0" err="1"/>
              <a:t>saman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Felles</a:t>
            </a:r>
            <a:r>
              <a:rPr lang="en-US" sz="2000" dirty="0"/>
              <a:t> for </a:t>
            </a:r>
            <a:r>
              <a:rPr lang="en-US" sz="2000" dirty="0" err="1"/>
              <a:t>alle</a:t>
            </a:r>
            <a:r>
              <a:rPr lang="en-US" sz="2000" dirty="0"/>
              <a:t> </a:t>
            </a:r>
            <a:r>
              <a:rPr lang="en-US" sz="2000" dirty="0" err="1"/>
              <a:t>måla</a:t>
            </a:r>
            <a:r>
              <a:rPr lang="en-US" sz="2000" dirty="0"/>
              <a:t> </a:t>
            </a:r>
            <a:r>
              <a:rPr lang="en-US" sz="2000" dirty="0" err="1"/>
              <a:t>er</a:t>
            </a:r>
            <a:r>
              <a:rPr lang="en-US" sz="2000" dirty="0"/>
              <a:t> </a:t>
            </a:r>
            <a:r>
              <a:rPr lang="en-US" sz="2000" b="1" dirty="0" err="1"/>
              <a:t>bærekraftig</a:t>
            </a:r>
            <a:r>
              <a:rPr lang="en-US" sz="2000" b="1" dirty="0"/>
              <a:t> </a:t>
            </a:r>
            <a:r>
              <a:rPr lang="en-US" sz="2000" b="1" dirty="0" err="1"/>
              <a:t>utvikling</a:t>
            </a:r>
            <a:endParaRPr lang="nb-NO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56206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CE54A4-E721-4A3C-9FB9-4CC4EBEE267B}"/>
              </a:ext>
            </a:extLst>
          </p:cNvPr>
          <p:cNvSpPr/>
          <p:nvPr/>
        </p:nvSpPr>
        <p:spPr>
          <a:xfrm>
            <a:off x="2181139" y="2509491"/>
            <a:ext cx="77262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i="1" dirty="0"/>
              <a:t>Utvikling som imøtekommer dagens behov uten å ødelegge mulighetene for at kommende generasjoner skal få dekket sine behov</a:t>
            </a:r>
            <a:r>
              <a:rPr lang="nb-NO" sz="3200" dirty="0"/>
              <a:t>.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5CB49FE-5337-4676-AF2B-5A7A796EE37C}"/>
              </a:ext>
            </a:extLst>
          </p:cNvPr>
          <p:cNvSpPr/>
          <p:nvPr/>
        </p:nvSpPr>
        <p:spPr>
          <a:xfrm>
            <a:off x="2327991" y="4909456"/>
            <a:ext cx="59477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37903" lvl="2" indent="0">
              <a:buNone/>
            </a:pPr>
            <a:r>
              <a:rPr lang="nb-NO" dirty="0"/>
              <a:t>Kjelde: FNs verdenskommisjon for miljø og utviklings rapport Vår felles framtid (1987</a:t>
            </a:r>
            <a:r>
              <a:rPr lang="nb-NO" i="1" dirty="0"/>
              <a:t>)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E353E8AE-5B1B-4FFD-852F-DFBC2CF270E2}"/>
              </a:ext>
            </a:extLst>
          </p:cNvPr>
          <p:cNvSpPr/>
          <p:nvPr/>
        </p:nvSpPr>
        <p:spPr>
          <a:xfrm>
            <a:off x="2181139" y="1302213"/>
            <a:ext cx="86661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4000" dirty="0">
                <a:latin typeface="+mj-lt"/>
              </a:rPr>
              <a:t>Kva er bærekraftig utvikling?</a:t>
            </a:r>
          </a:p>
        </p:txBody>
      </p:sp>
    </p:spTree>
    <p:extLst>
      <p:ext uri="{BB962C8B-B14F-4D97-AF65-F5344CB8AC3E}">
        <p14:creationId xmlns:p14="http://schemas.microsoft.com/office/powerpoint/2010/main" val="3278170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lassholder for bilde 30">
            <a:extLst>
              <a:ext uri="{FF2B5EF4-FFF2-40B4-BE49-F238E27FC236}">
                <a16:creationId xmlns:a16="http://schemas.microsoft.com/office/drawing/2014/main" id="{E93A48C7-6C35-4D57-92A1-8F690F59736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0" r="47428"/>
          <a:stretch/>
        </p:blipFill>
        <p:spPr>
          <a:xfrm>
            <a:off x="2783306" y="4585750"/>
            <a:ext cx="1759469" cy="2272250"/>
          </a:xfrm>
        </p:spPr>
      </p:pic>
      <p:pic>
        <p:nvPicPr>
          <p:cNvPr id="33" name="Plassholder for bilde 32">
            <a:extLst>
              <a:ext uri="{FF2B5EF4-FFF2-40B4-BE49-F238E27FC236}">
                <a16:creationId xmlns:a16="http://schemas.microsoft.com/office/drawing/2014/main" id="{A77D91BB-F89E-445A-963F-A9F688C38E5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9" r="32659"/>
          <a:stretch>
            <a:fillRect/>
          </a:stretch>
        </p:blipFill>
        <p:spPr/>
      </p:pic>
      <p:pic>
        <p:nvPicPr>
          <p:cNvPr id="40" name="Plassholder for bilde 39">
            <a:extLst>
              <a:ext uri="{FF2B5EF4-FFF2-40B4-BE49-F238E27FC236}">
                <a16:creationId xmlns:a16="http://schemas.microsoft.com/office/drawing/2014/main" id="{C267FE48-296F-4617-8780-FDBF105526E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" r="381"/>
          <a:stretch>
            <a:fillRect/>
          </a:stretch>
        </p:blipFill>
        <p:spPr/>
      </p:pic>
      <p:pic>
        <p:nvPicPr>
          <p:cNvPr id="65" name="Plassholder for bilde 63">
            <a:extLst>
              <a:ext uri="{FF2B5EF4-FFF2-40B4-BE49-F238E27FC236}">
                <a16:creationId xmlns:a16="http://schemas.microsoft.com/office/drawing/2014/main" id="{C70251E6-1C1B-40E8-B2BE-049D82B0D1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0" t="23054" r="21240"/>
          <a:stretch/>
        </p:blipFill>
        <p:spPr>
          <a:xfrm>
            <a:off x="2783305" y="0"/>
            <a:ext cx="1759469" cy="1766924"/>
          </a:xfrm>
          <a:prstGeom prst="rect">
            <a:avLst/>
          </a:prstGeom>
        </p:spPr>
      </p:pic>
      <p:pic>
        <p:nvPicPr>
          <p:cNvPr id="69" name="Plassholder for bilde 68">
            <a:extLst>
              <a:ext uri="{FF2B5EF4-FFF2-40B4-BE49-F238E27FC236}">
                <a16:creationId xmlns:a16="http://schemas.microsoft.com/office/drawing/2014/main" id="{47D3EF15-55A1-463F-904C-CF4248B389F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62" r="12068"/>
          <a:stretch/>
        </p:blipFill>
        <p:spPr>
          <a:xfrm>
            <a:off x="2783306" y="2028180"/>
            <a:ext cx="1759469" cy="2296314"/>
          </a:xfrm>
        </p:spPr>
      </p:pic>
      <p:pic>
        <p:nvPicPr>
          <p:cNvPr id="5" name="Plassholder for bilde 4">
            <a:extLst>
              <a:ext uri="{FF2B5EF4-FFF2-40B4-BE49-F238E27FC236}">
                <a16:creationId xmlns:a16="http://schemas.microsoft.com/office/drawing/2014/main" id="{CC45300E-C6D9-4354-9A19-B2D00DC654D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" r="2568"/>
          <a:stretch>
            <a:fillRect/>
          </a:stretch>
        </p:blipFill>
        <p:spPr/>
      </p:pic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6A12097-DDFD-4B44-B8D5-5BCB89333F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1FD7CBFF-989B-4E77-93E4-6A1A198458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412" y="-417342"/>
            <a:ext cx="5273039" cy="5273039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08D85933-C97D-FA41-962D-94BC9776A194}"/>
              </a:ext>
            </a:extLst>
          </p:cNvPr>
          <p:cNvSpPr txBox="1"/>
          <p:nvPr/>
        </p:nvSpPr>
        <p:spPr>
          <a:xfrm>
            <a:off x="5156710" y="5214043"/>
            <a:ext cx="70352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+mj-lt"/>
              </a:rPr>
              <a:t>Bærekraftig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utvikling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å</a:t>
            </a:r>
            <a:r>
              <a:rPr lang="en-US" sz="2000" dirty="0">
                <a:latin typeface="+mj-lt"/>
              </a:rPr>
              <a:t> ha </a:t>
            </a:r>
            <a:r>
              <a:rPr lang="en-US" sz="2000" dirty="0" err="1">
                <a:latin typeface="+mj-lt"/>
              </a:rPr>
              <a:t>ein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balanse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mellom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sosiale</a:t>
            </a:r>
            <a:r>
              <a:rPr lang="en-US" sz="2000" dirty="0">
                <a:latin typeface="+mj-lt"/>
              </a:rPr>
              <a:t> forhold, </a:t>
            </a:r>
            <a:r>
              <a:rPr lang="en-US" sz="2000" dirty="0" err="1">
                <a:latin typeface="+mj-lt"/>
              </a:rPr>
              <a:t>økonomi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miljø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</a:t>
            </a:r>
            <a:r>
              <a:rPr lang="en-US" sz="2000" dirty="0">
                <a:latin typeface="+mj-lt"/>
              </a:rPr>
              <a:t> alt </a:t>
            </a:r>
            <a:r>
              <a:rPr lang="en-US" sz="2000" dirty="0" err="1">
                <a:latin typeface="+mj-lt"/>
              </a:rPr>
              <a:t>ein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tek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føre</a:t>
            </a:r>
            <a:r>
              <a:rPr lang="en-US" sz="2000" dirty="0">
                <a:latin typeface="+mj-lt"/>
              </a:rPr>
              <a:t> seg. </a:t>
            </a:r>
            <a:r>
              <a:rPr lang="en-US" sz="2000" dirty="0" err="1">
                <a:latin typeface="+mj-lt"/>
              </a:rPr>
              <a:t>Og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ein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tanke</a:t>
            </a:r>
            <a:r>
              <a:rPr lang="en-US" sz="2000" dirty="0">
                <a:latin typeface="+mj-lt"/>
              </a:rPr>
              <a:t> om at </a:t>
            </a:r>
            <a:r>
              <a:rPr lang="en-US" sz="2000" dirty="0" err="1">
                <a:latin typeface="+mj-lt"/>
              </a:rPr>
              <a:t>dette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ikkje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øydelegger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moglegheitane</a:t>
            </a:r>
            <a:r>
              <a:rPr lang="en-US" sz="2000" dirty="0">
                <a:latin typeface="+mj-lt"/>
              </a:rPr>
              <a:t> for </a:t>
            </a:r>
            <a:r>
              <a:rPr lang="en-US" sz="2000" dirty="0" err="1">
                <a:latin typeface="+mj-lt"/>
              </a:rPr>
              <a:t>komande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generasjonar</a:t>
            </a:r>
            <a:endParaRPr lang="nb-NO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7687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ssholder for bilde 9">
            <a:extLst>
              <a:ext uri="{FF2B5EF4-FFF2-40B4-BE49-F238E27FC236}">
                <a16:creationId xmlns:a16="http://schemas.microsoft.com/office/drawing/2014/main" id="{0655B73F-AB0F-4DF5-A44E-F52889BE9C2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36" t="-13099" r="-6836" b="-13099"/>
          <a:stretch/>
        </p:blipFill>
        <p:spPr>
          <a:xfrm>
            <a:off x="0" y="-520505"/>
            <a:ext cx="12192000" cy="6858000"/>
          </a:xfr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3826C8AF-CCF5-9347-8348-A4602D7061ED}"/>
              </a:ext>
            </a:extLst>
          </p:cNvPr>
          <p:cNvSpPr txBox="1"/>
          <p:nvPr/>
        </p:nvSpPr>
        <p:spPr>
          <a:xfrm>
            <a:off x="2067950" y="5641145"/>
            <a:ext cx="8102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For at </a:t>
            </a:r>
            <a:r>
              <a:rPr lang="nb-NO" dirty="0" err="1">
                <a:latin typeface="+mj-lt"/>
              </a:rPr>
              <a:t>desse</a:t>
            </a:r>
            <a:r>
              <a:rPr lang="nb-NO" dirty="0">
                <a:latin typeface="+mj-lt"/>
              </a:rPr>
              <a:t> måla skal </a:t>
            </a:r>
            <a:r>
              <a:rPr lang="nb-NO" dirty="0" err="1">
                <a:latin typeface="+mj-lt"/>
              </a:rPr>
              <a:t>vere</a:t>
            </a:r>
            <a:r>
              <a:rPr lang="nb-NO" dirty="0">
                <a:latin typeface="+mj-lt"/>
              </a:rPr>
              <a:t> </a:t>
            </a:r>
            <a:r>
              <a:rPr lang="nb-NO" dirty="0" err="1">
                <a:latin typeface="+mj-lt"/>
              </a:rPr>
              <a:t>ein</a:t>
            </a:r>
            <a:r>
              <a:rPr lang="nb-NO" dirty="0">
                <a:latin typeface="+mj-lt"/>
              </a:rPr>
              <a:t> suksess må </a:t>
            </a:r>
            <a:r>
              <a:rPr lang="nb-NO" dirty="0" err="1">
                <a:latin typeface="+mj-lt"/>
              </a:rPr>
              <a:t>ein</a:t>
            </a:r>
            <a:r>
              <a:rPr lang="nb-NO" dirty="0">
                <a:latin typeface="+mj-lt"/>
              </a:rPr>
              <a:t> forstå at lokale </a:t>
            </a:r>
            <a:r>
              <a:rPr lang="nb-NO" dirty="0" err="1">
                <a:latin typeface="+mj-lt"/>
              </a:rPr>
              <a:t>forutsetningar</a:t>
            </a:r>
            <a:r>
              <a:rPr lang="nb-NO" dirty="0">
                <a:latin typeface="+mj-lt"/>
              </a:rPr>
              <a:t> blir </a:t>
            </a:r>
            <a:r>
              <a:rPr lang="nb-NO" dirty="0" err="1">
                <a:latin typeface="+mj-lt"/>
              </a:rPr>
              <a:t>påverka</a:t>
            </a:r>
            <a:r>
              <a:rPr lang="nb-NO" dirty="0">
                <a:latin typeface="+mj-lt"/>
              </a:rPr>
              <a:t> av </a:t>
            </a:r>
            <a:r>
              <a:rPr lang="nb-NO" dirty="0" err="1">
                <a:latin typeface="+mj-lt"/>
              </a:rPr>
              <a:t>dei</a:t>
            </a:r>
            <a:r>
              <a:rPr lang="nb-NO" dirty="0">
                <a:latin typeface="+mj-lt"/>
              </a:rPr>
              <a:t> globale </a:t>
            </a:r>
            <a:r>
              <a:rPr lang="nb-NO" dirty="0" err="1">
                <a:latin typeface="+mj-lt"/>
              </a:rPr>
              <a:t>samanhengane</a:t>
            </a:r>
            <a:r>
              <a:rPr lang="nb-NO" dirty="0">
                <a:latin typeface="+mj-lt"/>
              </a:rPr>
              <a:t>, og at lokale tiltak kan få globale </a:t>
            </a:r>
            <a:r>
              <a:rPr lang="nb-NO" dirty="0" err="1">
                <a:latin typeface="+mj-lt"/>
              </a:rPr>
              <a:t>konsekvensar</a:t>
            </a:r>
            <a:r>
              <a:rPr lang="nb-NO" dirty="0">
                <a:latin typeface="+mj-lt"/>
              </a:rPr>
              <a:t>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0307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B9168E23-C776-45FE-805B-D5DE0FDD0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849" y="0"/>
            <a:ext cx="7362701" cy="685800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19ED53F3-E1F0-D14D-9851-B9F3E693BEE2}"/>
              </a:ext>
            </a:extLst>
          </p:cNvPr>
          <p:cNvSpPr txBox="1"/>
          <p:nvPr/>
        </p:nvSpPr>
        <p:spPr>
          <a:xfrm>
            <a:off x="901591" y="576775"/>
            <a:ext cx="17162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Først må de sette dykk inn i </a:t>
            </a:r>
            <a:r>
              <a:rPr lang="nb-NO" dirty="0" err="1"/>
              <a:t>bærekraftsmåla</a:t>
            </a:r>
            <a:r>
              <a:rPr lang="nb-NO" dirty="0"/>
              <a:t> og omgrepet bærekraftig utvikling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63EC2045-29CF-4F4E-9EC1-9CC15B5A3F7E}"/>
              </a:ext>
            </a:extLst>
          </p:cNvPr>
          <p:cNvSpPr txBox="1"/>
          <p:nvPr/>
        </p:nvSpPr>
        <p:spPr>
          <a:xfrm>
            <a:off x="5237871" y="0"/>
            <a:ext cx="22039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Kvar er det aktøren har </a:t>
            </a:r>
            <a:r>
              <a:rPr lang="nb-NO" dirty="0" err="1"/>
              <a:t>moglegheit</a:t>
            </a:r>
            <a:r>
              <a:rPr lang="nb-NO" dirty="0"/>
              <a:t> til å </a:t>
            </a:r>
            <a:r>
              <a:rPr lang="nb-NO" dirty="0" err="1"/>
              <a:t>påverke</a:t>
            </a:r>
            <a:r>
              <a:rPr lang="nb-NO" dirty="0"/>
              <a:t> direkte? Og kvar er det aktøren har eller bør ta direkte ansvar for?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46097FB7-3FF9-A34A-B3CE-78B09BF7EFC7}"/>
              </a:ext>
            </a:extLst>
          </p:cNvPr>
          <p:cNvSpPr txBox="1"/>
          <p:nvPr/>
        </p:nvSpPr>
        <p:spPr>
          <a:xfrm>
            <a:off x="9853940" y="2331101"/>
            <a:ext cx="1716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Definere eigne mål med bakgrunn i SDG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CA09C06-F2E5-B446-8351-2CF2B71D62FA}"/>
              </a:ext>
            </a:extLst>
          </p:cNvPr>
          <p:cNvSpPr txBox="1"/>
          <p:nvPr/>
        </p:nvSpPr>
        <p:spPr>
          <a:xfrm>
            <a:off x="9853940" y="4985367"/>
            <a:ext cx="1716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Iverksette måla ved å integrere </a:t>
            </a:r>
            <a:r>
              <a:rPr lang="nb-NO" dirty="0" err="1"/>
              <a:t>dei</a:t>
            </a:r>
            <a:r>
              <a:rPr lang="nb-NO" dirty="0"/>
              <a:t> i planar og </a:t>
            </a:r>
            <a:r>
              <a:rPr lang="nb-NO" dirty="0" err="1"/>
              <a:t>strategiar</a:t>
            </a:r>
            <a:r>
              <a:rPr lang="nb-NO" dirty="0"/>
              <a:t>. 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DC67119-402F-9940-9957-61D14F19B91B}"/>
              </a:ext>
            </a:extLst>
          </p:cNvPr>
          <p:cNvSpPr/>
          <p:nvPr/>
        </p:nvSpPr>
        <p:spPr>
          <a:xfrm>
            <a:off x="2095608" y="4816555"/>
            <a:ext cx="29406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OBS: </a:t>
            </a:r>
            <a:r>
              <a:rPr lang="nb-NO" dirty="0" err="1"/>
              <a:t>Ikkje</a:t>
            </a:r>
            <a:r>
              <a:rPr lang="nb-NO" dirty="0"/>
              <a:t> finn på å kommuniser ut at de er </a:t>
            </a:r>
            <a:r>
              <a:rPr lang="nb-NO" dirty="0" err="1"/>
              <a:t>eit</a:t>
            </a:r>
            <a:r>
              <a:rPr lang="nb-NO" dirty="0"/>
              <a:t> bærekraftig arrangement eller </a:t>
            </a:r>
            <a:r>
              <a:rPr lang="nb-NO" dirty="0" err="1"/>
              <a:t>ein</a:t>
            </a:r>
            <a:r>
              <a:rPr lang="nb-NO" dirty="0"/>
              <a:t> bærekraftig organisasjon. før de er komt dykk igjennom punkta.</a:t>
            </a:r>
          </a:p>
        </p:txBody>
      </p:sp>
    </p:spTree>
    <p:extLst>
      <p:ext uri="{BB962C8B-B14F-4D97-AF65-F5344CB8AC3E}">
        <p14:creationId xmlns:p14="http://schemas.microsoft.com/office/powerpoint/2010/main" val="4084264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4213628" y="-146921"/>
            <a:ext cx="10515600" cy="1325563"/>
          </a:xfrm>
        </p:spPr>
        <p:txBody>
          <a:bodyPr>
            <a:normAutofit/>
          </a:bodyPr>
          <a:lstStyle/>
          <a:p>
            <a:r>
              <a:rPr lang="nb-NO" sz="3200" dirty="0"/>
              <a:t>Kva slags mål bør </a:t>
            </a:r>
            <a:r>
              <a:rPr lang="nb-NO" sz="3200" dirty="0" err="1"/>
              <a:t>ein</a:t>
            </a:r>
            <a:r>
              <a:rPr lang="nb-NO" sz="3200" dirty="0"/>
              <a:t> prioritere?</a:t>
            </a:r>
          </a:p>
        </p:txBody>
      </p:sp>
      <p:sp>
        <p:nvSpPr>
          <p:cNvPr id="17" name="Rektangel 16"/>
          <p:cNvSpPr/>
          <p:nvPr/>
        </p:nvSpPr>
        <p:spPr>
          <a:xfrm>
            <a:off x="3497522" y="5592956"/>
            <a:ext cx="6553398" cy="314532"/>
          </a:xfrm>
          <a:prstGeom prst="rect">
            <a:avLst/>
          </a:prstGeom>
          <a:noFill/>
        </p:spPr>
        <p:txBody>
          <a:bodyPr wrap="square" lIns="117180" tIns="58590" rIns="117180" bIns="58590">
            <a:spAutoFit/>
          </a:bodyPr>
          <a:lstStyle/>
          <a:p>
            <a:pPr algn="ctr" defTabSz="914217">
              <a:defRPr/>
            </a:pPr>
            <a:r>
              <a:rPr lang="nb-NO" sz="1275" b="1" dirty="0">
                <a:solidFill>
                  <a:srgbClr val="44546A"/>
                </a:solidFill>
                <a:latin typeface="Arial"/>
                <a:cs typeface="Helvetica"/>
              </a:rPr>
              <a:t>Prioritert i Skiforbundet</a:t>
            </a:r>
          </a:p>
        </p:txBody>
      </p:sp>
      <p:sp>
        <p:nvSpPr>
          <p:cNvPr id="16" name="Rektangel 15"/>
          <p:cNvSpPr/>
          <p:nvPr/>
        </p:nvSpPr>
        <p:spPr>
          <a:xfrm rot="16200000">
            <a:off x="1103107" y="3177000"/>
            <a:ext cx="3959219" cy="314532"/>
          </a:xfrm>
          <a:prstGeom prst="rect">
            <a:avLst/>
          </a:prstGeom>
          <a:noFill/>
        </p:spPr>
        <p:txBody>
          <a:bodyPr wrap="square" lIns="117180" tIns="58590" rIns="117180" bIns="58590">
            <a:spAutoFit/>
          </a:bodyPr>
          <a:lstStyle/>
          <a:p>
            <a:pPr algn="ctr" defTabSz="914217">
              <a:defRPr/>
            </a:pPr>
            <a:r>
              <a:rPr lang="nb-NO" sz="1275" b="1" dirty="0">
                <a:solidFill>
                  <a:srgbClr val="44546A"/>
                </a:solidFill>
                <a:latin typeface="Arial"/>
                <a:cs typeface="Helvetica"/>
              </a:rPr>
              <a:t>Skiforbundets mulighet til å påvirke</a:t>
            </a:r>
          </a:p>
        </p:txBody>
      </p:sp>
      <p:grpSp>
        <p:nvGrpSpPr>
          <p:cNvPr id="11" name="Gruppe 10"/>
          <p:cNvGrpSpPr/>
          <p:nvPr/>
        </p:nvGrpSpPr>
        <p:grpSpPr>
          <a:xfrm>
            <a:off x="2945389" y="887650"/>
            <a:ext cx="7232155" cy="4974434"/>
            <a:chOff x="2275282" y="1239376"/>
            <a:chExt cx="5189579" cy="3573627"/>
          </a:xfrm>
        </p:grpSpPr>
        <p:grpSp>
          <p:nvGrpSpPr>
            <p:cNvPr id="6" name="Gruppe 5"/>
            <p:cNvGrpSpPr/>
            <p:nvPr/>
          </p:nvGrpSpPr>
          <p:grpSpPr>
            <a:xfrm>
              <a:off x="2275282" y="1239376"/>
              <a:ext cx="5189579" cy="3573627"/>
              <a:chOff x="1244384" y="1455351"/>
              <a:chExt cx="5189579" cy="3573627"/>
            </a:xfrm>
          </p:grpSpPr>
          <p:grpSp>
            <p:nvGrpSpPr>
              <p:cNvPr id="5" name="Gruppe 4"/>
              <p:cNvGrpSpPr/>
              <p:nvPr/>
            </p:nvGrpSpPr>
            <p:grpSpPr>
              <a:xfrm>
                <a:off x="1457365" y="1455351"/>
                <a:ext cx="4976598" cy="3374964"/>
                <a:chOff x="1457365" y="1455351"/>
                <a:chExt cx="4976598" cy="3374964"/>
              </a:xfrm>
            </p:grpSpPr>
            <p:cxnSp>
              <p:nvCxnSpPr>
                <p:cNvPr id="14" name="Rett linje 13"/>
                <p:cNvCxnSpPr/>
                <p:nvPr/>
              </p:nvCxnSpPr>
              <p:spPr>
                <a:xfrm>
                  <a:off x="1457365" y="1455351"/>
                  <a:ext cx="0" cy="3374964"/>
                </a:xfrm>
                <a:prstGeom prst="line">
                  <a:avLst/>
                </a:prstGeom>
                <a:ln w="3175" cmpd="sng">
                  <a:solidFill>
                    <a:schemeClr val="tx2"/>
                  </a:solidFill>
                  <a:headEnd type="stealt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Rett linje 14"/>
                <p:cNvCxnSpPr/>
                <p:nvPr/>
              </p:nvCxnSpPr>
              <p:spPr>
                <a:xfrm flipH="1">
                  <a:off x="1458956" y="4830315"/>
                  <a:ext cx="4975007" cy="0"/>
                </a:xfrm>
                <a:prstGeom prst="line">
                  <a:avLst/>
                </a:prstGeom>
                <a:ln w="3175" cmpd="sng">
                  <a:solidFill>
                    <a:srgbClr val="00ADBE"/>
                  </a:solidFill>
                  <a:headEnd type="stealth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Rektangel 17"/>
              <p:cNvSpPr/>
              <p:nvPr/>
            </p:nvSpPr>
            <p:spPr>
              <a:xfrm>
                <a:off x="1485730" y="4835637"/>
                <a:ext cx="243295" cy="186476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 defTabSz="914217">
                  <a:defRPr/>
                </a:pPr>
                <a:r>
                  <a:rPr lang="nb-NO" sz="1275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/>
                    <a:cs typeface="Helvetica"/>
                  </a:rPr>
                  <a:t>Høy</a:t>
                </a:r>
                <a:endParaRPr lang="nb-NO" sz="12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Flama-Medium"/>
                </a:endParaRPr>
              </a:p>
            </p:txBody>
          </p:sp>
          <p:sp>
            <p:nvSpPr>
              <p:cNvPr id="19" name="Rektangel 18"/>
              <p:cNvSpPr/>
              <p:nvPr/>
            </p:nvSpPr>
            <p:spPr>
              <a:xfrm>
                <a:off x="5927275" y="4842502"/>
                <a:ext cx="378569" cy="186476"/>
              </a:xfrm>
              <a:prstGeom prst="rect">
                <a:avLst/>
              </a:prstGeom>
            </p:spPr>
            <p:txBody>
              <a:bodyPr wrap="none" rIns="0">
                <a:spAutoFit/>
              </a:bodyPr>
              <a:lstStyle/>
              <a:p>
                <a:pPr algn="r" defTabSz="914217">
                  <a:defRPr/>
                </a:pPr>
                <a:r>
                  <a:rPr lang="nb-NO" sz="1275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/>
                    <a:cs typeface="Helvetica"/>
                  </a:rPr>
                  <a:t>Høyest</a:t>
                </a:r>
              </a:p>
            </p:txBody>
          </p:sp>
          <p:sp>
            <p:nvSpPr>
              <p:cNvPr id="20" name="Rektangel 19"/>
              <p:cNvSpPr/>
              <p:nvPr/>
            </p:nvSpPr>
            <p:spPr>
              <a:xfrm rot="16200000">
                <a:off x="1207204" y="4528592"/>
                <a:ext cx="253400" cy="179040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pPr defTabSz="914217">
                  <a:defRPr/>
                </a:pPr>
                <a:r>
                  <a:rPr lang="nb-NO" sz="1275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/>
                    <a:cs typeface="Helvetica"/>
                  </a:rPr>
                  <a:t>Høy</a:t>
                </a:r>
              </a:p>
            </p:txBody>
          </p:sp>
          <p:sp>
            <p:nvSpPr>
              <p:cNvPr id="21" name="Rektangel 20"/>
              <p:cNvSpPr/>
              <p:nvPr/>
            </p:nvSpPr>
            <p:spPr>
              <a:xfrm rot="16200000">
                <a:off x="1136759" y="1888674"/>
                <a:ext cx="394292" cy="179040"/>
              </a:xfrm>
              <a:prstGeom prst="rect">
                <a:avLst/>
              </a:prstGeom>
            </p:spPr>
            <p:txBody>
              <a:bodyPr wrap="none" rIns="0">
                <a:spAutoFit/>
              </a:bodyPr>
              <a:lstStyle/>
              <a:p>
                <a:pPr algn="r" defTabSz="914217">
                  <a:defRPr/>
                </a:pPr>
                <a:r>
                  <a:rPr lang="nb-NO" sz="1275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/>
                    <a:cs typeface="Helvetica"/>
                  </a:rPr>
                  <a:t>Høyest</a:t>
                </a:r>
                <a:endParaRPr lang="nb-NO" sz="12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Helvetica"/>
                </a:endParaRPr>
              </a:p>
            </p:txBody>
          </p:sp>
          <p:grpSp>
            <p:nvGrpSpPr>
              <p:cNvPr id="4" name="Gruppe 3"/>
              <p:cNvGrpSpPr/>
              <p:nvPr/>
            </p:nvGrpSpPr>
            <p:grpSpPr>
              <a:xfrm>
                <a:off x="1520290" y="1530642"/>
                <a:ext cx="4854675" cy="3237658"/>
                <a:chOff x="1520290" y="1530642"/>
                <a:chExt cx="4854675" cy="3237658"/>
              </a:xfrm>
            </p:grpSpPr>
            <p:sp>
              <p:nvSpPr>
                <p:cNvPr id="22" name="Rektangel 21"/>
                <p:cNvSpPr/>
                <p:nvPr/>
              </p:nvSpPr>
              <p:spPr>
                <a:xfrm>
                  <a:off x="1520290" y="3162616"/>
                  <a:ext cx="2411493" cy="1605684"/>
                </a:xfrm>
                <a:prstGeom prst="rect">
                  <a:avLst/>
                </a:prstGeom>
                <a:solidFill>
                  <a:srgbClr val="00ADBE">
                    <a:alpha val="10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217">
                    <a:defRPr/>
                  </a:pPr>
                  <a:endParaRPr lang="nb-NO" sz="1575" dirty="0">
                    <a:solidFill>
                      <a:srgbClr val="44546A"/>
                    </a:solidFill>
                    <a:latin typeface="Arial"/>
                  </a:endParaRPr>
                </a:p>
              </p:txBody>
            </p:sp>
            <p:sp>
              <p:nvSpPr>
                <p:cNvPr id="23" name="Rektangel 22"/>
                <p:cNvSpPr/>
                <p:nvPr/>
              </p:nvSpPr>
              <p:spPr>
                <a:xfrm>
                  <a:off x="3963472" y="3162616"/>
                  <a:ext cx="2411493" cy="1605684"/>
                </a:xfrm>
                <a:prstGeom prst="rect">
                  <a:avLst/>
                </a:prstGeom>
                <a:solidFill>
                  <a:srgbClr val="00ADBE">
                    <a:alpha val="20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217">
                    <a:defRPr/>
                  </a:pPr>
                  <a:endParaRPr lang="nb-NO" sz="1575" dirty="0">
                    <a:solidFill>
                      <a:srgbClr val="44546A"/>
                    </a:solidFill>
                    <a:latin typeface="Arial"/>
                  </a:endParaRPr>
                </a:p>
              </p:txBody>
            </p:sp>
            <p:sp>
              <p:nvSpPr>
                <p:cNvPr id="24" name="Rektangel 23"/>
                <p:cNvSpPr/>
                <p:nvPr/>
              </p:nvSpPr>
              <p:spPr>
                <a:xfrm>
                  <a:off x="1520290" y="1530642"/>
                  <a:ext cx="2411493" cy="1605684"/>
                </a:xfrm>
                <a:prstGeom prst="rect">
                  <a:avLst/>
                </a:prstGeom>
                <a:solidFill>
                  <a:srgbClr val="00ADBE">
                    <a:alpha val="20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217">
                    <a:defRPr/>
                  </a:pPr>
                  <a:endParaRPr lang="nb-NO" sz="1575" dirty="0">
                    <a:solidFill>
                      <a:srgbClr val="44546A"/>
                    </a:solidFill>
                    <a:latin typeface="Arial"/>
                  </a:endParaRPr>
                </a:p>
              </p:txBody>
            </p:sp>
            <p:sp>
              <p:nvSpPr>
                <p:cNvPr id="25" name="Rektangel 24"/>
                <p:cNvSpPr/>
                <p:nvPr/>
              </p:nvSpPr>
              <p:spPr>
                <a:xfrm>
                  <a:off x="3963472" y="1530642"/>
                  <a:ext cx="2411493" cy="1605684"/>
                </a:xfrm>
                <a:prstGeom prst="rect">
                  <a:avLst/>
                </a:prstGeom>
                <a:solidFill>
                  <a:srgbClr val="00ADBE">
                    <a:alpha val="30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217">
                    <a:defRPr/>
                  </a:pPr>
                  <a:endParaRPr lang="nb-NO" sz="1575" dirty="0">
                    <a:solidFill>
                      <a:srgbClr val="44546A"/>
                    </a:solidFill>
                    <a:latin typeface="Arial"/>
                  </a:endParaRPr>
                </a:p>
              </p:txBody>
            </p:sp>
          </p:grpSp>
        </p:grpSp>
        <p:sp>
          <p:nvSpPr>
            <p:cNvPr id="2" name="TekstSylinder 1"/>
            <p:cNvSpPr txBox="1"/>
            <p:nvPr/>
          </p:nvSpPr>
          <p:spPr>
            <a:xfrm>
              <a:off x="7067242" y="2773265"/>
              <a:ext cx="85952" cy="223757"/>
            </a:xfrm>
            <a:prstGeom prst="rect">
              <a:avLst/>
            </a:prstGeom>
            <a:noFill/>
          </p:spPr>
          <p:txBody>
            <a:bodyPr wrap="none" lIns="68558" tIns="34280" rIns="68558" bIns="34280" rtlCol="0">
              <a:spAutoFit/>
            </a:bodyPr>
            <a:lstStyle/>
            <a:p>
              <a:pPr defTabSz="914217">
                <a:defRPr/>
              </a:pPr>
              <a:endParaRPr lang="nb-NO" dirty="0">
                <a:solidFill>
                  <a:prstClr val="black"/>
                </a:solidFill>
                <a:latin typeface="Arial"/>
              </a:endParaRPr>
            </a:p>
          </p:txBody>
        </p:sp>
      </p:grpSp>
      <p:pic>
        <p:nvPicPr>
          <p:cNvPr id="27" name="Bilde 26" descr="Mål 3 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59" y="912702"/>
            <a:ext cx="774978" cy="697549"/>
          </a:xfrm>
          <a:prstGeom prst="rect">
            <a:avLst/>
          </a:prstGeom>
        </p:spPr>
      </p:pic>
      <p:pic>
        <p:nvPicPr>
          <p:cNvPr id="28" name="Bilde 27" descr="Mål 4 RGB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561" y="910504"/>
            <a:ext cx="774978" cy="711315"/>
          </a:xfrm>
          <a:prstGeom prst="rect">
            <a:avLst/>
          </a:prstGeom>
        </p:spPr>
      </p:pic>
      <p:pic>
        <p:nvPicPr>
          <p:cNvPr id="29" name="Bilde 28" descr="Mål 9 RGB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934" y="3201115"/>
            <a:ext cx="774978" cy="736558"/>
          </a:xfrm>
          <a:prstGeom prst="rect">
            <a:avLst/>
          </a:prstGeom>
        </p:spPr>
      </p:pic>
      <p:pic>
        <p:nvPicPr>
          <p:cNvPr id="30" name="Bilde 29" descr="Mål 11 RGB.ep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59" y="3980360"/>
            <a:ext cx="785302" cy="697548"/>
          </a:xfrm>
          <a:prstGeom prst="rect">
            <a:avLst/>
          </a:prstGeom>
        </p:spPr>
      </p:pic>
      <p:pic>
        <p:nvPicPr>
          <p:cNvPr id="31" name="Bilde 30" descr="Mål 13 RGB.ep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59" y="4720594"/>
            <a:ext cx="774978" cy="722935"/>
          </a:xfrm>
          <a:prstGeom prst="rect">
            <a:avLst/>
          </a:prstGeom>
        </p:spPr>
      </p:pic>
      <p:pic>
        <p:nvPicPr>
          <p:cNvPr id="32" name="Bilde 31" descr="Mål 17 RGB.ep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230" y="6220575"/>
            <a:ext cx="736375" cy="662802"/>
          </a:xfrm>
          <a:prstGeom prst="rect">
            <a:avLst/>
          </a:prstGeom>
        </p:spPr>
      </p:pic>
      <p:pic>
        <p:nvPicPr>
          <p:cNvPr id="33" name="Bilde 32" descr="Mål 16 RGB.eps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418" y="5467196"/>
            <a:ext cx="767989" cy="691258"/>
          </a:xfrm>
          <a:prstGeom prst="rect">
            <a:avLst/>
          </a:prstGeom>
        </p:spPr>
      </p:pic>
      <p:pic>
        <p:nvPicPr>
          <p:cNvPr id="34" name="Bilde 33" descr="Mål 14 RGB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560" y="4729771"/>
            <a:ext cx="767989" cy="714042"/>
          </a:xfrm>
          <a:prstGeom prst="rect">
            <a:avLst/>
          </a:prstGeom>
        </p:spPr>
      </p:pic>
      <p:pic>
        <p:nvPicPr>
          <p:cNvPr id="35" name="Bilde 34" descr="Mål 12 RGB.eps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560" y="3986650"/>
            <a:ext cx="767989" cy="691258"/>
          </a:xfrm>
          <a:prstGeom prst="rect">
            <a:avLst/>
          </a:prstGeom>
        </p:spPr>
      </p:pic>
      <p:pic>
        <p:nvPicPr>
          <p:cNvPr id="36" name="Bilde 35" descr="Mål 10 RGB.eps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560" y="3196665"/>
            <a:ext cx="790273" cy="736558"/>
          </a:xfrm>
          <a:prstGeom prst="rect">
            <a:avLst/>
          </a:prstGeom>
        </p:spPr>
      </p:pic>
      <p:pic>
        <p:nvPicPr>
          <p:cNvPr id="37" name="Bilde 36" descr="Mål-5-RGB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21" y="1667391"/>
            <a:ext cx="774979" cy="697549"/>
          </a:xfrm>
          <a:prstGeom prst="rect">
            <a:avLst/>
          </a:prstGeom>
        </p:spPr>
      </p:pic>
      <p:pic>
        <p:nvPicPr>
          <p:cNvPr id="38" name="Bilde 37" descr="Mål-8-RGB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560" y="2418367"/>
            <a:ext cx="774979" cy="736558"/>
          </a:xfrm>
          <a:prstGeom prst="rect">
            <a:avLst/>
          </a:prstGeom>
        </p:spPr>
      </p:pic>
      <p:pic>
        <p:nvPicPr>
          <p:cNvPr id="13" name="Bilde 12" descr="Et bilde som inneholder tegning&#10;&#10;Automatisk generert beskrivelse">
            <a:extLst>
              <a:ext uri="{FF2B5EF4-FFF2-40B4-BE49-F238E27FC236}">
                <a16:creationId xmlns:a16="http://schemas.microsoft.com/office/drawing/2014/main" id="{CF8A1438-09D6-E743-8A21-06A4CD00C70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752" y="56028"/>
            <a:ext cx="736787" cy="774978"/>
          </a:xfrm>
          <a:prstGeom prst="rect">
            <a:avLst/>
          </a:prstGeom>
        </p:spPr>
      </p:pic>
      <p:pic>
        <p:nvPicPr>
          <p:cNvPr id="39" name="Bilde 38" descr="Et bilde som inneholder flaske, stopp, skilt, holder&#10;&#10;Automatisk generert beskrivelse">
            <a:extLst>
              <a:ext uri="{FF2B5EF4-FFF2-40B4-BE49-F238E27FC236}">
                <a16:creationId xmlns:a16="http://schemas.microsoft.com/office/drawing/2014/main" id="{9F008DE9-8479-ED49-BFB4-B3BCF938DC8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934" y="56028"/>
            <a:ext cx="774978" cy="774978"/>
          </a:xfrm>
          <a:prstGeom prst="rect">
            <a:avLst/>
          </a:prstGeom>
        </p:spPr>
      </p:pic>
      <p:pic>
        <p:nvPicPr>
          <p:cNvPr id="41" name="Bilde 40" descr="Et bilde som inneholder tegning&#10;&#10;Automatisk generert beskrivelse">
            <a:extLst>
              <a:ext uri="{FF2B5EF4-FFF2-40B4-BE49-F238E27FC236}">
                <a16:creationId xmlns:a16="http://schemas.microsoft.com/office/drawing/2014/main" id="{2467A3EF-4743-8C4D-AA3B-F5A4C29C4EF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934" y="2430336"/>
            <a:ext cx="774978" cy="736558"/>
          </a:xfrm>
          <a:prstGeom prst="rect">
            <a:avLst/>
          </a:prstGeom>
        </p:spPr>
      </p:pic>
      <p:pic>
        <p:nvPicPr>
          <p:cNvPr id="43" name="Bilde 42" descr="Et bilde som inneholder skilt, tegning&#10;&#10;Automatisk generert beskrivelse">
            <a:extLst>
              <a:ext uri="{FF2B5EF4-FFF2-40B4-BE49-F238E27FC236}">
                <a16:creationId xmlns:a16="http://schemas.microsoft.com/office/drawing/2014/main" id="{4342D602-95AB-4A41-9EB6-EA05B8B643A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560" y="1667391"/>
            <a:ext cx="774979" cy="697549"/>
          </a:xfrm>
          <a:prstGeom prst="rect">
            <a:avLst/>
          </a:prstGeom>
        </p:spPr>
      </p:pic>
      <p:pic>
        <p:nvPicPr>
          <p:cNvPr id="45" name="Bilde 44" descr="Et bilde som inneholder tegning&#10;&#10;Automatisk generert beskrivelse">
            <a:extLst>
              <a:ext uri="{FF2B5EF4-FFF2-40B4-BE49-F238E27FC236}">
                <a16:creationId xmlns:a16="http://schemas.microsoft.com/office/drawing/2014/main" id="{B04AB946-54E8-234B-AEED-A16AB06B7B5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244" y="5491972"/>
            <a:ext cx="767988" cy="666482"/>
          </a:xfrm>
          <a:prstGeom prst="rect">
            <a:avLst/>
          </a:prstGeom>
        </p:spPr>
      </p:pic>
      <p:pic>
        <p:nvPicPr>
          <p:cNvPr id="46" name="Bilde 45">
            <a:extLst>
              <a:ext uri="{FF2B5EF4-FFF2-40B4-BE49-F238E27FC236}">
                <a16:creationId xmlns:a16="http://schemas.microsoft.com/office/drawing/2014/main" id="{2B7BD1F2-EC36-6549-9F28-F4646AD05B5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0"/>
            <a:ext cx="1015852" cy="1325563"/>
          </a:xfrm>
          <a:prstGeom prst="rect">
            <a:avLst/>
          </a:prstGeom>
        </p:spPr>
      </p:pic>
      <p:sp>
        <p:nvSpPr>
          <p:cNvPr id="47" name="TekstSylinder 46">
            <a:extLst>
              <a:ext uri="{FF2B5EF4-FFF2-40B4-BE49-F238E27FC236}">
                <a16:creationId xmlns:a16="http://schemas.microsoft.com/office/drawing/2014/main" id="{8A15506B-C57C-D44C-A46F-92E858036CDC}"/>
              </a:ext>
            </a:extLst>
          </p:cNvPr>
          <p:cNvSpPr txBox="1"/>
          <p:nvPr/>
        </p:nvSpPr>
        <p:spPr>
          <a:xfrm>
            <a:off x="-7606" y="6442349"/>
            <a:ext cx="2855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/>
              <a:t>Kjelde: Nye Asker Kommune</a:t>
            </a:r>
          </a:p>
        </p:txBody>
      </p:sp>
      <p:sp>
        <p:nvSpPr>
          <p:cNvPr id="48" name="TekstSylinder 47">
            <a:extLst>
              <a:ext uri="{FF2B5EF4-FFF2-40B4-BE49-F238E27FC236}">
                <a16:creationId xmlns:a16="http://schemas.microsoft.com/office/drawing/2014/main" id="{AAF66E63-01BA-FF45-91C5-BF18D85B2635}"/>
              </a:ext>
            </a:extLst>
          </p:cNvPr>
          <p:cNvSpPr txBox="1"/>
          <p:nvPr/>
        </p:nvSpPr>
        <p:spPr>
          <a:xfrm>
            <a:off x="309220" y="2382064"/>
            <a:ext cx="23437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Fallgruve: </a:t>
            </a:r>
            <a:r>
              <a:rPr lang="nb-NO" sz="2400" dirty="0"/>
              <a:t>Prioritere </a:t>
            </a:r>
            <a:r>
              <a:rPr lang="nb-NO" sz="2400" dirty="0" err="1"/>
              <a:t>dei</a:t>
            </a:r>
            <a:r>
              <a:rPr lang="nb-NO" sz="2400" dirty="0"/>
              <a:t> måla </a:t>
            </a:r>
            <a:r>
              <a:rPr lang="nb-NO" sz="2400" dirty="0" err="1"/>
              <a:t>ein</a:t>
            </a:r>
            <a:r>
              <a:rPr lang="nb-NO" sz="2400" dirty="0"/>
              <a:t> </a:t>
            </a:r>
            <a:r>
              <a:rPr lang="nb-NO" sz="2400" dirty="0" err="1"/>
              <a:t>allereie</a:t>
            </a:r>
            <a:r>
              <a:rPr lang="nb-NO" sz="2400" dirty="0"/>
              <a:t> legg vekt på.</a:t>
            </a:r>
          </a:p>
        </p:txBody>
      </p:sp>
    </p:spTree>
    <p:extLst>
      <p:ext uri="{BB962C8B-B14F-4D97-AF65-F5344CB8AC3E}">
        <p14:creationId xmlns:p14="http://schemas.microsoft.com/office/powerpoint/2010/main" val="3026576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727C4B5-5A79-439B-A803-E51D61C643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7649" y="1132519"/>
            <a:ext cx="4260435" cy="1185170"/>
          </a:xfrm>
        </p:spPr>
        <p:txBody>
          <a:bodyPr>
            <a:noAutofit/>
          </a:bodyPr>
          <a:lstStyle/>
          <a:p>
            <a:r>
              <a:rPr lang="nb-NO" sz="2500" b="1" dirty="0"/>
              <a:t>"Sikre god helse og fremme livskvalitet for alle, uansett alder"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9F73369-C421-4D02-B2FA-84863A79D5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7649" y="2477362"/>
            <a:ext cx="4030663" cy="3614737"/>
          </a:xfrm>
        </p:spPr>
        <p:txBody>
          <a:bodyPr>
            <a:normAutofit/>
          </a:bodyPr>
          <a:lstStyle/>
          <a:p>
            <a:pPr fontAlgn="base"/>
            <a:r>
              <a:rPr lang="nb-NO" dirty="0"/>
              <a:t>At alle kan leve friske og sunne liv er en forutsetning for å oppnå bærekraftig utvikling.</a:t>
            </a:r>
          </a:p>
          <a:p>
            <a:pPr fontAlgn="base"/>
            <a:endParaRPr lang="nb-NO" dirty="0"/>
          </a:p>
          <a:p>
            <a:pPr marL="0" indent="0" fontAlgn="base">
              <a:buNone/>
            </a:pPr>
            <a:r>
              <a:rPr lang="nb-NO" sz="2400" b="1" dirty="0">
                <a:latin typeface="+mj-lt"/>
              </a:rPr>
              <a:t>«Skiforbundet skal gjennom skisporten fremme god helse og livskvalitet, uansett alder»</a:t>
            </a:r>
          </a:p>
          <a:p>
            <a:pPr marL="0" indent="0" fontAlgn="base">
              <a:buNone/>
            </a:pPr>
            <a:endParaRPr lang="nb-NO" dirty="0"/>
          </a:p>
        </p:txBody>
      </p:sp>
      <p:pic>
        <p:nvPicPr>
          <p:cNvPr id="5" name="Picture 2" descr="Bilderesultat for bÃ¦rekraftsmÃ¥l 3">
            <a:extLst>
              <a:ext uri="{FF2B5EF4-FFF2-40B4-BE49-F238E27FC236}">
                <a16:creationId xmlns:a16="http://schemas.microsoft.com/office/drawing/2014/main" id="{6DC99CFD-842E-4972-8B9D-8B9845BEC3DD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536"/>
            <a:ext cx="6757262" cy="691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4AE2D5D2-04FD-9C47-8E93-72F059CF8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8700" y="0"/>
            <a:ext cx="10033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30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8991AD1-A7F7-0149-BD8F-DDB52698FE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80577" y="1095245"/>
            <a:ext cx="4030579" cy="655722"/>
          </a:xfrm>
        </p:spPr>
        <p:txBody>
          <a:bodyPr>
            <a:normAutofit fontScale="70000" lnSpcReduction="20000"/>
          </a:bodyPr>
          <a:lstStyle/>
          <a:p>
            <a:r>
              <a:rPr lang="nb-NO" b="1" dirty="0"/>
              <a:t>"Sikre bærekraftig forbruks- og produksjonsmønstre" 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F561CEE-D415-6E44-8A4A-F1A674F1A4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80493" y="1912858"/>
            <a:ext cx="4030663" cy="4586416"/>
          </a:xfrm>
        </p:spPr>
        <p:txBody>
          <a:bodyPr>
            <a:normAutofit lnSpcReduction="10000"/>
          </a:bodyPr>
          <a:lstStyle/>
          <a:p>
            <a:pPr fontAlgn="base"/>
            <a:r>
              <a:rPr lang="nb-NO" dirty="0"/>
              <a:t>Bærekraftig produksjon innebærer å minske ressursbruk, miljøødeleggelse og klimagassutslipp når en lager en vare. På sikt vil dette føre til økonomisk vekst, begrense klimaendringer og øke livskvaliteten til mennesker på jorda. </a:t>
            </a:r>
          </a:p>
          <a:p>
            <a:pPr marL="0" indent="0" fontAlgn="base">
              <a:buNone/>
            </a:pPr>
            <a:endParaRPr lang="nb-NO" dirty="0"/>
          </a:p>
          <a:p>
            <a:pPr marL="0" indent="0">
              <a:buNone/>
            </a:pPr>
            <a:r>
              <a:rPr lang="nb-NO" sz="2400" b="1" dirty="0">
                <a:latin typeface="+mj-lt"/>
              </a:rPr>
              <a:t>«Skiforbundet skal i økende grad motivere intern og eksternt for et mer framtidsrettet forbruks- og produksjonsmønster»</a:t>
            </a:r>
          </a:p>
        </p:txBody>
      </p:sp>
      <p:pic>
        <p:nvPicPr>
          <p:cNvPr id="5" name="Plassholder for bilde 4" descr="Mål 12 RGB.eps">
            <a:extLst>
              <a:ext uri="{FF2B5EF4-FFF2-40B4-BE49-F238E27FC236}">
                <a16:creationId xmlns:a16="http://schemas.microsoft.com/office/drawing/2014/main" id="{9E4B064B-6ABE-EA4C-8349-245453A57E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E1DA41B5-E927-1A41-993C-E0FC0A082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8700" y="0"/>
            <a:ext cx="10033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04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13249</TotalTime>
  <Words>1483</Words>
  <Application>Microsoft Office PowerPoint</Application>
  <PresentationFormat>Widescreen</PresentationFormat>
  <Paragraphs>180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5" baseType="lpstr"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Kva slags mål bør ein prioritere?</vt:lpstr>
      <vt:lpstr>PowerPoint-presentasjon</vt:lpstr>
      <vt:lpstr>PowerPoint-presentasjon</vt:lpstr>
      <vt:lpstr>PowerPoint-presentasjon</vt:lpstr>
      <vt:lpstr>Frå globale trendar og mål til lokale mål og tiltak som gjev gevinst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Mette Bjerkaas</dc:creator>
  <cp:lastModifiedBy>Gunnhild Sofie Vangsnes</cp:lastModifiedBy>
  <cp:revision>47</cp:revision>
  <dcterms:created xsi:type="dcterms:W3CDTF">2019-08-23T08:55:49Z</dcterms:created>
  <dcterms:modified xsi:type="dcterms:W3CDTF">2019-10-24T11:42:21Z</dcterms:modified>
</cp:coreProperties>
</file>