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4" r:id="rId3"/>
    <p:sldId id="285" r:id="rId4"/>
    <p:sldId id="283" r:id="rId5"/>
    <p:sldId id="278" r:id="rId6"/>
    <p:sldId id="279" r:id="rId7"/>
    <p:sldId id="280" r:id="rId8"/>
    <p:sldId id="282" r:id="rId9"/>
    <p:sldId id="281" r:id="rId10"/>
    <p:sldId id="275" r:id="rId11"/>
    <p:sldId id="277" r:id="rId12"/>
  </p:sldIdLst>
  <p:sldSz cx="12192000" cy="6858000"/>
  <p:notesSz cx="6794500" cy="9906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E27275-E7B5-440B-8654-8D71F3D27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138D6FA-6765-4352-8BB8-1C22137B7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34A98B-E465-4FD5-9D49-11DB12BE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14A8BE6-21E3-4D69-93E3-69F5B7D13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B10A72-F396-4303-BE5E-7083AD5A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34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EA7772-A5C0-4AAD-A150-95C22128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D83BDF4-B527-404D-9068-430AD89F1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BE2DDB-6BB8-4A62-A05C-C04FDC5AC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78BFA2-5D4A-42EE-BFE2-161F916D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DD9A3D-90B8-41C3-9838-C94A03499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816CFD9-3F91-40B2-991F-FC56B4B01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8" name="Bilde 7" descr="cid:image003.png@01D475D6.D2FBB770">
            <a:extLst>
              <a:ext uri="{FF2B5EF4-FFF2-40B4-BE49-F238E27FC236}">
                <a16:creationId xmlns:a16="http://schemas.microsoft.com/office/drawing/2014/main" id="{38373503-CD93-4484-AE0B-9933F236F3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31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36A3C95-64BE-4CD3-A400-B342D50EC6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65C9059-4C5B-43C2-8035-82915F92B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F0F123-09B9-4715-B807-23FE64E3A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0ECC1E-F4F9-4961-9BFF-C92603D9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4913DFF-5040-4BC5-9297-7CDE1D3A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F71B68F-1E98-4783-A67C-FBB75B602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8" name="Bilde 7" descr="cid:image003.png@01D475D6.D2FBB770">
            <a:extLst>
              <a:ext uri="{FF2B5EF4-FFF2-40B4-BE49-F238E27FC236}">
                <a16:creationId xmlns:a16="http://schemas.microsoft.com/office/drawing/2014/main" id="{C3F260A1-AF78-4201-8E9A-E866E6610E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56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D8A8974-ACA0-4991-99CF-CF40F7A5A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6" name="Bilde 5" descr="cid:image003.png@01D475D6.D2FBB770">
            <a:extLst>
              <a:ext uri="{FF2B5EF4-FFF2-40B4-BE49-F238E27FC236}">
                <a16:creationId xmlns:a16="http://schemas.microsoft.com/office/drawing/2014/main" id="{998F9CB6-FEB8-4F26-906A-D29DB2883C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9224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783DD86-0A50-4E94-8117-E6F4F5C4FC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4" name="Bilde 3" descr="cid:image003.png@01D475D6.D2FBB770">
            <a:extLst>
              <a:ext uri="{FF2B5EF4-FFF2-40B4-BE49-F238E27FC236}">
                <a16:creationId xmlns:a16="http://schemas.microsoft.com/office/drawing/2014/main" id="{D2F81DA5-5D86-499E-9D12-6280363FBB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77826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8727592-207C-4185-8930-A259C6341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5" name="Bilde 4" descr="cid:image003.png@01D475D6.D2FBB770">
            <a:extLst>
              <a:ext uri="{FF2B5EF4-FFF2-40B4-BE49-F238E27FC236}">
                <a16:creationId xmlns:a16="http://schemas.microsoft.com/office/drawing/2014/main" id="{E8153A9A-9B47-4C87-BC63-ECBDAC0CC0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6490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0B7846-3911-44ED-9461-02B01E21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7D5FB8-51D4-4FE9-A1F3-751D0DEA9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6537B0-F4CE-4B82-912F-5B68AD7E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93B811-032C-498F-95E8-7240E323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0B648C-E4D2-47DA-A25B-B3358922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942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E33FEF-BE79-49BE-8AA4-6D0C4C070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C517DFF-FDA3-4177-88D3-D4640BE64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3A2F86-1AEE-4B57-BA08-AAFB94C7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E3900FF-A373-4CB1-8B02-F660AEFB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78FBD08-D7C6-4B35-B478-2CE56EFD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118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559D13-2A43-45D9-8B53-7E3E3B2C3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F118FB-51DE-4C2A-9E62-4C3AD1CD5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FD6A574-0E9A-484F-9D14-2437AB5DB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B96888E-9093-427E-ADE2-445A2099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D608614-5675-4309-A2DD-CB96B317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736CC4C-14EE-4C82-BD7A-B3DC9E09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466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8144C4-F282-4255-B391-11B32F9F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85D6C1-7F46-4339-8946-EDAF37F9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BFFDA48-DAF2-4DBE-8973-85D2A82E7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E5641C-BE65-4F9B-94EB-58BD4489EE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25E36C6-10ED-4F53-A207-FA2738AEF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BE820A3-D262-40EA-9682-410AD15C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510536F-08FB-4B52-A961-CFED4B4A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2118953-8A27-49F0-A7B0-1866D0CD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51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C99C7F-8AB1-4B23-8B57-2212EB8F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5D84B36-6BDC-4521-A7BE-D4670B1E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279747D-73C2-496D-AA53-4D158F91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E02C2D-7E8B-4404-A42A-58884574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DFA97E3-4335-4F4B-B93F-1540080B5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7" name="Bilde 6" descr="cid:image003.png@01D475D6.D2FBB770">
            <a:extLst>
              <a:ext uri="{FF2B5EF4-FFF2-40B4-BE49-F238E27FC236}">
                <a16:creationId xmlns:a16="http://schemas.microsoft.com/office/drawing/2014/main" id="{B9D59203-B9A0-46ED-A799-9418AF291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2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47DADB9-CFF1-479E-820B-F7B7109F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862DC82-BD51-46BE-9C1F-BB4758631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32560BB-2EBF-489E-8432-C6CBCF0E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7FBD18C-9ED2-44BB-8AB8-E6D436F42F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6" name="Bilde 5" descr="cid:image003.png@01D475D6.D2FBB770">
            <a:extLst>
              <a:ext uri="{FF2B5EF4-FFF2-40B4-BE49-F238E27FC236}">
                <a16:creationId xmlns:a16="http://schemas.microsoft.com/office/drawing/2014/main" id="{4A03E6FD-C173-4333-AA73-FCFB6984BC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30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BF4D4C-BA36-4C3C-BDFA-1411F08E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CFCBDD-5332-4451-B62B-F77464FCA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BBBE4EB-BBAE-4873-85E3-CD5332B84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EE87B99-1537-40E4-B829-33BF83A4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B4C6662-8785-4F03-92D9-E32EA6A1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41A9BC-424A-494A-909C-1F0C579F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48D2A6C-30AB-4471-ABE0-4AC4E0AAE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9" name="Bilde 8" descr="cid:image003.png@01D475D6.D2FBB770">
            <a:extLst>
              <a:ext uri="{FF2B5EF4-FFF2-40B4-BE49-F238E27FC236}">
                <a16:creationId xmlns:a16="http://schemas.microsoft.com/office/drawing/2014/main" id="{7DEE410E-411F-44E1-BFA2-FAD4070ACA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4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3ED6A7-62CA-44EF-9026-25BB095A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C624CD5-B069-4ABC-A4A7-2085557DD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D72C938-12DF-4F22-B0F8-13314908B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9BC23EA-F29A-4C1D-AB5B-C456089A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F55A2CF-81BA-4454-984A-333C0F7B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A04A24E-59D1-4D1A-B370-16692E63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1D562B1-C8CC-4E1C-92A5-CCA223F45D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9" name="Bilde 8" descr="cid:image003.png@01D475D6.D2FBB770">
            <a:extLst>
              <a:ext uri="{FF2B5EF4-FFF2-40B4-BE49-F238E27FC236}">
                <a16:creationId xmlns:a16="http://schemas.microsoft.com/office/drawing/2014/main" id="{897015B2-44FA-43B7-B5D9-2929DA7283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41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396F64A-E6C9-4D3C-A23B-1321DFE7A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DB53D27-AA87-4EB7-92C9-B443AB28F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345DB2-42D9-4D61-82DD-29DE5A03E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C762B-18C0-4F21-82FF-14CE8EB7C196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EA778C-CD6A-4E6B-83EA-34749E6FF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CABC3D-3BFA-4AD4-87AA-AE8E086D7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2DB88-B287-4085-B134-07510F1B3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599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162">
            <a:extLst>
              <a:ext uri="{FF2B5EF4-FFF2-40B4-BE49-F238E27FC236}">
                <a16:creationId xmlns:a16="http://schemas.microsoft.com/office/drawing/2014/main" id="{19191712-BB8D-4C07-B946-6B8581687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38174" y="639401"/>
            <a:ext cx="5374005" cy="5577162"/>
          </a:xfrm>
          <a:prstGeom prst="rect">
            <a:avLst/>
          </a:prstGeom>
          <a:solidFill>
            <a:srgbClr val="404040">
              <a:alpha val="92941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Agenda"/>
          <p:cNvSpPr txBox="1">
            <a:spLocks noGrp="1"/>
          </p:cNvSpPr>
          <p:nvPr>
            <p:ph type="title"/>
          </p:nvPr>
        </p:nvSpPr>
        <p:spPr>
          <a:xfrm>
            <a:off x="1038225" y="890907"/>
            <a:ext cx="4600575" cy="1156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700" b="1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Norway Cup og bærekraftsmålene  </a:t>
            </a:r>
          </a:p>
        </p:txBody>
      </p:sp>
      <p:sp>
        <p:nvSpPr>
          <p:cNvPr id="126" name="Status sponsorer / kort om våre nye partnere…"/>
          <p:cNvSpPr txBox="1">
            <a:spLocks noGrp="1"/>
          </p:cNvSpPr>
          <p:nvPr>
            <p:ph type="body" idx="1"/>
          </p:nvPr>
        </p:nvSpPr>
        <p:spPr>
          <a:xfrm>
            <a:off x="1038225" y="2187256"/>
            <a:ext cx="4600575" cy="3651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400" b="1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FF"/>
                </a:solidFill>
              </a:rPr>
              <a:t>INKLUDERING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FF"/>
                </a:solidFill>
              </a:rPr>
              <a:t>MILJØ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US" sz="2000" b="1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FF"/>
                </a:solidFill>
              </a:rPr>
              <a:t>LIKESTILLING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FF"/>
                </a:solidFill>
              </a:rPr>
              <a:t>PARTNERSKAP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FF"/>
                </a:solidFill>
              </a:rPr>
              <a:t>GLOBAL GOALS ARENA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FF"/>
                </a:solidFill>
              </a:rPr>
              <a:t>BÆREKRAFTBALLEN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FFFF"/>
              </a:solidFill>
            </a:endParaRPr>
          </a:p>
          <a:p>
            <a:pPr marL="0" lvl="0"/>
            <a:endParaRPr lang="en-US" sz="1400" dirty="0">
              <a:solidFill>
                <a:srgbClr val="FFFFFF"/>
              </a:solidFill>
            </a:endParaRPr>
          </a:p>
          <a:p>
            <a:pPr marL="114300">
              <a:spcBef>
                <a:spcPts val="0"/>
              </a:spcBef>
              <a:buSzPct val="100000"/>
              <a:defRPr sz="6400">
                <a:solidFill>
                  <a:srgbClr val="5E5E5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t="11400" r="4" b="4"/>
          <a:stretch/>
        </p:blipFill>
        <p:spPr>
          <a:xfrm>
            <a:off x="6266991" y="639957"/>
            <a:ext cx="2566993" cy="2318498"/>
          </a:xfrm>
          <a:prstGeom prst="rect">
            <a:avLst/>
          </a:prstGeom>
        </p:spPr>
      </p:pic>
      <p:pic>
        <p:nvPicPr>
          <p:cNvPr id="9" name="Bilde 8" descr="Et bilde som inneholder person, himmel, utendørs, bygning&#10;&#10;Beskrivelse som er generert med høy visshet">
            <a:extLst>
              <a:ext uri="{FF2B5EF4-FFF2-40B4-BE49-F238E27FC236}">
                <a16:creationId xmlns:a16="http://schemas.microsoft.com/office/drawing/2014/main" id="{C67FB567-E1C7-46CB-A4ED-88B566A2F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35507" b="3"/>
          <a:stretch/>
        </p:blipFill>
        <p:spPr>
          <a:xfrm>
            <a:off x="9430772" y="622809"/>
            <a:ext cx="2417656" cy="3212456"/>
          </a:xfrm>
          <a:prstGeom prst="rect">
            <a:avLst/>
          </a:prstGeom>
        </p:spPr>
      </p:pic>
      <p:pic>
        <p:nvPicPr>
          <p:cNvPr id="3" name="Bilde 2" descr="Et bilde som inneholder himmel, utendørs, bakke&#10;&#10;Beskrivelse som er generert med svært høy visshet">
            <a:extLst>
              <a:ext uri="{FF2B5EF4-FFF2-40B4-BE49-F238E27FC236}">
                <a16:creationId xmlns:a16="http://schemas.microsoft.com/office/drawing/2014/main" id="{37B30BE1-0B3E-484C-9D85-1282FB37E2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r="10878" b="1"/>
          <a:stretch/>
        </p:blipFill>
        <p:spPr>
          <a:xfrm>
            <a:off x="10218254" y="3775046"/>
            <a:ext cx="1871042" cy="1699004"/>
          </a:xfrm>
          <a:prstGeom prst="rect">
            <a:avLst/>
          </a:prstGeom>
        </p:spPr>
      </p:pic>
      <p:pic>
        <p:nvPicPr>
          <p:cNvPr id="6" name="Bilde 5" descr="Et bilde som inneholder bakke, person, stående, friidrett&#10;&#10;Automatisk generert beskrivelse">
            <a:extLst>
              <a:ext uri="{FF2B5EF4-FFF2-40B4-BE49-F238E27FC236}">
                <a16:creationId xmlns:a16="http://schemas.microsoft.com/office/drawing/2014/main" id="{C213A93A-4512-4C50-A67B-BFB3AC0E7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18" y="3535884"/>
            <a:ext cx="3708768" cy="247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0138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De frivillige"/>
          <p:cNvSpPr txBox="1">
            <a:spLocks noGrp="1"/>
          </p:cNvSpPr>
          <p:nvPr>
            <p:ph type="title" idx="4294967295"/>
          </p:nvPr>
        </p:nvSpPr>
        <p:spPr>
          <a:xfrm>
            <a:off x="844550" y="584200"/>
            <a:ext cx="10502900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400" b="1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nb-NO" sz="3400" dirty="0"/>
              <a:t>Bærekraftballen</a:t>
            </a:r>
            <a:endParaRPr sz="3400" dirty="0"/>
          </a:p>
        </p:txBody>
      </p:sp>
      <p:pic>
        <p:nvPicPr>
          <p:cNvPr id="6" name="Bilde 5" descr="Et bilde som inneholder person, innendørs, tak, vegg&#10;&#10;Beskrivelse som er generert med svært høy visshet">
            <a:extLst>
              <a:ext uri="{FF2B5EF4-FFF2-40B4-BE49-F238E27FC236}">
                <a16:creationId xmlns:a16="http://schemas.microsoft.com/office/drawing/2014/main" id="{008B2066-042C-4D42-B90A-1EBFBEDB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3" y="1492308"/>
            <a:ext cx="2490941" cy="332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de 9" descr="Et bilde som inneholder person, bakke, stående, gulv&#10;&#10;Beskrivelse som er generert med svært høy visshet">
            <a:extLst>
              <a:ext uri="{FF2B5EF4-FFF2-40B4-BE49-F238E27FC236}">
                <a16:creationId xmlns:a16="http://schemas.microsoft.com/office/drawing/2014/main" id="{018F2E50-406C-42E2-B41E-767F32E71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5" y="3685302"/>
            <a:ext cx="2224976" cy="307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 descr="Et bilde som inneholder gress, person, himmel, poserer&#10;&#10;Beskrivelse som er generert med svært høy visshet">
            <a:extLst>
              <a:ext uri="{FF2B5EF4-FFF2-40B4-BE49-F238E27FC236}">
                <a16:creationId xmlns:a16="http://schemas.microsoft.com/office/drawing/2014/main" id="{493EE0DD-1D00-4C2D-84E7-409B77113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11" y="939567"/>
            <a:ext cx="3935102" cy="262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 descr="Et bilde som inneholder person, vindu, mann, vegg&#10;&#10;Beskrivelse som er generert med svært høy visshet">
            <a:extLst>
              <a:ext uri="{FF2B5EF4-FFF2-40B4-BE49-F238E27FC236}">
                <a16:creationId xmlns:a16="http://schemas.microsoft.com/office/drawing/2014/main" id="{E6FC7BF8-ECC1-4159-B9AD-7FA6F8940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06" y="347837"/>
            <a:ext cx="2224976" cy="3337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 descr="Et bilde som inneholder person, vegg, holder, innendørs&#10;&#10;Beskrivelse som er generert med svært høy visshet">
            <a:extLst>
              <a:ext uri="{FF2B5EF4-FFF2-40B4-BE49-F238E27FC236}">
                <a16:creationId xmlns:a16="http://schemas.microsoft.com/office/drawing/2014/main" id="{589CD9B3-FFDC-44B8-A0CE-749EBBC9E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74" y="3546335"/>
            <a:ext cx="2376698" cy="3168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 descr="Et bilde som inneholder tre, utendørs, person, mann&#10;&#10;Beskrivelse som er generert med svært høy visshet">
            <a:extLst>
              <a:ext uri="{FF2B5EF4-FFF2-40B4-BE49-F238E27FC236}">
                <a16:creationId xmlns:a16="http://schemas.microsoft.com/office/drawing/2014/main" id="{7E92D5F4-56AD-4E22-9949-28122981A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29" y="3566457"/>
            <a:ext cx="2990528" cy="199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Bilderesultat for frivillige norway cup erna">
            <a:extLst>
              <a:ext uri="{FF2B5EF4-FFF2-40B4-BE49-F238E27FC236}">
                <a16:creationId xmlns:a16="http://schemas.microsoft.com/office/drawing/2014/main" id="{32566677-AD91-4060-A87B-CAC414F71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7" t="1446" r="11763" b="5008"/>
          <a:stretch/>
        </p:blipFill>
        <p:spPr bwMode="auto">
          <a:xfrm>
            <a:off x="2768869" y="1106210"/>
            <a:ext cx="1729882" cy="229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88748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AN_NC_A_1_27_low.jpg" descr="AN_NC_A_1_27_low.jpg"/>
          <p:cNvPicPr>
            <a:picLocks noChangeAspect="1"/>
          </p:cNvPicPr>
          <p:nvPr/>
        </p:nvPicPr>
        <p:blipFill>
          <a:blip r:embed="rId2">
            <a:extLst/>
          </a:blip>
          <a:srcRect l="815" t="16656" b="4255"/>
          <a:stretch>
            <a:fillRect/>
          </a:stretch>
        </p:blipFill>
        <p:spPr>
          <a:xfrm>
            <a:off x="-74216" y="-56678"/>
            <a:ext cx="12340431" cy="697135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</p:pic>
      <p:sp>
        <p:nvSpPr>
          <p:cNvPr id="162" name="1972"/>
          <p:cNvSpPr txBox="1"/>
          <p:nvPr/>
        </p:nvSpPr>
        <p:spPr>
          <a:xfrm>
            <a:off x="212117" y="2844590"/>
            <a:ext cx="4611553" cy="2421176"/>
          </a:xfrm>
          <a:prstGeom prst="rect">
            <a:avLst/>
          </a:prstGeom>
          <a:ln w="381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75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228600">
              <a:buSzPct val="100000"/>
              <a:defRPr sz="4000">
                <a:solidFill>
                  <a:srgbClr val="5E5E5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b-NO" sz="2200" b="1" dirty="0">
                <a:solidFill>
                  <a:schemeClr val="bg1"/>
                </a:solidFill>
                <a:highlight>
                  <a:srgbClr val="FF00FF"/>
                </a:highlight>
              </a:rPr>
              <a:t>Lionel </a:t>
            </a:r>
            <a:r>
              <a:rPr lang="nb-NO" sz="22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Messi</a:t>
            </a:r>
            <a:r>
              <a:rPr lang="nb-NO" sz="2200" b="1" dirty="0">
                <a:solidFill>
                  <a:schemeClr val="bg1"/>
                </a:solidFill>
                <a:highlight>
                  <a:srgbClr val="FF00FF"/>
                </a:highlight>
              </a:rPr>
              <a:t>, til turneringen 2018:</a:t>
            </a:r>
            <a:br>
              <a:rPr lang="nb-NO" sz="4800" dirty="0">
                <a:solidFill>
                  <a:schemeClr val="bg1"/>
                </a:solidFill>
                <a:highlight>
                  <a:srgbClr val="FF00FF"/>
                </a:highlight>
              </a:rPr>
            </a:br>
            <a:r>
              <a:rPr lang="nb-NO" sz="2200" dirty="0">
                <a:solidFill>
                  <a:schemeClr val="bg1"/>
                </a:solidFill>
                <a:highlight>
                  <a:srgbClr val="FF00FF"/>
                </a:highlight>
              </a:rPr>
              <a:t>«</a:t>
            </a:r>
            <a:r>
              <a:rPr lang="nb-NO" sz="2200" i="1" dirty="0">
                <a:solidFill>
                  <a:schemeClr val="bg1"/>
                </a:solidFill>
                <a:highlight>
                  <a:srgbClr val="FF00FF"/>
                </a:highlight>
              </a:rPr>
              <a:t>Det gleder meg at dere skal delta på Norway Cup, verdens største fotballturnering for barn og unge. Ha det gøy, møt nye venner og lær om FNs </a:t>
            </a:r>
            <a:r>
              <a:rPr lang="nb-NO" sz="2200" i="1" dirty="0" err="1">
                <a:solidFill>
                  <a:schemeClr val="bg1"/>
                </a:solidFill>
                <a:highlight>
                  <a:srgbClr val="FF00FF"/>
                </a:highlight>
              </a:rPr>
              <a:t>bærekraftsmål</a:t>
            </a:r>
            <a:r>
              <a:rPr lang="nb-NO" sz="2200" i="1" dirty="0">
                <a:solidFill>
                  <a:schemeClr val="bg1"/>
                </a:solidFill>
                <a:highlight>
                  <a:srgbClr val="FF00FF"/>
                </a:highlight>
              </a:rPr>
              <a:t>. </a:t>
            </a:r>
            <a:r>
              <a:rPr lang="en-GB" sz="2200" i="1" dirty="0" err="1">
                <a:solidFill>
                  <a:schemeClr val="bg1"/>
                </a:solidFill>
                <a:highlight>
                  <a:srgbClr val="FF00FF"/>
                </a:highlight>
              </a:rPr>
              <a:t>Sammen</a:t>
            </a:r>
            <a:r>
              <a:rPr lang="en-GB" sz="2200" i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GB" sz="2200" i="1" dirty="0" err="1">
                <a:solidFill>
                  <a:schemeClr val="bg1"/>
                </a:solidFill>
                <a:highlight>
                  <a:srgbClr val="FF00FF"/>
                </a:highlight>
              </a:rPr>
              <a:t>kan</a:t>
            </a:r>
            <a:r>
              <a:rPr lang="en-GB" sz="2200" i="1" dirty="0">
                <a:solidFill>
                  <a:schemeClr val="bg1"/>
                </a:solidFill>
                <a:highlight>
                  <a:srgbClr val="FF00FF"/>
                </a:highlight>
              </a:rPr>
              <a:t> vi </a:t>
            </a:r>
            <a:r>
              <a:rPr lang="en-GB" sz="2200" i="1" dirty="0" err="1">
                <a:solidFill>
                  <a:schemeClr val="bg1"/>
                </a:solidFill>
                <a:highlight>
                  <a:srgbClr val="FF00FF"/>
                </a:highlight>
              </a:rPr>
              <a:t>skape</a:t>
            </a:r>
            <a:r>
              <a:rPr lang="en-GB" sz="2200" i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GB" sz="2200" i="1" dirty="0" err="1">
                <a:solidFill>
                  <a:schemeClr val="bg1"/>
                </a:solidFill>
                <a:highlight>
                  <a:srgbClr val="FF00FF"/>
                </a:highlight>
              </a:rPr>
              <a:t>en</a:t>
            </a:r>
            <a:r>
              <a:rPr lang="en-GB" sz="2200" i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GB" sz="2200" i="1" dirty="0" err="1">
                <a:solidFill>
                  <a:schemeClr val="bg1"/>
                </a:solidFill>
                <a:highlight>
                  <a:srgbClr val="FF00FF"/>
                </a:highlight>
              </a:rPr>
              <a:t>bedre</a:t>
            </a:r>
            <a:r>
              <a:rPr lang="en-GB" sz="2200" i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GB" sz="2200" i="1" dirty="0" err="1">
                <a:solidFill>
                  <a:schemeClr val="bg1"/>
                </a:solidFill>
                <a:highlight>
                  <a:srgbClr val="FF00FF"/>
                </a:highlight>
              </a:rPr>
              <a:t>verden</a:t>
            </a:r>
            <a:r>
              <a:rPr lang="en-GB" sz="2200" i="1" dirty="0">
                <a:solidFill>
                  <a:schemeClr val="bg1"/>
                </a:solidFill>
                <a:highlight>
                  <a:srgbClr val="FF00FF"/>
                </a:highlight>
              </a:rPr>
              <a:t>!» 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62993" y="5406690"/>
            <a:ext cx="1047751" cy="1065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6910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87D49F-A86A-4FF3-AEF4-CE153A2F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Dette er litt om Norway Cup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2057633-27C4-41CD-9BA6-14EA9A00F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1750 Lag som spiller </a:t>
            </a:r>
          </a:p>
          <a:p>
            <a:r>
              <a:rPr lang="nb-NO" dirty="0"/>
              <a:t>35% jentelag (i norsk fotball er det 29%)</a:t>
            </a:r>
          </a:p>
          <a:p>
            <a:r>
              <a:rPr lang="nb-NO" dirty="0"/>
              <a:t>Ca. 30.000 deltagere</a:t>
            </a:r>
          </a:p>
          <a:p>
            <a:r>
              <a:rPr lang="nb-NO" dirty="0"/>
              <a:t>18.000 varme måltider</a:t>
            </a:r>
          </a:p>
          <a:p>
            <a:r>
              <a:rPr lang="nb-NO" dirty="0"/>
              <a:t>Fra 40 ulike nasjoner</a:t>
            </a:r>
          </a:p>
          <a:p>
            <a:r>
              <a:rPr lang="nb-NO" dirty="0"/>
              <a:t>75 baner </a:t>
            </a:r>
          </a:p>
          <a:p>
            <a:r>
              <a:rPr lang="nb-NO" dirty="0"/>
              <a:t>5000 kamper</a:t>
            </a:r>
          </a:p>
          <a:p>
            <a:r>
              <a:rPr lang="nb-NO" dirty="0"/>
              <a:t>500 dommere og observatører</a:t>
            </a:r>
          </a:p>
          <a:p>
            <a:r>
              <a:rPr lang="nb-NO" dirty="0"/>
              <a:t>40 guider «alle språk»</a:t>
            </a:r>
          </a:p>
          <a:p>
            <a:r>
              <a:rPr lang="nb-NO" dirty="0"/>
              <a:t>Vi bor på 34 skoler og 20 hotell</a:t>
            </a:r>
          </a:p>
          <a:p>
            <a:r>
              <a:rPr lang="nb-NO" dirty="0"/>
              <a:t>250 journalister og mer enn halvparten av kampene </a:t>
            </a:r>
            <a:r>
              <a:rPr lang="nb-NO" dirty="0" err="1"/>
              <a:t>streames</a:t>
            </a:r>
            <a:endParaRPr lang="nb-NO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6035AE7-CD60-47EE-8B78-6EF2F7BB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3665"/>
          <a:stretch/>
        </p:blipFill>
        <p:spPr>
          <a:xfrm>
            <a:off x="6904653" y="2018523"/>
            <a:ext cx="5045423" cy="28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111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9269D4B-A82D-4EE8-B7D4-24A6E75A25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E62F08EE-0BFE-42EC-9E74-707D9DE63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b-NO" dirty="0"/>
              <a:t>- Hva gjør vi i Norway Cup for å bidra til en mer bærekraftig utvikling og hva med vårt arrangement? </a:t>
            </a:r>
          </a:p>
          <a:p>
            <a:pPr fontAlgn="base"/>
            <a:r>
              <a:rPr lang="nb-NO" dirty="0"/>
              <a:t>- Vi vil bidra til at de unge lærer å ta vare på seg selv, ta vare på hverandre og ta vare på naturen.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Bærekraftig utvikling hviler på tre grunnpilarer:</a:t>
            </a:r>
          </a:p>
          <a:p>
            <a:pPr lvl="0" fontAlgn="base"/>
            <a:r>
              <a:rPr lang="nb-NO" dirty="0"/>
              <a:t>Økonomiske forhold</a:t>
            </a:r>
          </a:p>
          <a:p>
            <a:pPr lvl="0" fontAlgn="base"/>
            <a:r>
              <a:rPr lang="nb-NO" dirty="0"/>
              <a:t>Sosiale forhold</a:t>
            </a:r>
          </a:p>
          <a:p>
            <a:pPr lvl="0" fontAlgn="base"/>
            <a:r>
              <a:rPr lang="nb-NO" dirty="0"/>
              <a:t>Miljøforhold</a:t>
            </a:r>
          </a:p>
          <a:p>
            <a:endParaRPr lang="nb-NO" dirty="0"/>
          </a:p>
        </p:txBody>
      </p:sp>
      <p:pic>
        <p:nvPicPr>
          <p:cNvPr id="6" name="Picture 2" descr="Image result for norway cup pele">
            <a:extLst>
              <a:ext uri="{FF2B5EF4-FFF2-40B4-BE49-F238E27FC236}">
                <a16:creationId xmlns:a16="http://schemas.microsoft.com/office/drawing/2014/main" id="{317165A0-D59B-4D2B-AB29-EE1E38D54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4784" r="2592" b="3676"/>
          <a:stretch/>
        </p:blipFill>
        <p:spPr bwMode="auto">
          <a:xfrm>
            <a:off x="5877768" y="1122360"/>
            <a:ext cx="2334671" cy="130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C189626-7CCD-4F1A-AF3A-96D45DF94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44" t="25225" r="40200" b="23797"/>
          <a:stretch/>
        </p:blipFill>
        <p:spPr>
          <a:xfrm>
            <a:off x="1794332" y="1122363"/>
            <a:ext cx="2129757" cy="1308965"/>
          </a:xfrm>
          <a:prstGeom prst="rect">
            <a:avLst/>
          </a:prstGeom>
        </p:spPr>
      </p:pic>
      <p:pic>
        <p:nvPicPr>
          <p:cNvPr id="8" name="Picture 4" descr="Image result for norway cup mathare">
            <a:extLst>
              <a:ext uri="{FF2B5EF4-FFF2-40B4-BE49-F238E27FC236}">
                <a16:creationId xmlns:a16="http://schemas.microsoft.com/office/drawing/2014/main" id="{EF0C3F3D-5DA8-428C-9153-A30E5856F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2"/>
          <a:stretch/>
        </p:blipFill>
        <p:spPr bwMode="auto">
          <a:xfrm>
            <a:off x="8212439" y="1122360"/>
            <a:ext cx="2129757" cy="131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E6DABE0-72BB-4BB6-A8AD-16BD53828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89" y="1122362"/>
            <a:ext cx="1953679" cy="130896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9892808-3196-440C-8044-C5EF979F1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11" name="Bilde 10" descr="cid:image003.png@01D475D6.D2FBB770">
            <a:extLst>
              <a:ext uri="{FF2B5EF4-FFF2-40B4-BE49-F238E27FC236}">
                <a16:creationId xmlns:a16="http://schemas.microsoft.com/office/drawing/2014/main" id="{04ECBB18-BA86-485D-8740-995F2CE7A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62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2A32E8D5-34D1-4228-9D2A-BE784B3F08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85867FC5-7014-4CDD-A7CC-70E5137AFE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Noen innledende tanker</a:t>
            </a:r>
          </a:p>
          <a:p>
            <a:pPr marL="342900" indent="-342900">
              <a:buFontTx/>
              <a:buChar char="-"/>
            </a:pPr>
            <a:r>
              <a:rPr lang="nb-NO" dirty="0"/>
              <a:t>Tankesettet som preger og har preget verden og «</a:t>
            </a:r>
            <a:r>
              <a:rPr lang="nb-NO" dirty="0" err="1"/>
              <a:t>Beatlemania</a:t>
            </a:r>
            <a:r>
              <a:rPr lang="nb-NO" dirty="0"/>
              <a:t>»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AEDFCD-7D61-4057-87BA-B7C57546F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91" y="6313265"/>
            <a:ext cx="1356129" cy="405509"/>
          </a:xfrm>
          <a:prstGeom prst="rect">
            <a:avLst/>
          </a:prstGeom>
        </p:spPr>
      </p:pic>
      <p:pic>
        <p:nvPicPr>
          <p:cNvPr id="7" name="Bilde 6" descr="cid:image003.png@01D475D6.D2FBB770">
            <a:extLst>
              <a:ext uri="{FF2B5EF4-FFF2-40B4-BE49-F238E27FC236}">
                <a16:creationId xmlns:a16="http://schemas.microsoft.com/office/drawing/2014/main" id="{C2EB519B-D4C4-47F3-85CD-5AA4B4061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17" y="90488"/>
            <a:ext cx="1506328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219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BBF76F2-8214-471F-88CA-C85975CF3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nb-NO" dirty="0"/>
          </a:p>
          <a:p>
            <a:pPr marL="0" indent="0">
              <a:buNone/>
            </a:pPr>
            <a:r>
              <a:rPr lang="nb-NO" b="1" dirty="0">
                <a:solidFill>
                  <a:srgbClr val="C00000"/>
                </a:solidFill>
              </a:rPr>
              <a:t>Inkluderingstiltak</a:t>
            </a:r>
          </a:p>
          <a:p>
            <a:r>
              <a:rPr lang="nb-NO" dirty="0">
                <a:solidFill>
                  <a:srgbClr val="C00000"/>
                </a:solidFill>
              </a:rPr>
              <a:t>Støtteordning for barn fra lavinntektsfamilier i Norge, fra 2018 (</a:t>
            </a:r>
            <a:r>
              <a:rPr lang="nb-NO" dirty="0" err="1">
                <a:solidFill>
                  <a:srgbClr val="C00000"/>
                </a:solidFill>
              </a:rPr>
              <a:t>Bufdir</a:t>
            </a:r>
            <a:r>
              <a:rPr lang="nb-NO" dirty="0">
                <a:solidFill>
                  <a:srgbClr val="C00000"/>
                </a:solidFill>
              </a:rPr>
              <a:t>)</a:t>
            </a:r>
          </a:p>
          <a:p>
            <a:r>
              <a:rPr lang="nb-NO" dirty="0">
                <a:solidFill>
                  <a:srgbClr val="C00000"/>
                </a:solidFill>
              </a:rPr>
              <a:t>EMA-samarbeid med </a:t>
            </a:r>
            <a:r>
              <a:rPr lang="nb-NO" dirty="0" err="1">
                <a:solidFill>
                  <a:srgbClr val="C00000"/>
                </a:solidFill>
              </a:rPr>
              <a:t>Bufetat</a:t>
            </a:r>
            <a:r>
              <a:rPr lang="nb-NO" dirty="0">
                <a:solidFill>
                  <a:srgbClr val="C00000"/>
                </a:solidFill>
              </a:rPr>
              <a:t> i 2017 og 2018 </a:t>
            </a:r>
            <a:r>
              <a:rPr lang="nb-NO" sz="1600" dirty="0">
                <a:solidFill>
                  <a:srgbClr val="C00000"/>
                </a:solidFill>
              </a:rPr>
              <a:t>(EMA enslige mindreårige asylsøkere)</a:t>
            </a:r>
          </a:p>
          <a:p>
            <a:r>
              <a:rPr lang="nb-NO" dirty="0">
                <a:solidFill>
                  <a:srgbClr val="C00000"/>
                </a:solidFill>
              </a:rPr>
              <a:t>Støtteordning for “lag fra sør”, fra 2000 (Norad) </a:t>
            </a:r>
            <a:br>
              <a:rPr lang="nb-NO" dirty="0">
                <a:solidFill>
                  <a:srgbClr val="C00000"/>
                </a:solidFill>
              </a:rPr>
            </a:br>
            <a:r>
              <a:rPr lang="nb-NO" dirty="0">
                <a:solidFill>
                  <a:srgbClr val="C00000"/>
                </a:solidFill>
              </a:rPr>
              <a:t>Jeg var selv i Mali og tenkte….</a:t>
            </a:r>
          </a:p>
          <a:p>
            <a:r>
              <a:rPr lang="nb-NO" dirty="0">
                <a:solidFill>
                  <a:srgbClr val="C00000"/>
                </a:solidFill>
              </a:rPr>
              <a:t>Inkluderingsfilm om «Idrett for alle, med fokus på LHBT» i 2019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 descr="Et bilde som inneholder utklipp&#10;&#10;Automatisk generert beskrivelse">
            <a:extLst>
              <a:ext uri="{FF2B5EF4-FFF2-40B4-BE49-F238E27FC236}">
                <a16:creationId xmlns:a16="http://schemas.microsoft.com/office/drawing/2014/main" id="{FD967197-90AE-4741-ADF8-EE49C2253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104" y="4035104"/>
            <a:ext cx="2822895" cy="28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19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66EDB2B-DC57-4FAD-8124-1023F18D7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 dirty="0">
                <a:solidFill>
                  <a:srgbClr val="002060"/>
                </a:solidFill>
              </a:rPr>
              <a:t>Miljøtiltak</a:t>
            </a:r>
          </a:p>
          <a:p>
            <a:r>
              <a:rPr lang="nb-NO" dirty="0">
                <a:solidFill>
                  <a:srgbClr val="002060"/>
                </a:solidFill>
              </a:rPr>
              <a:t>Økt avfallssorteringsgrad med 30% - mål om ytterligere 30% økning i 2020</a:t>
            </a:r>
          </a:p>
          <a:p>
            <a:r>
              <a:rPr lang="nb-NO" dirty="0">
                <a:solidFill>
                  <a:srgbClr val="002060"/>
                </a:solidFill>
              </a:rPr>
              <a:t>Tiltak for å redusere avfall</a:t>
            </a:r>
          </a:p>
          <a:p>
            <a:r>
              <a:rPr lang="nb-NO" dirty="0">
                <a:solidFill>
                  <a:srgbClr val="002060"/>
                </a:solidFill>
              </a:rPr>
              <a:t>Tiltak for å fjerne engangsplast i bespisning og salg (</a:t>
            </a:r>
            <a:r>
              <a:rPr lang="nb-NO" dirty="0" err="1">
                <a:solidFill>
                  <a:srgbClr val="002060"/>
                </a:solidFill>
              </a:rPr>
              <a:t>jfr</a:t>
            </a:r>
            <a:r>
              <a:rPr lang="nb-NO" dirty="0">
                <a:solidFill>
                  <a:srgbClr val="002060"/>
                </a:solidFill>
              </a:rPr>
              <a:t> EU-direktiv)</a:t>
            </a:r>
          </a:p>
          <a:p>
            <a:r>
              <a:rPr lang="nb-NO" dirty="0" err="1">
                <a:solidFill>
                  <a:srgbClr val="002060"/>
                </a:solidFill>
              </a:rPr>
              <a:t>Trashaton</a:t>
            </a:r>
            <a:r>
              <a:rPr lang="nb-NO" dirty="0">
                <a:solidFill>
                  <a:srgbClr val="002060"/>
                </a:solidFill>
              </a:rPr>
              <a:t> -innovasjonsworkshop for NC-deltagere i 2019</a:t>
            </a:r>
          </a:p>
          <a:p>
            <a:r>
              <a:rPr lang="nb-NO" dirty="0">
                <a:solidFill>
                  <a:srgbClr val="002060"/>
                </a:solidFill>
              </a:rPr>
              <a:t>Mer strømbasert drift </a:t>
            </a:r>
          </a:p>
          <a:p>
            <a:r>
              <a:rPr lang="nb-NO" dirty="0">
                <a:solidFill>
                  <a:srgbClr val="002060"/>
                </a:solidFill>
              </a:rPr>
              <a:t>Informasjon om plast i havet mot NC-deltagere</a:t>
            </a:r>
          </a:p>
          <a:p>
            <a:r>
              <a:rPr lang="nb-NO" dirty="0">
                <a:solidFill>
                  <a:srgbClr val="002060"/>
                </a:solidFill>
              </a:rPr>
              <a:t>Deltagelse i Floke i 2018 - innovasjonsprogram for nye plastløsninger</a:t>
            </a:r>
          </a:p>
          <a:p>
            <a:r>
              <a:rPr lang="nb-NO" dirty="0">
                <a:solidFill>
                  <a:srgbClr val="002060"/>
                </a:solidFill>
              </a:rPr>
              <a:t>Strandryddekonkurranse for NC-lag</a:t>
            </a:r>
          </a:p>
          <a:p>
            <a:r>
              <a:rPr lang="nb-NO" dirty="0">
                <a:solidFill>
                  <a:srgbClr val="002060"/>
                </a:solidFill>
              </a:rPr>
              <a:t>El-biler og el-sykler</a:t>
            </a:r>
          </a:p>
          <a:p>
            <a:r>
              <a:rPr lang="nb-NO" dirty="0">
                <a:solidFill>
                  <a:srgbClr val="002060"/>
                </a:solidFill>
              </a:rPr>
              <a:t>Fokus på offentlig transport for alle våre deltagere/ besøkende</a:t>
            </a:r>
          </a:p>
          <a:p>
            <a:r>
              <a:rPr lang="nb-NO" dirty="0">
                <a:solidFill>
                  <a:srgbClr val="002060"/>
                </a:solidFill>
              </a:rPr>
              <a:t>Fra polyester til bomulls-bekledning for våre frivillige</a:t>
            </a: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7353F40-2ED9-4E00-86B7-BBB841B8B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60" y="2105637"/>
            <a:ext cx="2819630" cy="281963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3846C35-E9CD-441F-A88B-733E56B8F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99" y="4516016"/>
            <a:ext cx="2425959" cy="24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28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416A6FE-FD56-4495-B28C-1B62C6D98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5050"/>
          </a:solidFill>
        </p:spPr>
        <p:txBody>
          <a:bodyPr/>
          <a:lstStyle/>
          <a:p>
            <a:pPr marL="0" indent="0">
              <a:buNone/>
            </a:pPr>
            <a:r>
              <a:rPr lang="nb-NO" b="1" dirty="0"/>
              <a:t>Likestillingstiltak</a:t>
            </a:r>
          </a:p>
          <a:p>
            <a:pPr marL="0" indent="0">
              <a:buNone/>
            </a:pPr>
            <a:r>
              <a:rPr lang="nb-NO" dirty="0"/>
              <a:t>aktiviteter og arrangement med formål å øke jenteandelen i fotballen og i NC: </a:t>
            </a:r>
          </a:p>
          <a:p>
            <a:r>
              <a:rPr lang="nb-NO" dirty="0"/>
              <a:t>2016- seminar om frafall i jentefotballen </a:t>
            </a:r>
          </a:p>
          <a:p>
            <a:r>
              <a:rPr lang="nb-NO" dirty="0"/>
              <a:t>2017- samling for kvinnelige dommere</a:t>
            </a:r>
          </a:p>
          <a:p>
            <a:r>
              <a:rPr lang="nb-NO" dirty="0"/>
              <a:t>2018- seminar og undersøkelse om jenters vilkår i fotballen + etablering av eliteklasse for jenter 17 + Oslo-skoleturnering</a:t>
            </a:r>
          </a:p>
          <a:p>
            <a:r>
              <a:rPr lang="nb-NO" dirty="0"/>
              <a:t>2019- deltagelse på «Rosa sko»-arrangement</a:t>
            </a:r>
            <a:br>
              <a:rPr lang="nb-NO" dirty="0"/>
            </a:br>
            <a:r>
              <a:rPr lang="nb-NO" dirty="0"/>
              <a:t>Foredrag kvinnelige dommere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4AA4E0A-0A45-4F48-92C9-FBBF77DCB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11" y="3536302"/>
            <a:ext cx="3321698" cy="332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043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A6854DC-111A-477F-886F-1815A23D9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nb-NO" b="1" dirty="0">
                <a:solidFill>
                  <a:schemeClr val="tx2">
                    <a:lumMod val="75000"/>
                  </a:schemeClr>
                </a:solidFill>
              </a:rPr>
              <a:t>Partnerskap</a:t>
            </a:r>
          </a:p>
          <a:p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Bærekraftsamarbeid med sponsorer og andre partnere (Norsk Tipping, Yara, Orkla, SALT Lofoten m.a.)</a:t>
            </a:r>
          </a:p>
          <a:p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Deltagelse i nettverk for mer bærekraftige løsninger og sambruk/ gjenbruk</a:t>
            </a:r>
          </a:p>
          <a:p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Erfaringsutveksling 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C20BD4A-1151-4ADF-87A1-A09C1A0B1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22" y="3237722"/>
            <a:ext cx="3620278" cy="36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e 8" descr="Et bilde som inneholder person, kake, bord, innendørs&#10;&#10;Automatisk generert beskrivelse">
            <a:extLst>
              <a:ext uri="{FF2B5EF4-FFF2-40B4-BE49-F238E27FC236}">
                <a16:creationId xmlns:a16="http://schemas.microsoft.com/office/drawing/2014/main" id="{93211048-14B0-4574-8C73-40631D698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r="21689" b="3"/>
          <a:stretch/>
        </p:blipFill>
        <p:spPr>
          <a:xfrm>
            <a:off x="4968252" y="324472"/>
            <a:ext cx="2232661" cy="2012328"/>
          </a:xfrm>
          <a:prstGeom prst="rect">
            <a:avLst/>
          </a:prstGeom>
        </p:spPr>
      </p:pic>
      <p:pic>
        <p:nvPicPr>
          <p:cNvPr id="6" name="Bilde 5" descr="Et bilde som inneholder person, utendørs, himmel, mann&#10;&#10;Automatisk generert beskrivelse">
            <a:extLst>
              <a:ext uri="{FF2B5EF4-FFF2-40B4-BE49-F238E27FC236}">
                <a16:creationId xmlns:a16="http://schemas.microsoft.com/office/drawing/2014/main" id="{0786DF1B-51C0-4E4D-9C67-DAE279BC44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6" r="4354" b="-5"/>
          <a:stretch/>
        </p:blipFill>
        <p:spPr>
          <a:xfrm>
            <a:off x="7290757" y="320721"/>
            <a:ext cx="2232662" cy="2026371"/>
          </a:xfrm>
          <a:prstGeom prst="rect">
            <a:avLst/>
          </a:prstGeom>
        </p:spPr>
      </p:pic>
      <p:pic>
        <p:nvPicPr>
          <p:cNvPr id="7" name="Bilde 6" descr="Et bilde som inneholder bakke, person, utendørs, skilt&#10;&#10;Automatisk generert beskrivelse">
            <a:extLst>
              <a:ext uri="{FF2B5EF4-FFF2-40B4-BE49-F238E27FC236}">
                <a16:creationId xmlns:a16="http://schemas.microsoft.com/office/drawing/2014/main" id="{385772CF-FC31-499E-98B1-3B82CF76C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r="14852" b="-3"/>
          <a:stretch/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5" name="Bilde 4" descr="Et bilde som inneholder person, utendørs, barn, bygning&#10;&#10;Automatisk generert beskrivelse">
            <a:extLst>
              <a:ext uri="{FF2B5EF4-FFF2-40B4-BE49-F238E27FC236}">
                <a16:creationId xmlns:a16="http://schemas.microsoft.com/office/drawing/2014/main" id="{CADEF577-E05A-421E-BCC9-3CF29040D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7" r="2" b="2"/>
          <a:stretch/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EFC9093-787C-4D4F-85F6-FBCCC4FA1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2159" y="2758930"/>
            <a:ext cx="3944010" cy="3455091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GLOBAL GOALS ARENA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I</a:t>
            </a:r>
            <a:r>
              <a:rPr lang="en-US" sz="1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deelle</a:t>
            </a: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organisasjoner</a:t>
            </a: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er</a:t>
            </a: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tilstede</a:t>
            </a: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med </a:t>
            </a:r>
            <a:r>
              <a:rPr lang="en-US" sz="1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holdningsskapende</a:t>
            </a: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verdi-aktiviteter</a:t>
            </a: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rettet</a:t>
            </a: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mot </a:t>
            </a:r>
            <a:r>
              <a:rPr lang="en-US" sz="1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utvalgte</a:t>
            </a: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bærekraftmål</a:t>
            </a:r>
            <a:r>
              <a:rPr lang="en-US" sz="1800" dirty="0">
                <a:solidFill>
                  <a:srgbClr val="FFFFFF"/>
                </a:solidFill>
              </a:rPr>
              <a:t>.   </a:t>
            </a: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   2019: 17 </a:t>
            </a:r>
            <a:r>
              <a:rPr lang="en-US" sz="1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organisasjoner</a:t>
            </a:r>
            <a:endParaRPr lang="en-US" sz="18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Bilde 7" descr="Et bilde som inneholder vegg, innendørs, liten&#10;&#10;Automatisk generert beskrivelse">
            <a:extLst>
              <a:ext uri="{FF2B5EF4-FFF2-40B4-BE49-F238E27FC236}">
                <a16:creationId xmlns:a16="http://schemas.microsoft.com/office/drawing/2014/main" id="{8810896B-EC66-49BD-A0F7-6995EF4036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r="11141" b="3"/>
          <a:stretch/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4" name="Bilde 3" descr="Et bilde som inneholder innendørs, vegg&#10;&#10;Automatisk generert beskrivelse">
            <a:extLst>
              <a:ext uri="{FF2B5EF4-FFF2-40B4-BE49-F238E27FC236}">
                <a16:creationId xmlns:a16="http://schemas.microsoft.com/office/drawing/2014/main" id="{DC8CA011-5614-4AD2-BAB7-7D31842EA5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r="9033" b="2"/>
          <a:stretch/>
        </p:blipFill>
        <p:spPr>
          <a:xfrm>
            <a:off x="9617744" y="4499919"/>
            <a:ext cx="2251024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3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371</Words>
  <Application>Microsoft Office PowerPoint</Application>
  <PresentationFormat>Widescreen</PresentationFormat>
  <Paragraphs>68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Helvetica Light</vt:lpstr>
      <vt:lpstr>Office-tema</vt:lpstr>
      <vt:lpstr>Norway Cup og bærekraftsmålene  </vt:lpstr>
      <vt:lpstr>Dette er litt om Norway Cup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Bærekraftballen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Bærekraftaktiviteter Norway Cup</dc:title>
  <dc:creator>Rannveig Sundelin</dc:creator>
  <cp:lastModifiedBy>Pål Trælvik</cp:lastModifiedBy>
  <cp:revision>36</cp:revision>
  <cp:lastPrinted>2019-10-18T06:47:32Z</cp:lastPrinted>
  <dcterms:created xsi:type="dcterms:W3CDTF">2019-10-16T11:28:23Z</dcterms:created>
  <dcterms:modified xsi:type="dcterms:W3CDTF">2019-10-18T08:04:47Z</dcterms:modified>
</cp:coreProperties>
</file>