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8D"/>
    <a:srgbClr val="0257E7"/>
    <a:srgbClr val="0060FF"/>
    <a:srgbClr val="FFFFFF"/>
    <a:srgbClr val="CA2631"/>
    <a:srgbClr val="E77983"/>
    <a:srgbClr val="405D9B"/>
    <a:srgbClr val="9ED9D7"/>
    <a:srgbClr val="DD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B3B51-5B58-611E-3BF5-5031AB423FA4}" v="75" dt="2025-03-28T09:02:20.099"/>
    <p1510:client id="{A95B6207-6699-1E48-8B93-C3B26E7BE37B}" v="1" dt="2025-04-02T13:54:14.527"/>
    <p1510:client id="{BB68E351-7042-7E4D-B957-EE0ADAB050F9}" v="133" dt="2025-03-28T09:05:30.810"/>
    <p1510:client id="{D8551117-4D6A-5643-996D-DDA2FDE1F6E2}" v="12" dt="2025-03-28T08:57:49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83" d="100"/>
          <a:sy n="83" d="100"/>
        </p:scale>
        <p:origin x="36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429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41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0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51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78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09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68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87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37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36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44A4-BF96-4D75-B88A-E614053EDA61}" type="datetimeFigureOut">
              <a:rPr lang="nb-NO" smtClean="0"/>
              <a:t>02.04.2025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2320-29C8-4EAD-9E8D-C48C6E1AE4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6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9A2DFB7-35CC-78CF-09E9-87974649D450}"/>
              </a:ext>
            </a:extLst>
          </p:cNvPr>
          <p:cNvSpPr txBox="1"/>
          <p:nvPr/>
        </p:nvSpPr>
        <p:spPr>
          <a:xfrm>
            <a:off x="360846" y="5006378"/>
            <a:ext cx="4383288" cy="136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b="1">
                <a:latin typeface="Skiforbundet Sans" pitchFamily="2" charset="77"/>
              </a:rPr>
              <a:t>VÅRSPRELL på </a:t>
            </a:r>
            <a:r>
              <a:rPr lang="nb-NO" sz="1700" b="1">
                <a:solidFill>
                  <a:srgbClr val="FF0000"/>
                </a:solidFill>
                <a:latin typeface="Skiforbundet Sans" pitchFamily="2" charset="77"/>
              </a:rPr>
              <a:t>(skriv inn sted) </a:t>
            </a:r>
            <a:r>
              <a:rPr lang="nb-NO" sz="1700" b="1">
                <a:latin typeface="Skiforbundet Sans" pitchFamily="2" charset="77"/>
              </a:rPr>
              <a:t>!</a:t>
            </a:r>
          </a:p>
          <a:p>
            <a:pPr marL="285750" indent="-285750">
              <a:buFont typeface="Systemfont normal"/>
              <a:buChar char="❄️"/>
            </a:pPr>
            <a:r>
              <a:rPr lang="nb-NO" sz="1661" b="1">
                <a:latin typeface="Skiforbundet Sans" pitchFamily="2" charset="77"/>
              </a:rPr>
              <a:t>En sosial og artig treningsøkt! </a:t>
            </a:r>
          </a:p>
          <a:p>
            <a:pPr marL="285750" indent="-285750">
              <a:buFont typeface="Systemfont normal"/>
              <a:buChar char="❄️"/>
            </a:pPr>
            <a:r>
              <a:rPr lang="nb-NO" sz="1661" b="1">
                <a:solidFill>
                  <a:srgbClr val="FF0000"/>
                </a:solidFill>
                <a:latin typeface="Skiforbundet Sans" pitchFamily="2" charset="77"/>
              </a:rPr>
              <a:t>Gratis servering av noe å spise?</a:t>
            </a:r>
          </a:p>
          <a:p>
            <a:pPr marL="285750" indent="-285750">
              <a:buFont typeface="Systemfont normal"/>
              <a:buChar char="❄️"/>
            </a:pPr>
            <a:r>
              <a:rPr lang="nb-NO" sz="1661" b="1">
                <a:latin typeface="Skiforbundet Sans" pitchFamily="2" charset="77"/>
              </a:rPr>
              <a:t>Samarbeid, liv og latter </a:t>
            </a:r>
            <a:r>
              <a:rPr lang="nb-NO" sz="1661" b="1">
                <a:latin typeface="Skiforbundet Sans" pitchFamily="2" charset="77"/>
                <a:sym typeface="Wingdings" pitchFamily="2" charset="2"/>
              </a:rPr>
              <a:t></a:t>
            </a:r>
            <a:endParaRPr lang="nb-NO" sz="1661" b="1">
              <a:latin typeface="Skiforbundet Sans" pitchFamily="2" charset="77"/>
            </a:endParaRPr>
          </a:p>
          <a:p>
            <a:pPr marL="285750" indent="-285750">
              <a:buFont typeface="Systemfont normal"/>
              <a:buChar char="❄️"/>
            </a:pPr>
            <a:r>
              <a:rPr lang="nb-NO" sz="1600" b="1">
                <a:latin typeface="Skiforbundet Sans" pitchFamily="2" charset="77"/>
              </a:rPr>
              <a:t>Ta på klær etter vær og møt opp!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8FB2A30-E2E8-A68A-7403-C3EC37435AAE}"/>
              </a:ext>
            </a:extLst>
          </p:cNvPr>
          <p:cNvSpPr txBox="1"/>
          <p:nvPr/>
        </p:nvSpPr>
        <p:spPr>
          <a:xfrm>
            <a:off x="526547" y="6747047"/>
            <a:ext cx="281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latin typeface="Space Grotesk" pitchFamily="2" charset="77"/>
                <a:cs typeface="Space Grotesk" pitchFamily="2" charset="77"/>
              </a:rPr>
              <a:t>For spørsmål – ta kontakt med </a:t>
            </a:r>
          </a:p>
          <a:p>
            <a:r>
              <a:rPr lang="nb-NO" sz="1400" b="1">
                <a:solidFill>
                  <a:srgbClr val="FF0000"/>
                </a:solidFill>
                <a:latin typeface="Space Grotesk" pitchFamily="2" charset="77"/>
                <a:cs typeface="Space Grotesk" pitchFamily="2" charset="77"/>
              </a:rPr>
              <a:t>Navn – tlf. Nr.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7185551-7AC5-3837-11D3-4387C80CC8AD}"/>
              </a:ext>
            </a:extLst>
          </p:cNvPr>
          <p:cNvSpPr/>
          <p:nvPr/>
        </p:nvSpPr>
        <p:spPr>
          <a:xfrm rot="310948">
            <a:off x="1735565" y="7708096"/>
            <a:ext cx="1849449" cy="1805622"/>
          </a:xfrm>
          <a:prstGeom prst="ellipse">
            <a:avLst/>
          </a:prstGeom>
          <a:solidFill>
            <a:srgbClr val="0257E7"/>
          </a:solidFill>
          <a:ln w="38100"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92230"/>
                      <a:gd name="connsiteY0" fmla="*/ 1501825 h 3003649"/>
                      <a:gd name="connsiteX1" fmla="*/ 1496115 w 2992230"/>
                      <a:gd name="connsiteY1" fmla="*/ 0 h 3003649"/>
                      <a:gd name="connsiteX2" fmla="*/ 2992230 w 2992230"/>
                      <a:gd name="connsiteY2" fmla="*/ 1501825 h 3003649"/>
                      <a:gd name="connsiteX3" fmla="*/ 1496115 w 2992230"/>
                      <a:gd name="connsiteY3" fmla="*/ 3003650 h 3003649"/>
                      <a:gd name="connsiteX4" fmla="*/ 0 w 2992230"/>
                      <a:gd name="connsiteY4" fmla="*/ 1501825 h 3003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92230" h="3003649" fill="none" extrusionOk="0">
                        <a:moveTo>
                          <a:pt x="0" y="1501825"/>
                        </a:moveTo>
                        <a:cubicBezTo>
                          <a:pt x="23033" y="675122"/>
                          <a:pt x="743390" y="-151378"/>
                          <a:pt x="1496115" y="0"/>
                        </a:cubicBezTo>
                        <a:cubicBezTo>
                          <a:pt x="2290681" y="-4857"/>
                          <a:pt x="2936962" y="724425"/>
                          <a:pt x="2992230" y="1501825"/>
                        </a:cubicBezTo>
                        <a:cubicBezTo>
                          <a:pt x="2969685" y="2116265"/>
                          <a:pt x="2264495" y="3084116"/>
                          <a:pt x="1496115" y="3003650"/>
                        </a:cubicBezTo>
                        <a:cubicBezTo>
                          <a:pt x="843074" y="3100637"/>
                          <a:pt x="241439" y="2389311"/>
                          <a:pt x="0" y="1501825"/>
                        </a:cubicBezTo>
                        <a:close/>
                      </a:path>
                      <a:path w="2992230" h="3003649" stroke="0" extrusionOk="0">
                        <a:moveTo>
                          <a:pt x="0" y="1501825"/>
                        </a:moveTo>
                        <a:cubicBezTo>
                          <a:pt x="-170519" y="567210"/>
                          <a:pt x="439739" y="86358"/>
                          <a:pt x="1496115" y="0"/>
                        </a:cubicBezTo>
                        <a:cubicBezTo>
                          <a:pt x="2404705" y="17328"/>
                          <a:pt x="2788655" y="678863"/>
                          <a:pt x="2992230" y="1501825"/>
                        </a:cubicBezTo>
                        <a:cubicBezTo>
                          <a:pt x="2903796" y="2417621"/>
                          <a:pt x="2296765" y="3145320"/>
                          <a:pt x="1496115" y="3003650"/>
                        </a:cubicBezTo>
                        <a:cubicBezTo>
                          <a:pt x="455997" y="2886655"/>
                          <a:pt x="210350" y="2431767"/>
                          <a:pt x="0" y="150182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200" b="1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3CBDA40-17D8-B3E0-3B48-6525A1240B98}"/>
              </a:ext>
            </a:extLst>
          </p:cNvPr>
          <p:cNvSpPr txBox="1"/>
          <p:nvPr/>
        </p:nvSpPr>
        <p:spPr>
          <a:xfrm rot="283452">
            <a:off x="1857547" y="8033826"/>
            <a:ext cx="1605483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300" b="1">
                <a:solidFill>
                  <a:schemeClr val="bg1"/>
                </a:solidFill>
              </a:rPr>
              <a:t>…..dag </a:t>
            </a:r>
            <a:br>
              <a:rPr lang="nb-NO" sz="2300" b="1">
                <a:solidFill>
                  <a:schemeClr val="bg1"/>
                </a:solidFill>
              </a:rPr>
            </a:br>
            <a:r>
              <a:rPr lang="nb-NO" sz="2300" b="1">
                <a:solidFill>
                  <a:schemeClr val="bg1"/>
                </a:solidFill>
                <a:ea typeface="Calibri"/>
                <a:cs typeface="Calibri"/>
              </a:rPr>
              <a:t>dato</a:t>
            </a:r>
          </a:p>
          <a:p>
            <a:pPr algn="ctr"/>
            <a:r>
              <a:rPr lang="nb-NO" sz="2300" b="1">
                <a:solidFill>
                  <a:schemeClr val="bg1"/>
                </a:solidFill>
              </a:rPr>
              <a:t>kl. ….......</a:t>
            </a:r>
            <a:endParaRPr lang="nb-NO" sz="23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CAC9844-0311-AC1E-C15E-DED52837F225}"/>
              </a:ext>
            </a:extLst>
          </p:cNvPr>
          <p:cNvSpPr txBox="1"/>
          <p:nvPr/>
        </p:nvSpPr>
        <p:spPr>
          <a:xfrm>
            <a:off x="3660305" y="2478965"/>
            <a:ext cx="1152850" cy="430887"/>
          </a:xfrm>
          <a:prstGeom prst="rect">
            <a:avLst/>
          </a:prstGeom>
          <a:noFill/>
          <a:ln w="28575">
            <a:solidFill>
              <a:srgbClr val="0257E7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100" b="1">
                <a:solidFill>
                  <a:srgbClr val="FF0000"/>
                </a:solidFill>
                <a:latin typeface="Skiforbundet Sans" pitchFamily="2" charset="77"/>
              </a:rPr>
              <a:t>Idrettslagets logo!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02D562B-D637-4C93-9F59-66474267FB2A}"/>
              </a:ext>
            </a:extLst>
          </p:cNvPr>
          <p:cNvSpPr txBox="1"/>
          <p:nvPr/>
        </p:nvSpPr>
        <p:spPr>
          <a:xfrm rot="21434373">
            <a:off x="656739" y="3739459"/>
            <a:ext cx="2851092" cy="523220"/>
          </a:xfrm>
          <a:prstGeom prst="rect">
            <a:avLst/>
          </a:prstGeom>
          <a:noFill/>
          <a:ln w="28575">
            <a:solidFill>
              <a:srgbClr val="FF828D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b="1">
                <a:solidFill>
                  <a:schemeClr val="bg1"/>
                </a:solidFill>
                <a:latin typeface="Skiforbundet Sans" pitchFamily="2" charset="77"/>
              </a:rPr>
              <a:t>Samhold, aktivitet og moro </a:t>
            </a:r>
            <a:br>
              <a:rPr lang="nb-NO" sz="1400" b="1">
                <a:solidFill>
                  <a:schemeClr val="bg1"/>
                </a:solidFill>
                <a:latin typeface="Skiforbundet Sans" pitchFamily="2" charset="77"/>
              </a:rPr>
            </a:br>
            <a:r>
              <a:rPr lang="nb-NO" sz="1400" b="1">
                <a:solidFill>
                  <a:schemeClr val="bg1"/>
                </a:solidFill>
                <a:latin typeface="Skiforbundet Sans" pitchFamily="2" charset="77"/>
              </a:rPr>
              <a:t>– til tross for </a:t>
            </a:r>
            <a:r>
              <a:rPr lang="nb-NO" sz="1400">
                <a:solidFill>
                  <a:schemeClr val="bg1"/>
                </a:solidFill>
                <a:latin typeface="Skiforbundet Sans" pitchFamily="2" charset="77"/>
              </a:rPr>
              <a:t>manglende</a:t>
            </a:r>
            <a:r>
              <a:rPr lang="nb-NO" sz="1400" b="1">
                <a:solidFill>
                  <a:schemeClr val="bg1"/>
                </a:solidFill>
                <a:latin typeface="Skiforbundet Sans" pitchFamily="2" charset="77"/>
              </a:rPr>
              <a:t> snø!</a:t>
            </a:r>
          </a:p>
        </p:txBody>
      </p:sp>
    </p:spTree>
    <p:extLst>
      <p:ext uri="{BB962C8B-B14F-4D97-AF65-F5344CB8AC3E}">
        <p14:creationId xmlns:p14="http://schemas.microsoft.com/office/powerpoint/2010/main" val="347539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DF729DF247864383D71C522B4EA4D2" ma:contentTypeVersion="15" ma:contentTypeDescription="Opprett et nytt dokument." ma:contentTypeScope="" ma:versionID="166e9c943a24138ca1b6d181f724c248">
  <xsd:schema xmlns:xsd="http://www.w3.org/2001/XMLSchema" xmlns:xs="http://www.w3.org/2001/XMLSchema" xmlns:p="http://schemas.microsoft.com/office/2006/metadata/properties" xmlns:ns2="28e562bc-798e-4739-bae6-9b029d58ddb0" xmlns:ns3="3e53c211-3185-4c10-9376-756ec55b2145" targetNamespace="http://schemas.microsoft.com/office/2006/metadata/properties" ma:root="true" ma:fieldsID="471c43d9736d26ac5298ca9888f8162b" ns2:_="" ns3:_="">
    <xsd:import namespace="28e562bc-798e-4739-bae6-9b029d58ddb0"/>
    <xsd:import namespace="3e53c211-3185-4c10-9376-756ec55b21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562bc-798e-4739-bae6-9b029d58d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3c211-3185-4c10-9376-756ec55b214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287fa0c-b95f-466b-b864-0a5f4c10e4d1}" ma:internalName="TaxCatchAll" ma:showField="CatchAllData" ma:web="3e53c211-3185-4c10-9376-756ec55b2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53c211-3185-4c10-9376-756ec55b2145" xsi:nil="true"/>
    <lcf76f155ced4ddcb4097134ff3c332f xmlns="28e562bc-798e-4739-bae6-9b029d58dd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2C154E-CDEA-4B28-8AFB-3365C1174414}">
  <ds:schemaRefs>
    <ds:schemaRef ds:uri="28e562bc-798e-4739-bae6-9b029d58ddb0"/>
    <ds:schemaRef ds:uri="3e53c211-3185-4c10-9376-756ec55b21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79CA29-F581-43FE-B542-66B80FEDF66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28e562bc-798e-4739-bae6-9b029d58ddb0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3e53c211-3185-4c10-9376-756ec55b214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0EB069-E4F5-451F-9EAA-896A6B56110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71</Words>
  <Application>Microsoft Macintosh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Skiforbundet Sans</vt:lpstr>
      <vt:lpstr>Space Grotesk</vt:lpstr>
      <vt:lpstr>Systemfont normal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Stine Wike</dc:creator>
  <cp:lastModifiedBy>Karlsbakk, Jonas</cp:lastModifiedBy>
  <cp:revision>2</cp:revision>
  <dcterms:created xsi:type="dcterms:W3CDTF">2023-01-04T14:29:09Z</dcterms:created>
  <dcterms:modified xsi:type="dcterms:W3CDTF">2025-04-02T13:54:14Z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0x0101007FDF729DF247864383D71C522B4EA4D2</vt:lpwstr>
  </property>
  <property fmtid="{D5CDD505-2E9C-101B-9397-08002B2CF9AE}" pid="3" name="Order">
    <vt:r8>243600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NSF_kategori">
    <vt:lpwstr>2;#Administrasjon|cad3fb6e-e795-41b6-a119-db561a8590a8</vt:lpwstr>
  </property>
  <property fmtid="{D5CDD505-2E9C-101B-9397-08002B2CF9AE}" pid="10" name="Krets">
    <vt:lpwstr>36;#Nordland Skikrets|ef09ddfc-1479-4314-a421-fc3c2ac3cfc5</vt:lpwstr>
  </property>
  <property fmtid="{D5CDD505-2E9C-101B-9397-08002B2CF9AE}" pid="11" name="arGren">
    <vt:lpwstr/>
  </property>
  <property fmtid="{D5CDD505-2E9C-101B-9397-08002B2CF9AE}" pid="12" name="Dokumenttype">
    <vt:lpwstr/>
  </property>
  <property fmtid="{D5CDD505-2E9C-101B-9397-08002B2CF9AE}" pid="13" name="MediaServiceImageTags">
    <vt:lpwstr/>
  </property>
</Properties>
</file>