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29"/>
  </p:notesMasterIdLst>
  <p:sldIdLst>
    <p:sldId id="258" r:id="rId6"/>
    <p:sldId id="280" r:id="rId7"/>
    <p:sldId id="259" r:id="rId8"/>
    <p:sldId id="260" r:id="rId9"/>
    <p:sldId id="261" r:id="rId10"/>
    <p:sldId id="256" r:id="rId11"/>
    <p:sldId id="257" r:id="rId12"/>
    <p:sldId id="272" r:id="rId13"/>
    <p:sldId id="273" r:id="rId14"/>
    <p:sldId id="271" r:id="rId15"/>
    <p:sldId id="274" r:id="rId16"/>
    <p:sldId id="269" r:id="rId17"/>
    <p:sldId id="275" r:id="rId18"/>
    <p:sldId id="268" r:id="rId19"/>
    <p:sldId id="276" r:id="rId20"/>
    <p:sldId id="267" r:id="rId21"/>
    <p:sldId id="277" r:id="rId22"/>
    <p:sldId id="270" r:id="rId23"/>
    <p:sldId id="263" r:id="rId24"/>
    <p:sldId id="266" r:id="rId25"/>
    <p:sldId id="264" r:id="rId26"/>
    <p:sldId id="278" r:id="rId27"/>
    <p:sldId id="279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E41"/>
    <a:srgbClr val="FADCDE"/>
    <a:srgbClr val="FFA7A7"/>
    <a:srgbClr val="0061FF"/>
    <a:srgbClr val="101072"/>
    <a:srgbClr val="DC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1F3C2-7934-4FF0-92EF-E740E09BB78B}" v="1" dt="2023-12-05T12:14:0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D4DB-FF0B-4E75-96A2-75C6D035D9E7}" type="datetimeFigureOut">
              <a:rPr lang="nb-NO" smtClean="0"/>
              <a:t>05.12.2023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5818F-5A4C-48BB-BCD2-6C74485B3A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9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vinklet trekant 1">
            <a:extLst>
              <a:ext uri="{FF2B5EF4-FFF2-40B4-BE49-F238E27FC236}">
                <a16:creationId xmlns:a16="http://schemas.microsoft.com/office/drawing/2014/main" id="{E60D10F9-18C1-C109-6B64-BD6938DBFE7F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uppe 15">
            <a:extLst>
              <a:ext uri="{FF2B5EF4-FFF2-40B4-BE49-F238E27FC236}">
                <a16:creationId xmlns:a16="http://schemas.microsoft.com/office/drawing/2014/main" id="{5D1C4828-D95C-B526-4CCB-346069DB8D05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4" name="Frihåndsform 16">
              <a:extLst>
                <a:ext uri="{FF2B5EF4-FFF2-40B4-BE49-F238E27FC236}">
                  <a16:creationId xmlns:a16="http://schemas.microsoft.com/office/drawing/2014/main" id="{01121E46-52B9-42F2-3E39-3C5946390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" name="Frihåndsform 18">
              <a:extLst>
                <a:ext uri="{FF2B5EF4-FFF2-40B4-BE49-F238E27FC236}">
                  <a16:creationId xmlns:a16="http://schemas.microsoft.com/office/drawing/2014/main" id="{61C9102F-F851-FC3F-8690-1B75D0111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" name="Frihåndsform 19">
              <a:extLst>
                <a:ext uri="{FF2B5EF4-FFF2-40B4-BE49-F238E27FC236}">
                  <a16:creationId xmlns:a16="http://schemas.microsoft.com/office/drawing/2014/main" id="{10EB2C17-7423-843D-002D-F9B6F55DD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8D9A8E02-4C39-6FE4-5DB9-A357C30AC5C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8" name="Plassholder for dato 29">
            <a:extLst>
              <a:ext uri="{FF2B5EF4-FFF2-40B4-BE49-F238E27FC236}">
                <a16:creationId xmlns:a16="http://schemas.microsoft.com/office/drawing/2014/main" id="{07476AF4-1267-4D17-AA32-5378B9D6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bunntekst 18">
            <a:extLst>
              <a:ext uri="{FF2B5EF4-FFF2-40B4-BE49-F238E27FC236}">
                <a16:creationId xmlns:a16="http://schemas.microsoft.com/office/drawing/2014/main" id="{28725481-C22A-A38C-0AFC-7431013A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1" name="Plassholder for lysbildenummer 26">
            <a:extLst>
              <a:ext uri="{FF2B5EF4-FFF2-40B4-BE49-F238E27FC236}">
                <a16:creationId xmlns:a16="http://schemas.microsoft.com/office/drawing/2014/main" id="{B0BF0325-A63A-1C09-FE8B-4BA10754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3E2A9-B766-4EBD-BDF0-B4FB777802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6041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Plassholder for dato 9">
            <a:extLst>
              <a:ext uri="{FF2B5EF4-FFF2-40B4-BE49-F238E27FC236}">
                <a16:creationId xmlns:a16="http://schemas.microsoft.com/office/drawing/2014/main" id="{66CBFF8C-BE6A-9147-2842-6D2830E0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bunntekst 21">
            <a:extLst>
              <a:ext uri="{FF2B5EF4-FFF2-40B4-BE49-F238E27FC236}">
                <a16:creationId xmlns:a16="http://schemas.microsoft.com/office/drawing/2014/main" id="{6AB69132-95F9-1CE6-B375-0AF337EC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17">
            <a:extLst>
              <a:ext uri="{FF2B5EF4-FFF2-40B4-BE49-F238E27FC236}">
                <a16:creationId xmlns:a16="http://schemas.microsoft.com/office/drawing/2014/main" id="{BFCFC4B2-42F3-E04F-471A-0C051777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F152-8BC3-4F08-9DF0-8FDF0983528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4312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nkeltegn 10">
            <a:extLst>
              <a:ext uri="{FF2B5EF4-FFF2-40B4-BE49-F238E27FC236}">
                <a16:creationId xmlns:a16="http://schemas.microsoft.com/office/drawing/2014/main" id="{0ED8074B-7999-1036-0614-4C3922AE1F57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Vinkeltegn 15">
            <a:extLst>
              <a:ext uri="{FF2B5EF4-FFF2-40B4-BE49-F238E27FC236}">
                <a16:creationId xmlns:a16="http://schemas.microsoft.com/office/drawing/2014/main" id="{A71A7419-FC7F-24DD-BCD3-07259A7EFA7B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4075ECA1-9CF3-BA28-7CF2-0494EE6B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9F1CB25-5E09-F0B6-7437-D5227972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896AC2C5-FDDA-0F37-A3CB-A748DA42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1A67-33ED-4A82-B835-EA07EC3C686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676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Plassholder for dato 4">
            <a:extLst>
              <a:ext uri="{FF2B5EF4-FFF2-40B4-BE49-F238E27FC236}">
                <a16:creationId xmlns:a16="http://schemas.microsoft.com/office/drawing/2014/main" id="{BF264320-D197-A2EE-6806-F5729190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9F4F4874-DCFC-7531-F267-B63BCF17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6">
            <a:extLst>
              <a:ext uri="{FF2B5EF4-FFF2-40B4-BE49-F238E27FC236}">
                <a16:creationId xmlns:a16="http://schemas.microsoft.com/office/drawing/2014/main" id="{0B7E33AA-723F-1EF8-ACFF-C37B8FF9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261F-BE61-445D-86AE-21A1674C4DE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647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677E2DB-18CE-C790-C11B-62AB2B07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67E47D4-9CF6-AA00-1A76-8452FFB4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1BE1D89-2E62-D338-910E-D1C18A28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BCBA-674E-4290-8BB6-CD8DBD354C7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786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" name="Plassholder for dato 2">
            <a:extLst>
              <a:ext uri="{FF2B5EF4-FFF2-40B4-BE49-F238E27FC236}">
                <a16:creationId xmlns:a16="http://schemas.microsoft.com/office/drawing/2014/main" id="{95B75E86-48FD-2C39-A120-00D8E65F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E630F7D2-6F70-B45F-768E-C0986B40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0578BC28-7359-3938-5B89-DB1BB42B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33774-44BA-417A-97EB-802117B4CBB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0700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9">
            <a:extLst>
              <a:ext uri="{FF2B5EF4-FFF2-40B4-BE49-F238E27FC236}">
                <a16:creationId xmlns:a16="http://schemas.microsoft.com/office/drawing/2014/main" id="{3471BDCD-3FEB-330B-F736-4CB186DA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bunntekst 21">
            <a:extLst>
              <a:ext uri="{FF2B5EF4-FFF2-40B4-BE49-F238E27FC236}">
                <a16:creationId xmlns:a16="http://schemas.microsoft.com/office/drawing/2014/main" id="{77BCEB21-4EAA-845A-7F24-D89295B0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17">
            <a:extLst>
              <a:ext uri="{FF2B5EF4-FFF2-40B4-BE49-F238E27FC236}">
                <a16:creationId xmlns:a16="http://schemas.microsoft.com/office/drawing/2014/main" id="{2ACFAEC0-CDB0-440B-61EF-060878E1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D033D-D3CA-4B8E-8D30-88912AF1BF2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85620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0CB97D-D862-B5BD-1700-C136535D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5CF719-C96E-3E5E-6534-A620BFF8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23B8B6-D7B2-8DF6-D1FC-C7C942D7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D905-1A9C-4181-BA8A-4279ED081D7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7846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åndsform 10">
            <a:extLst>
              <a:ext uri="{FF2B5EF4-FFF2-40B4-BE49-F238E27FC236}">
                <a16:creationId xmlns:a16="http://schemas.microsoft.com/office/drawing/2014/main" id="{73C776DC-A7C8-512E-1F3A-A14B9AB6E1FF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Frihåndsform 15">
            <a:extLst>
              <a:ext uri="{FF2B5EF4-FFF2-40B4-BE49-F238E27FC236}">
                <a16:creationId xmlns:a16="http://schemas.microsoft.com/office/drawing/2014/main" id="{AF8C28B2-803D-800E-A046-76261896BCD2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70E73362-A9D0-5183-B541-64710A2A2227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80307BA-7616-4E93-A682-56CB2794089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inkeltegn 19">
            <a:extLst>
              <a:ext uri="{FF2B5EF4-FFF2-40B4-BE49-F238E27FC236}">
                <a16:creationId xmlns:a16="http://schemas.microsoft.com/office/drawing/2014/main" id="{C5D65924-31B0-A5EC-B4D3-37D0346699E5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Vinkeltegn 20">
            <a:extLst>
              <a:ext uri="{FF2B5EF4-FFF2-40B4-BE49-F238E27FC236}">
                <a16:creationId xmlns:a16="http://schemas.microsoft.com/office/drawing/2014/main" id="{1BF14B25-8905-4140-8B22-5A694A3209A9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b-NO" noProof="0"/>
              <a:t>Klikk ikonet for å legge til et bilde</a:t>
            </a:r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Plassholder for dato 4">
            <a:extLst>
              <a:ext uri="{FF2B5EF4-FFF2-40B4-BE49-F238E27FC236}">
                <a16:creationId xmlns:a16="http://schemas.microsoft.com/office/drawing/2014/main" id="{9DCB7AFC-829D-D877-81DB-5AAD7CDD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2" name="Plassholder for bunntekst 5">
            <a:extLst>
              <a:ext uri="{FF2B5EF4-FFF2-40B4-BE49-F238E27FC236}">
                <a16:creationId xmlns:a16="http://schemas.microsoft.com/office/drawing/2014/main" id="{AB9BCB27-19FC-A094-8A9C-BC3D36B1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3" name="Plassholder for lysbildenummer 6">
            <a:extLst>
              <a:ext uri="{FF2B5EF4-FFF2-40B4-BE49-F238E27FC236}">
                <a16:creationId xmlns:a16="http://schemas.microsoft.com/office/drawing/2014/main" id="{707F1FEA-9B3E-B664-9EF8-DEB5BC38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45E7-D54C-4DB4-B10E-C5E3333F5B9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7957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D83A9007-7637-6F0E-B4A6-28D8C819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0DE02C0B-C567-7380-C8E1-1C80FB2D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C1AA9C77-B260-22D8-2607-DA1B6CA8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C970-DF3C-46F9-A2C7-FD636DE6830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801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9">
            <a:extLst>
              <a:ext uri="{FF2B5EF4-FFF2-40B4-BE49-F238E27FC236}">
                <a16:creationId xmlns:a16="http://schemas.microsoft.com/office/drawing/2014/main" id="{62EF8EC8-58DB-611D-A9F1-CE370AC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21">
            <a:extLst>
              <a:ext uri="{FF2B5EF4-FFF2-40B4-BE49-F238E27FC236}">
                <a16:creationId xmlns:a16="http://schemas.microsoft.com/office/drawing/2014/main" id="{3847C0F9-9438-E51D-0D41-5A14F2FB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17">
            <a:extLst>
              <a:ext uri="{FF2B5EF4-FFF2-40B4-BE49-F238E27FC236}">
                <a16:creationId xmlns:a16="http://schemas.microsoft.com/office/drawing/2014/main" id="{CB8AA369-809F-4F41-B0E8-73B326A1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79D5-21A7-4DCE-8674-39E5532FC2D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18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356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70783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70" r:id="rId17"/>
    <p:sldLayoutId id="2147483671" r:id="rId18"/>
    <p:sldLayoutId id="2147483672" r:id="rId19"/>
    <p:sldLayoutId id="2147483665" r:id="rId20"/>
    <p:sldLayoutId id="2147483673" r:id="rId21"/>
    <p:sldLayoutId id="2147483674" r:id="rId22"/>
    <p:sldLayoutId id="2147483675" r:id="rId23"/>
    <p:sldLayoutId id="2147483676" r:id="rId24"/>
    <p:sldLayoutId id="2147483664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52" r:id="rId33"/>
    <p:sldLayoutId id="2147483684" r:id="rId34"/>
    <p:sldLayoutId id="2147483685" r:id="rId35"/>
    <p:sldLayoutId id="2147483686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>
            <a:extLst>
              <a:ext uri="{FF2B5EF4-FFF2-40B4-BE49-F238E27FC236}">
                <a16:creationId xmlns:a16="http://schemas.microsoft.com/office/drawing/2014/main" id="{57B8BB4A-1EED-D595-3456-84D7D3EC3AFC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" name="Frihåndsform 11">
            <a:extLst>
              <a:ext uri="{FF2B5EF4-FFF2-40B4-BE49-F238E27FC236}">
                <a16:creationId xmlns:a16="http://schemas.microsoft.com/office/drawing/2014/main" id="{28D7B470-7DC0-DF5C-D31C-57022A4A3A8F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" name="Rettvinklet trekant 13">
            <a:extLst>
              <a:ext uri="{FF2B5EF4-FFF2-40B4-BE49-F238E27FC236}">
                <a16:creationId xmlns:a16="http://schemas.microsoft.com/office/drawing/2014/main" id="{674C709C-9BA0-D476-4917-A63C12F1DB9C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F95EA09-637F-F046-0942-5228C769E18B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>
            <a:extLst>
              <a:ext uri="{FF2B5EF4-FFF2-40B4-BE49-F238E27FC236}">
                <a16:creationId xmlns:a16="http://schemas.microsoft.com/office/drawing/2014/main" id="{DCEB6135-3A94-A281-5A55-19E02BF6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AB8CC0FD-1CB7-4E39-30CB-291D15B19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69EE8D9A-E364-3942-EBA0-F95AD6D5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5B0F2459-18CF-A50E-C8D2-FCF8D9BBF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F1BB737E-C6FF-42CB-F7A4-B18F9990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1F35FCF-123E-4124-BEDA-FB28BA81EE5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880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5AD536-A332-12AF-A5D9-8BC9D8DF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OPPSUMMERING WEBINAR </a:t>
            </a:r>
            <a:br>
              <a:rPr lang="nb-NO" dirty="0"/>
            </a:b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CB6498C-7485-38D6-9C4A-754D6ACA8AC9}"/>
              </a:ext>
            </a:extLst>
          </p:cNvPr>
          <p:cNvSpPr txBox="1"/>
          <p:nvPr/>
        </p:nvSpPr>
        <p:spPr>
          <a:xfrm>
            <a:off x="1214134" y="6338986"/>
            <a:ext cx="433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Arrangør: Hedmark skikrets og NSF Langrenn</a:t>
            </a:r>
          </a:p>
        </p:txBody>
      </p:sp>
      <p:pic>
        <p:nvPicPr>
          <p:cNvPr id="5" name="Bilde 4" descr="Et bilde som inneholder Menneskeansikt, person, smil, utendørs&#10;&#10;Automatisk generert beskrivelse">
            <a:extLst>
              <a:ext uri="{FF2B5EF4-FFF2-40B4-BE49-F238E27FC236}">
                <a16:creationId xmlns:a16="http://schemas.microsoft.com/office/drawing/2014/main" id="{462F0576-9247-9E37-E4E0-667DEB521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5" t="3241" r="5926" b="1852"/>
          <a:stretch/>
        </p:blipFill>
        <p:spPr>
          <a:xfrm>
            <a:off x="9817430" y="2531111"/>
            <a:ext cx="2215384" cy="3025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49AD80D-63AC-2CF1-87B0-B71AE1D65522}"/>
              </a:ext>
            </a:extLst>
          </p:cNvPr>
          <p:cNvSpPr txBox="1">
            <a:spLocks/>
          </p:cNvSpPr>
          <p:nvPr/>
        </p:nvSpPr>
        <p:spPr>
          <a:xfrm>
            <a:off x="1214133" y="2473007"/>
            <a:ext cx="7015467" cy="4173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b-NO" b="1" dirty="0"/>
              <a:t>Frode Estil og Jonas Vika har begge truffet</a:t>
            </a:r>
          </a:p>
          <a:p>
            <a:pPr>
              <a:buNone/>
            </a:pPr>
            <a:r>
              <a:rPr lang="nb-NO" b="1" dirty="0"/>
              <a:t>godt med formen ved store anledninger, </a:t>
            </a:r>
          </a:p>
          <a:p>
            <a:pPr>
              <a:buNone/>
            </a:pPr>
            <a:r>
              <a:rPr lang="nb-NO" b="1" dirty="0"/>
              <a:t>og har begge VM-gull på CV-en.</a:t>
            </a:r>
          </a:p>
          <a:p>
            <a:pPr>
              <a:buNone/>
            </a:pPr>
            <a:r>
              <a:rPr lang="nb-NO" b="1" dirty="0"/>
              <a:t>Hva har vært deres suksessoppskrift? </a:t>
            </a:r>
          </a:p>
          <a:p>
            <a:pPr>
              <a:buNone/>
            </a:pPr>
            <a:endParaRPr lang="nb-NO" b="1"/>
          </a:p>
          <a:p>
            <a:pPr>
              <a:buNone/>
            </a:pPr>
            <a:r>
              <a:rPr lang="nb-NO" b="1"/>
              <a:t>Her </a:t>
            </a:r>
            <a:r>
              <a:rPr lang="nb-NO" b="1" dirty="0"/>
              <a:t>deler de sine erfaringer.</a:t>
            </a:r>
          </a:p>
          <a:p>
            <a:pPr marL="0" indent="0">
              <a:buNone/>
            </a:pPr>
            <a:endParaRPr lang="nb-NO" sz="1300" dirty="0"/>
          </a:p>
          <a:p>
            <a:pPr lvl="1"/>
            <a:endParaRPr lang="nb-NO" sz="1200" dirty="0"/>
          </a:p>
          <a:p>
            <a:pPr marL="0" indent="0">
              <a:buNone/>
            </a:pPr>
            <a:r>
              <a:rPr lang="nb-NO" sz="3000" b="1" dirty="0"/>
              <a:t> </a:t>
            </a:r>
            <a:br>
              <a:rPr lang="nb-NO" sz="1200" dirty="0"/>
            </a:br>
            <a:endParaRPr lang="nb-NO" sz="2600" dirty="0">
              <a:solidFill>
                <a:schemeClr val="tx1"/>
              </a:solidFill>
            </a:endParaRPr>
          </a:p>
        </p:txBody>
      </p:sp>
      <p:pic>
        <p:nvPicPr>
          <p:cNvPr id="13" name="Bilde 12" descr="Et bilde som inneholder person, beskyttelsesbriller, utendørs, klær&#10;&#10;Automatisk generert beskrivelse">
            <a:extLst>
              <a:ext uri="{FF2B5EF4-FFF2-40B4-BE49-F238E27FC236}">
                <a16:creationId xmlns:a16="http://schemas.microsoft.com/office/drawing/2014/main" id="{FE4975C3-8E2D-3BEF-C68B-7F9047C2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51" y="2529708"/>
            <a:ext cx="2447743" cy="3027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398EDF-C812-5C92-CD01-34E097630531}"/>
              </a:ext>
            </a:extLst>
          </p:cNvPr>
          <p:cNvSpPr txBox="1"/>
          <p:nvPr/>
        </p:nvSpPr>
        <p:spPr>
          <a:xfrm>
            <a:off x="8879023" y="574656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b="1" dirty="0"/>
              <a:t> </a:t>
            </a:r>
            <a:r>
              <a:rPr lang="nb-NO" sz="1200" b="1" dirty="0">
                <a:solidFill>
                  <a:schemeClr val="bg1"/>
                </a:solidFill>
              </a:rPr>
              <a:t>Jonas Vika </a:t>
            </a:r>
            <a:r>
              <a:rPr lang="nb-NO" sz="1200" b="1" dirty="0">
                <a:solidFill>
                  <a:schemeClr val="bg1"/>
                </a:solidFill>
                <a:ea typeface="+mn-lt"/>
                <a:cs typeface="+mn-lt"/>
              </a:rPr>
              <a:t>og Frode Estil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8E7B821-93E1-813E-2909-7B2175556355}"/>
              </a:ext>
            </a:extLst>
          </p:cNvPr>
          <p:cNvSpPr txBox="1">
            <a:spLocks/>
          </p:cNvSpPr>
          <p:nvPr/>
        </p:nvSpPr>
        <p:spPr>
          <a:xfrm>
            <a:off x="329375" y="1363807"/>
            <a:ext cx="9488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nb-NO" dirty="0"/>
            </a:b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51C174D-F3AA-9169-48A7-CC37851BF699}"/>
              </a:ext>
            </a:extLst>
          </p:cNvPr>
          <p:cNvSpPr txBox="1"/>
          <p:nvPr/>
        </p:nvSpPr>
        <p:spPr>
          <a:xfrm>
            <a:off x="1285268" y="1416709"/>
            <a:ext cx="11231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 </a:t>
            </a:r>
            <a:r>
              <a:rPr lang="nb-NO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Tema: Formtopping og konkurranseforberedelser</a:t>
            </a:r>
          </a:p>
        </p:txBody>
      </p:sp>
    </p:spTree>
    <p:extLst>
      <p:ext uri="{BB962C8B-B14F-4D97-AF65-F5344CB8AC3E}">
        <p14:creationId xmlns:p14="http://schemas.microsoft.com/office/powerpoint/2010/main" val="393244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lassholder for innhold 3" descr="jaktstartsjokket2.jpg">
            <a:extLst>
              <a:ext uri="{FF2B5EF4-FFF2-40B4-BE49-F238E27FC236}">
                <a16:creationId xmlns:a16="http://schemas.microsoft.com/office/drawing/2014/main" id="{6D835C29-B815-9F39-25C6-2E620A65D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481138"/>
            <a:ext cx="6035675" cy="452596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753BFF4-318D-949E-A4B9-FD73D01A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OL Salt Lake City 2002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4355E6CB-BFE5-1A71-2463-E6DD3C6BF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r>
              <a:rPr lang="nb-NO" altLang="nb-NO"/>
              <a:t>3 løp i NM dag 26 til 23 før OL. (tung)</a:t>
            </a:r>
          </a:p>
          <a:p>
            <a:r>
              <a:rPr lang="nb-NO" altLang="nb-NO"/>
              <a:t>Til høyde fra dag 18 før. </a:t>
            </a:r>
          </a:p>
          <a:p>
            <a:r>
              <a:rPr lang="nb-NO" altLang="nb-NO"/>
              <a:t>30t trening dag 17 til 1. </a:t>
            </a:r>
          </a:p>
          <a:p>
            <a:r>
              <a:rPr lang="nb-NO" altLang="nb-NO"/>
              <a:t>Hardøkter dag 13, 11, 9, 7, 3</a:t>
            </a:r>
          </a:p>
          <a:p>
            <a:r>
              <a:rPr lang="nb-NO" altLang="nb-NO"/>
              <a:t>Sølv 15 K, gull jaktstart og stafett, nr 10 på 50 km</a:t>
            </a:r>
          </a:p>
          <a:p>
            <a:r>
              <a:rPr lang="nb-NO" altLang="nb-NO"/>
              <a:t>Vurdering av form: Meget bra!</a:t>
            </a:r>
          </a:p>
          <a:p>
            <a:endParaRPr lang="nb-NO" altLang="nb-NO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43C2528-6BBF-28E2-4A6D-6EB7A718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lassholder for innhold 3" descr="Val di Fiemme 2003.jpg">
            <a:extLst>
              <a:ext uri="{FF2B5EF4-FFF2-40B4-BE49-F238E27FC236}">
                <a16:creationId xmlns:a16="http://schemas.microsoft.com/office/drawing/2014/main" id="{F55F9484-F24A-BEBA-1CAC-F9D0521AC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995489"/>
            <a:ext cx="6191250" cy="349567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2BFCBA-718B-498C-3DBB-E6FC49ED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VM Val di </a:t>
            </a:r>
            <a:r>
              <a:rPr lang="nb-NO" dirty="0" err="1"/>
              <a:t>Fiemme</a:t>
            </a:r>
            <a:r>
              <a:rPr lang="nb-NO" dirty="0"/>
              <a:t> 2003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509D092-28F1-E090-0AD6-39675C2AE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765175"/>
            <a:ext cx="8229600" cy="5360988"/>
          </a:xfrm>
        </p:spPr>
        <p:txBody>
          <a:bodyPr/>
          <a:lstStyle/>
          <a:p>
            <a:r>
              <a:rPr lang="nb-NO" altLang="nb-NO"/>
              <a:t>3 løp i NM dag 20 til 17 (halvtung)</a:t>
            </a:r>
          </a:p>
          <a:p>
            <a:r>
              <a:rPr lang="nb-NO" altLang="nb-NO"/>
              <a:t>Høyde dag 15 til 6( 19t på 8d, 1 hardøkt)</a:t>
            </a:r>
          </a:p>
          <a:p>
            <a:r>
              <a:rPr lang="nb-NO" altLang="nb-NO"/>
              <a:t>WC 10 K 4d før VM</a:t>
            </a:r>
          </a:p>
          <a:p>
            <a:r>
              <a:rPr lang="nb-NO" altLang="nb-NO"/>
              <a:t>Resultat: 30 K Nr 3, 15 K Nr 3, Jaktstart Nr 10, stafett Nr 1, 50 km Nr 30</a:t>
            </a:r>
          </a:p>
          <a:p>
            <a:r>
              <a:rPr lang="nb-NO" altLang="nb-NO"/>
              <a:t>Vurdering av form: Meget bra i starten, sliten etterhvert</a:t>
            </a:r>
          </a:p>
          <a:p>
            <a:endParaRPr lang="nb-NO" altLang="nb-NO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FC069A6-7B15-EF23-AFA0-F004C1DDD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lassholder for innhold 3" descr="VM 05 stafett.jpg">
            <a:extLst>
              <a:ext uri="{FF2B5EF4-FFF2-40B4-BE49-F238E27FC236}">
                <a16:creationId xmlns:a16="http://schemas.microsoft.com/office/drawing/2014/main" id="{BF33D5B8-3C92-ACFE-3D03-8511312C6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481138"/>
            <a:ext cx="6032500" cy="452596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41CCD4B-AF1C-4054-E5F9-2EA67CC6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  VM </a:t>
            </a:r>
            <a:r>
              <a:rPr lang="nb-NO" dirty="0" err="1"/>
              <a:t>Oberstdorf</a:t>
            </a:r>
            <a:r>
              <a:rPr lang="nb-NO" dirty="0"/>
              <a:t> 2005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0B2B7EB-1576-B93E-41A9-9B6C7256B2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r>
              <a:rPr lang="nb-NO" altLang="nb-NO"/>
              <a:t>2xNM + 1 x intervall dag 22 til 18 før VM</a:t>
            </a:r>
          </a:p>
          <a:p>
            <a:endParaRPr lang="nb-NO" altLang="nb-NO"/>
          </a:p>
          <a:p>
            <a:r>
              <a:rPr lang="nb-NO" altLang="nb-NO"/>
              <a:t>Høyde dag 17 til 8 (23t , 2 hardøkter)</a:t>
            </a:r>
          </a:p>
          <a:p>
            <a:endParaRPr lang="nb-NO" altLang="nb-NO"/>
          </a:p>
          <a:p>
            <a:r>
              <a:rPr lang="nb-NO" altLang="nb-NO"/>
              <a:t>Hjemme dag 7 til 3 ( 1x kvass intervall 4 dager før VM. 3x3 min lett intervall dagen før VM</a:t>
            </a:r>
          </a:p>
          <a:p>
            <a:r>
              <a:rPr lang="nb-NO" altLang="nb-NO"/>
              <a:t>Fasit: 3pl jaktstart, gull stafett og 50 km</a:t>
            </a:r>
          </a:p>
          <a:p>
            <a:endParaRPr lang="nb-NO" altLang="nb-NO"/>
          </a:p>
          <a:p>
            <a:r>
              <a:rPr lang="nb-NO" altLang="nb-NO"/>
              <a:t>Vurdering av form: Særdeles bra!</a:t>
            </a:r>
          </a:p>
          <a:p>
            <a:endParaRPr lang="nb-NO" altLang="nb-NO"/>
          </a:p>
          <a:p>
            <a:endParaRPr lang="nb-NO" altLang="nb-NO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BABC073-3130-B7B1-E814-4C2B51F9B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lassholder for innhold 3" descr="fallet i Torino.jpg">
            <a:extLst>
              <a:ext uri="{FF2B5EF4-FFF2-40B4-BE49-F238E27FC236}">
                <a16:creationId xmlns:a16="http://schemas.microsoft.com/office/drawing/2014/main" id="{F24321FE-483F-2CA2-8129-3C94CE94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481138"/>
            <a:ext cx="6769100" cy="452596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25EC159-FFD7-090F-F725-548DDCF6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     OL Torino 2006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198719BE-A40E-E843-52F5-A337F5D03B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52513"/>
            <a:ext cx="8229600" cy="5073650"/>
          </a:xfrm>
        </p:spPr>
        <p:txBody>
          <a:bodyPr/>
          <a:lstStyle/>
          <a:p>
            <a:r>
              <a:rPr lang="nb-NO" altLang="nb-NO"/>
              <a:t>2 x NM+1x int dag 24 til 18</a:t>
            </a:r>
          </a:p>
          <a:p>
            <a:r>
              <a:rPr lang="nb-NO" altLang="nb-NO"/>
              <a:t>Høyde fra dag 18 før 0L </a:t>
            </a:r>
          </a:p>
          <a:p>
            <a:r>
              <a:rPr lang="nb-NO" altLang="nb-NO"/>
              <a:t>33t. Hardt dag 13, 10, 7(WC), 3</a:t>
            </a:r>
          </a:p>
          <a:p>
            <a:r>
              <a:rPr lang="nb-NO" altLang="nb-NO"/>
              <a:t>Fasit: 1x sølv jaktstart, 17 plass 15 km, 6 plass stafett og 25 plass 50 km</a:t>
            </a:r>
          </a:p>
          <a:p>
            <a:r>
              <a:rPr lang="nb-NO" altLang="nb-NO"/>
              <a:t>Vurdering av form: Svært bra</a:t>
            </a:r>
          </a:p>
          <a:p>
            <a:endParaRPr lang="nb-NO" altLang="nb-NO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B24A25B-24A6-1CF3-32A6-06FBA1DCA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lassholder for innhold 3" descr="NM Meråker 2007.jpg">
            <a:extLst>
              <a:ext uri="{FF2B5EF4-FFF2-40B4-BE49-F238E27FC236}">
                <a16:creationId xmlns:a16="http://schemas.microsoft.com/office/drawing/2014/main" id="{6F16ADA6-3986-A781-F548-663F89E45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1811338"/>
            <a:ext cx="5715000" cy="3867150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3EE4178-B2D2-1465-0B9F-1FCFEE7A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   NM Meråker 2007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1379A7E-38DE-6519-5085-73E342660F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r>
              <a:rPr lang="nb-NO" altLang="nb-NO"/>
              <a:t>Tour de ski dag 18 til 11 før NM</a:t>
            </a:r>
          </a:p>
          <a:p>
            <a:r>
              <a:rPr lang="nb-NO" altLang="nb-NO"/>
              <a:t>Intervall dag 5 og 3 før NM</a:t>
            </a:r>
          </a:p>
          <a:p>
            <a:r>
              <a:rPr lang="nb-NO" altLang="nb-NO"/>
              <a:t>Fasit: Nr 3 15 S, Nr 1 jaktstart og bra stafett</a:t>
            </a:r>
          </a:p>
          <a:p>
            <a:r>
              <a:rPr lang="nb-NO" altLang="nb-NO"/>
              <a:t>Vurdering av form: Særdeles bra!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1F39D38-24F5-8804-C62C-F3075ED6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274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BA353B-44A4-A697-DF71-5C04A73A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Jonas Vika – trening i perioden mot VM U23 2023</a:t>
            </a:r>
          </a:p>
        </p:txBody>
      </p:sp>
      <p:pic>
        <p:nvPicPr>
          <p:cNvPr id="6" name="Plassholder for innhold 5" descr="Et bilde som inneholder person, sport, skisport, utendørs&#10;&#10;Automatisk generert beskrivelse">
            <a:extLst>
              <a:ext uri="{FF2B5EF4-FFF2-40B4-BE49-F238E27FC236}">
                <a16:creationId xmlns:a16="http://schemas.microsoft.com/office/drawing/2014/main" id="{6D8631FA-6B4B-B029-6F3A-9AB2AE184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1690688"/>
            <a:ext cx="6972300" cy="4648200"/>
          </a:xfrm>
        </p:spPr>
      </p:pic>
    </p:spTree>
    <p:extLst>
      <p:ext uri="{BB962C8B-B14F-4D97-AF65-F5344CB8AC3E}">
        <p14:creationId xmlns:p14="http://schemas.microsoft.com/office/powerpoint/2010/main" val="383290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lassholder for innhold 3" descr="Sapporo 2007.jpg">
            <a:extLst>
              <a:ext uri="{FF2B5EF4-FFF2-40B4-BE49-F238E27FC236}">
                <a16:creationId xmlns:a16="http://schemas.microsoft.com/office/drawing/2014/main" id="{B0D4BF10-5F67-4F0D-6E1D-3FED1346D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1457325"/>
            <a:ext cx="2952750" cy="4464050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6C72DF3-E6AF-057D-603C-4E80806E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    VM Sapporo 2007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3E5D6CF5-9E68-C0A9-9159-D7C1C5D9A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52513"/>
            <a:ext cx="8229600" cy="507365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nb-NO" altLang="nb-NO"/>
              <a:t>.  Syk dag 24 til 17 før VM</a:t>
            </a:r>
          </a:p>
          <a:p>
            <a:r>
              <a:rPr lang="nb-NO" altLang="nb-NO"/>
              <a:t>3x hardt dag 16, 14, 12 før VM</a:t>
            </a:r>
          </a:p>
          <a:p>
            <a:r>
              <a:rPr lang="nb-NO" altLang="nb-NO"/>
              <a:t>Reiste til Japan 11 dager før VM</a:t>
            </a:r>
          </a:p>
          <a:p>
            <a:r>
              <a:rPr lang="nb-NO" altLang="nb-NO"/>
              <a:t>Normal trening 10 siste dager, inkludert 2 hardøkter</a:t>
            </a:r>
          </a:p>
          <a:p>
            <a:r>
              <a:rPr lang="nb-NO" altLang="nb-NO"/>
              <a:t>Fasit: Nr 20 jaktstart, Nr 17 15 S og Nr 2 50 km</a:t>
            </a:r>
          </a:p>
          <a:p>
            <a:r>
              <a:rPr lang="nb-NO" altLang="nb-NO"/>
              <a:t>Vurdering av form: Dau første løp, svært bra to siste løp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7FA0BDD-2D38-723B-D174-64DA31822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346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innhold 1">
            <a:extLst>
              <a:ext uri="{FF2B5EF4-FFF2-40B4-BE49-F238E27FC236}">
                <a16:creationId xmlns:a16="http://schemas.microsoft.com/office/drawing/2014/main" id="{2B9FD8AD-6748-378D-0172-9613107A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/>
              <a:t>Høydeopphold/treningsperiode i forkant av mesterskapet</a:t>
            </a:r>
          </a:p>
          <a:p>
            <a:r>
              <a:rPr lang="nb-NO" altLang="nb-NO"/>
              <a:t>Klar fordel å få noen tøffe gjennomkjøringer før en slik treningsperiode (NM)</a:t>
            </a:r>
          </a:p>
          <a:p>
            <a:r>
              <a:rPr lang="nb-NO" altLang="nb-NO"/>
              <a:t>Et par kvasse økter i lavlandet før første konkurranse, gjerne som konkurranse</a:t>
            </a:r>
          </a:p>
          <a:p>
            <a:r>
              <a:rPr lang="nb-NO" altLang="nb-NO"/>
              <a:t>Siste hardøkt: Lett fartsprega intervall 3 dager før renn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7E690B-4E97-64F7-3BA4-30C104F7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Sammenfatning av treningsdata: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innhold 1">
            <a:extLst>
              <a:ext uri="{FF2B5EF4-FFF2-40B4-BE49-F238E27FC236}">
                <a16:creationId xmlns:a16="http://schemas.microsoft.com/office/drawing/2014/main" id="{5D12752F-8C92-F1F1-5816-6152AC1B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/>
              <a:t>Evnen til å lære av sine feil</a:t>
            </a:r>
          </a:p>
          <a:p>
            <a:r>
              <a:rPr lang="nb-NO" altLang="nb-NO"/>
              <a:t>Nøyaktighet i planlegging og gjennomføring</a:t>
            </a:r>
          </a:p>
          <a:p>
            <a:r>
              <a:rPr lang="nb-NO" altLang="nb-NO"/>
              <a:t>Trygghet/sjøltillit</a:t>
            </a:r>
          </a:p>
          <a:p>
            <a:r>
              <a:rPr lang="nb-NO" altLang="nb-NO"/>
              <a:t>Rutine</a:t>
            </a:r>
          </a:p>
          <a:p>
            <a:r>
              <a:rPr lang="nb-NO" altLang="nb-NO"/>
              <a:t>God kjennskap til skipark</a:t>
            </a:r>
          </a:p>
          <a:p>
            <a:r>
              <a:rPr lang="nb-NO" altLang="nb-NO"/>
              <a:t>Underpresterende konkurrenter/takle presset</a:t>
            </a:r>
          </a:p>
          <a:p>
            <a:r>
              <a:rPr lang="nb-NO" altLang="nb-NO"/>
              <a:t>Flaks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BDAE81-1E54-BD59-3963-2B04CCF4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Andre avgjørende faktorer: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tekst, skjermbilde, nummer, diagram&#10;&#10;Automatisk generert beskrivelse">
            <a:extLst>
              <a:ext uri="{FF2B5EF4-FFF2-40B4-BE49-F238E27FC236}">
                <a16:creationId xmlns:a16="http://schemas.microsoft.com/office/drawing/2014/main" id="{305BAFC1-3B63-40F2-672C-0AF189BB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62" y="0"/>
            <a:ext cx="2791010" cy="6739847"/>
          </a:xfrm>
          <a:prstGeom prst="rect">
            <a:avLst/>
          </a:prstGeom>
        </p:spPr>
      </p:pic>
      <p:pic>
        <p:nvPicPr>
          <p:cNvPr id="16" name="Bilde 15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BB8A20F4-EF0D-8233-55CD-30E8AADA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57" y="-30332"/>
            <a:ext cx="2874485" cy="6858000"/>
          </a:xfrm>
          <a:prstGeom prst="rect">
            <a:avLst/>
          </a:prstGeom>
        </p:spPr>
      </p:pic>
      <p:pic>
        <p:nvPicPr>
          <p:cNvPr id="18" name="Bilde 17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D0297C6E-A771-9CC1-FF7C-4AE11D3A6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" y="0"/>
            <a:ext cx="286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5462AF8C-89FB-0464-7E3A-8A8895965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0" y="0"/>
            <a:ext cx="3300551" cy="6906196"/>
          </a:xfrm>
          <a:prstGeom prst="rect">
            <a:avLst/>
          </a:prstGeom>
        </p:spPr>
      </p:pic>
      <p:pic>
        <p:nvPicPr>
          <p:cNvPr id="6" name="Plassholder for innhold 5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87CC827C-808A-9D80-D147-8A50655128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6" y="0"/>
            <a:ext cx="3170941" cy="67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7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ED04C8A5-C624-1294-AA4E-88C63443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9627"/>
            <a:ext cx="3429000" cy="6921919"/>
          </a:xfrm>
          <a:prstGeom prst="rect">
            <a:avLst/>
          </a:prstGeom>
        </p:spPr>
      </p:pic>
      <p:pic>
        <p:nvPicPr>
          <p:cNvPr id="6" name="Plassholder for innhold 5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23B08E74-CEF5-CD28-1AB1-E812BD52C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06" y="-21494"/>
            <a:ext cx="3035320" cy="69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DABFB9-F6A0-856F-EAA0-19DA583ADD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38375" y="404814"/>
            <a:ext cx="77724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Formtopping- Frode Estil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3DF6D19-DEF8-9A7C-8AAC-26882B0C2C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92313" y="2276475"/>
            <a:ext cx="5472112" cy="1728788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nb-NO" altLang="nb-NO" dirty="0"/>
              <a:t>Finnes det noen fasit?</a:t>
            </a:r>
          </a:p>
          <a:p>
            <a:pPr marR="0">
              <a:lnSpc>
                <a:spcPct val="90000"/>
              </a:lnSpc>
            </a:pPr>
            <a:endParaRPr lang="nb-NO" altLang="nb-NO" dirty="0"/>
          </a:p>
          <a:p>
            <a:pPr marR="0">
              <a:lnSpc>
                <a:spcPct val="90000"/>
              </a:lnSpc>
            </a:pPr>
            <a:r>
              <a:rPr lang="nb-NO" altLang="nb-NO" dirty="0"/>
              <a:t>Mine erfaringer fra en lang karriere</a:t>
            </a:r>
          </a:p>
        </p:txBody>
      </p:sp>
      <p:pic>
        <p:nvPicPr>
          <p:cNvPr id="9220" name="Bilde 3" descr="Medaljebilde.jpg">
            <a:extLst>
              <a:ext uri="{FF2B5EF4-FFF2-40B4-BE49-F238E27FC236}">
                <a16:creationId xmlns:a16="http://schemas.microsoft.com/office/drawing/2014/main" id="{7A8B74FD-E2D2-D776-BBBD-BBEB32BA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557339"/>
            <a:ext cx="260508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4B36B6-3475-EAC7-3111-DA38CDFC0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29289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4000"/>
              <a:t>Konkrete treningsfakta før mine mesterskap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lassholder for innhold 3" descr="VM Lahti 2001.jpg">
            <a:extLst>
              <a:ext uri="{FF2B5EF4-FFF2-40B4-BE49-F238E27FC236}">
                <a16:creationId xmlns:a16="http://schemas.microsoft.com/office/drawing/2014/main" id="{26189749-B40F-1110-3136-0C321914E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1255713"/>
            <a:ext cx="2447925" cy="512921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5282180-04BE-265D-2C87-79BFDF7C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          VM </a:t>
            </a:r>
            <a:r>
              <a:rPr lang="nb-NO" dirty="0" err="1"/>
              <a:t>Lahti</a:t>
            </a:r>
            <a:r>
              <a:rPr lang="nb-NO" dirty="0"/>
              <a:t> 2001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733EDBC-6C88-589E-94D9-ACF46527DC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r>
              <a:rPr lang="nb-NO" altLang="nb-NO"/>
              <a:t>Forkjølet dag 35-25 før VM, rakk 1 gjennomkjøring på NM før avreise høyde</a:t>
            </a:r>
          </a:p>
          <a:p>
            <a:r>
              <a:rPr lang="nb-NO" altLang="nb-NO"/>
              <a:t>Høyde dag 20-8. (10 tr dager. 25t. 2                                  hardøkter)</a:t>
            </a:r>
          </a:p>
          <a:p>
            <a:r>
              <a:rPr lang="nb-NO" altLang="nb-NO"/>
              <a:t>3 intensive økter dag 7-0, derav 1xWC</a:t>
            </a:r>
          </a:p>
          <a:p>
            <a:r>
              <a:rPr lang="nb-NO" altLang="nb-NO"/>
              <a:t>VM: Nr 6 løp 1, sølv løp 2 og gull stafett</a:t>
            </a:r>
          </a:p>
          <a:p>
            <a:r>
              <a:rPr lang="nb-NO" altLang="nb-NO"/>
              <a:t>Vurdering av form: Bra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950FE0C-A3EB-8CFA-6163-29C56FC0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1686CA1-B77F-4C0D-80BF-5D57B09335E5}" vid="{C8022F10-5EEC-4569-8F6E-C1C510E406B8}"/>
    </a:ext>
  </a:extLst>
</a:theme>
</file>

<file path=ppt/theme/theme2.xml><?xml version="1.0" encoding="utf-8"?>
<a:theme xmlns:a="http://schemas.openxmlformats.org/drawingml/2006/main" name="Menneskelig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Menneskelig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F2F89A4D2FB4F93507DBCFEA3F1DF" ma:contentTypeVersion="14" ma:contentTypeDescription="Opprett et nytt dokument." ma:contentTypeScope="" ma:versionID="4dc0ccedf131a050ea2ab2ba28ae0dc6">
  <xsd:schema xmlns:xsd="http://www.w3.org/2001/XMLSchema" xmlns:xs="http://www.w3.org/2001/XMLSchema" xmlns:p="http://schemas.microsoft.com/office/2006/metadata/properties" xmlns:ns2="3e53c211-3185-4c10-9376-756ec55b2145" xmlns:ns3="f9941b32-794d-481e-be3a-934c0df54c63" targetNamespace="http://schemas.microsoft.com/office/2006/metadata/properties" ma:root="true" ma:fieldsID="14614d0b15c258734428c256aeef3e0c" ns2:_="" ns3:_="">
    <xsd:import namespace="3e53c211-3185-4c10-9376-756ec55b2145"/>
    <xsd:import namespace="f9941b32-794d-481e-be3a-934c0df54c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1b32-794d-481e-be3a-934c0df54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941b32-794d-481e-be3a-934c0df54c63">
      <Terms xmlns="http://schemas.microsoft.com/office/infopath/2007/PartnerControls"/>
    </lcf76f155ced4ddcb4097134ff3c332f>
    <TaxCatchAll xmlns="3e53c211-3185-4c10-9376-756ec55b2145" xsi:nil="true"/>
  </documentManagement>
</p:properties>
</file>

<file path=customXml/itemProps1.xml><?xml version="1.0" encoding="utf-8"?>
<ds:datastoreItem xmlns:ds="http://schemas.openxmlformats.org/officeDocument/2006/customXml" ds:itemID="{6CFD7AAD-EDB7-4C7D-A975-5F24E6A615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706A2-12A0-4099-A645-4B897E72D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3c211-3185-4c10-9376-756ec55b2145"/>
    <ds:schemaRef ds:uri="f9941b32-794d-481e-be3a-934c0df54c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1E353-4749-45BB-9BE6-71CBA18A1DE9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3e53c211-3185-4c10-9376-756ec55b2145"/>
    <ds:schemaRef ds:uri="http://schemas.microsoft.com/office/infopath/2007/PartnerControls"/>
    <ds:schemaRef ds:uri="f9941b32-794d-481e-be3a-934c0df54c63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NSF ny ppt-mal</Template>
  <TotalTime>8022</TotalTime>
  <Words>589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Arial</vt:lpstr>
      <vt:lpstr>Calibri</vt:lpstr>
      <vt:lpstr>Lucida Sans Unicode</vt:lpstr>
      <vt:lpstr>Skiforbundet Sans</vt:lpstr>
      <vt:lpstr>Verdana</vt:lpstr>
      <vt:lpstr>Wingdings 2</vt:lpstr>
      <vt:lpstr>Wingdings 3</vt:lpstr>
      <vt:lpstr>Office-tema</vt:lpstr>
      <vt:lpstr>Menneskelig</vt:lpstr>
      <vt:lpstr>OPPSUMMERING WEBINAR  </vt:lpstr>
      <vt:lpstr>Jonas Vika – trening i perioden mot VM U23 2023</vt:lpstr>
      <vt:lpstr>PowerPoint-presentasjon</vt:lpstr>
      <vt:lpstr>PowerPoint-presentasjon</vt:lpstr>
      <vt:lpstr>PowerPoint-presentasjon</vt:lpstr>
      <vt:lpstr>Formtopping- Frode Estil </vt:lpstr>
      <vt:lpstr>Konkrete treningsfakta før mine mesterskap</vt:lpstr>
      <vt:lpstr>          VM Lahti 2001</vt:lpstr>
      <vt:lpstr>PowerPoint-presentasjon</vt:lpstr>
      <vt:lpstr>       OL Salt Lake City 2002</vt:lpstr>
      <vt:lpstr>PowerPoint-presentasjon</vt:lpstr>
      <vt:lpstr>       VM Val di Fiemme 2003</vt:lpstr>
      <vt:lpstr>PowerPoint-presentasjon</vt:lpstr>
      <vt:lpstr>         VM Oberstdorf 2005  </vt:lpstr>
      <vt:lpstr>PowerPoint-presentasjon</vt:lpstr>
      <vt:lpstr>            OL Torino 2006</vt:lpstr>
      <vt:lpstr>PowerPoint-presentasjon</vt:lpstr>
      <vt:lpstr>          NM Meråker 2007</vt:lpstr>
      <vt:lpstr>PowerPoint-presentasjon</vt:lpstr>
      <vt:lpstr>           VM Sapporo 2007</vt:lpstr>
      <vt:lpstr>PowerPoint-presentasjon</vt:lpstr>
      <vt:lpstr>Sammenfatning av treningsdata:</vt:lpstr>
      <vt:lpstr>Andre avgjørende faktorer: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 Langørgen</dc:creator>
  <cp:lastModifiedBy>Rise, Pål</cp:lastModifiedBy>
  <cp:revision>37</cp:revision>
  <dcterms:created xsi:type="dcterms:W3CDTF">2023-06-27T14:43:35Z</dcterms:created>
  <dcterms:modified xsi:type="dcterms:W3CDTF">2023-12-05T16:33:32Z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0x010100E9FF2F89A4D2FB4F93507DBCFEA3F1DF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