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4"/>
  </p:sldMasterIdLst>
  <p:notesMasterIdLst>
    <p:notesMasterId r:id="rId16"/>
  </p:notesMasterIdLst>
  <p:sldIdLst>
    <p:sldId id="383" r:id="rId5"/>
    <p:sldId id="2147471616" r:id="rId6"/>
    <p:sldId id="2147471603" r:id="rId7"/>
    <p:sldId id="2147471631" r:id="rId8"/>
    <p:sldId id="2147471633" r:id="rId9"/>
    <p:sldId id="2147471632" r:id="rId10"/>
    <p:sldId id="2147471635" r:id="rId11"/>
    <p:sldId id="2147471637" r:id="rId12"/>
    <p:sldId id="2147471638" r:id="rId13"/>
    <p:sldId id="2147471639" r:id="rId14"/>
    <p:sldId id="2147471640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BE7DCF8B-AEC6-45D6-996C-B27D53193D77}">
          <p14:sldIdLst/>
        </p14:section>
        <p14:section name="Inndeling uten navn" id="{ED628E30-C744-4AFB-9635-EE10D722F00A}">
          <p14:sldIdLst>
            <p14:sldId id="383"/>
            <p14:sldId id="2147471616"/>
            <p14:sldId id="2147471603"/>
            <p14:sldId id="2147471631"/>
            <p14:sldId id="2147471633"/>
            <p14:sldId id="2147471632"/>
            <p14:sldId id="2147471635"/>
            <p14:sldId id="2147471637"/>
            <p14:sldId id="2147471638"/>
            <p14:sldId id="2147471639"/>
            <p14:sldId id="214747164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9B0A"/>
    <a:srgbClr val="F2A900"/>
    <a:srgbClr val="87572F"/>
    <a:srgbClr val="F9C860"/>
    <a:srgbClr val="7A5020"/>
    <a:srgbClr val="DBC875"/>
    <a:srgbClr val="EAD579"/>
    <a:srgbClr val="FACD73"/>
    <a:srgbClr val="9B7443"/>
    <a:srgbClr val="FCA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066C2B-D0B4-4A93-9A04-A1EF6439D6C7}" v="194" dt="2025-06-27T09:20:55.2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3AEF2-B4D1-44B9-B979-EA6372E63BFE}" type="datetimeFigureOut">
              <a:t>27.06.2025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C96F6-88C3-4E44-BEF6-FDB2CE32BEE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09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A_Tittellysbilde hvit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254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96A78DC-2763-2577-EE29-EF87E074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2222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8" name="Bilde 7" descr="Et bilde som inneholder Font, Grafikk, grafisk design, symbol&#10;&#10;Automatisk generert beskrivelse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459" y="93687"/>
            <a:ext cx="6197082" cy="213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31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K_Tittellysbilde bildebakgrun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04726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FA7A7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4921" y="65978"/>
            <a:ext cx="6197077" cy="213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4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A_Tittel og innhold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8596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4034" y="-313025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6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B_Tittel og innhold blå">
    <p:bg>
      <p:bgPr>
        <a:solidFill>
          <a:srgbClr val="00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8596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3970" y="-311329"/>
            <a:ext cx="1902452" cy="19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0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C_Tittel og innhold mørk blå">
    <p:bg>
      <p:bgPr>
        <a:solidFill>
          <a:srgbClr val="101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8596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3969" y="-311329"/>
            <a:ext cx="1902452" cy="19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68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D_Tittel og innhold rød">
    <p:bg>
      <p:bgPr>
        <a:solidFill>
          <a:srgbClr val="DC2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8596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3969" y="-311329"/>
            <a:ext cx="1902452" cy="19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60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A_Tittel og innhold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5351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4034" y="-303696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13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B_Tittel og innhold blå">
    <p:bg>
      <p:bgPr>
        <a:solidFill>
          <a:srgbClr val="00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535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5308" y="-301998"/>
            <a:ext cx="1902452" cy="19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86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C_Tittel og innhold mørk blå">
    <p:bg>
      <p:bgPr>
        <a:solidFill>
          <a:srgbClr val="101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535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5308" y="-301998"/>
            <a:ext cx="1902452" cy="19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01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D_Tittel og innhold rød">
    <p:bg>
      <p:bgPr>
        <a:solidFill>
          <a:srgbClr val="DC2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535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5308" y="-301998"/>
            <a:ext cx="1902452" cy="19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48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A_Tittel og innhold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09433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 descr="Et bilde som inneholder Font, Grafikk, grafisk design, symbol&#10;&#10;Automatisk generert beskrivelse">
            <a:extLst>
              <a:ext uri="{FF2B5EF4-FFF2-40B4-BE49-F238E27FC236}">
                <a16:creationId xmlns:a16="http://schemas.microsoft.com/office/drawing/2014/main" id="{913B6F4F-0F0F-54D8-2F3C-C601DB0E1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633" y="365125"/>
            <a:ext cx="3844367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31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B_Tittellysbilde blå bakgrunn">
    <p:bg>
      <p:bgPr>
        <a:solidFill>
          <a:srgbClr val="00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254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ADCDE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96A78DC-2763-2577-EE29-EF87E074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2222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ADCD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7459" y="93687"/>
            <a:ext cx="6197082" cy="213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3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B_Tittel og innhold blå">
    <p:bg>
      <p:bgPr>
        <a:solidFill>
          <a:srgbClr val="00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09433" cy="1325563"/>
          </a:xfrm>
        </p:spPr>
        <p:txBody>
          <a:bodyPr/>
          <a:lstStyle>
            <a:lvl1pPr>
              <a:defRPr>
                <a:solidFill>
                  <a:srgbClr val="FADCDE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ADCDE"/>
                </a:solidFill>
              </a:defRPr>
            </a:lvl1pPr>
            <a:lvl2pPr>
              <a:defRPr>
                <a:solidFill>
                  <a:srgbClr val="FADCDE"/>
                </a:solidFill>
              </a:defRPr>
            </a:lvl2pPr>
            <a:lvl3pPr>
              <a:defRPr>
                <a:solidFill>
                  <a:srgbClr val="FADCDE"/>
                </a:solidFill>
              </a:defRPr>
            </a:lvl3pPr>
            <a:lvl4pPr>
              <a:defRPr>
                <a:solidFill>
                  <a:srgbClr val="FADCDE"/>
                </a:solidFill>
              </a:defRPr>
            </a:lvl4pPr>
            <a:lvl5pPr>
              <a:defRPr>
                <a:solidFill>
                  <a:srgbClr val="FADCDE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13B6F4F-0F0F-54D8-2F3C-C601DB0E1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47634" y="365125"/>
            <a:ext cx="3844365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97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C_Tittel og innhold blå">
    <p:bg>
      <p:bgPr>
        <a:solidFill>
          <a:srgbClr val="00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0943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13B6F4F-0F0F-54D8-2F3C-C601DB0E1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47634" y="365125"/>
            <a:ext cx="3844365" cy="132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4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D_Tittel og innhold mørk blå">
    <p:bg>
      <p:bgPr>
        <a:solidFill>
          <a:srgbClr val="101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09433" cy="1325563"/>
          </a:xfrm>
        </p:spPr>
        <p:txBody>
          <a:bodyPr/>
          <a:lstStyle>
            <a:lvl1pPr>
              <a:defRPr>
                <a:solidFill>
                  <a:srgbClr val="FFA7A7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A7A7"/>
                </a:solidFill>
              </a:defRPr>
            </a:lvl1pPr>
            <a:lvl2pPr>
              <a:defRPr>
                <a:solidFill>
                  <a:srgbClr val="FFA7A7"/>
                </a:solidFill>
              </a:defRPr>
            </a:lvl2pPr>
            <a:lvl3pPr>
              <a:defRPr>
                <a:solidFill>
                  <a:srgbClr val="FFA7A7"/>
                </a:solidFill>
              </a:defRPr>
            </a:lvl3pPr>
            <a:lvl4pPr>
              <a:defRPr>
                <a:solidFill>
                  <a:srgbClr val="FFA7A7"/>
                </a:solidFill>
              </a:defRPr>
            </a:lvl4pPr>
            <a:lvl5pPr>
              <a:defRPr>
                <a:solidFill>
                  <a:srgbClr val="FFA7A7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13B6F4F-0F0F-54D8-2F3C-C601DB0E1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47635" y="365125"/>
            <a:ext cx="3844363" cy="132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04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E_Tittel og innhold rød">
    <p:bg>
      <p:bgPr>
        <a:solidFill>
          <a:srgbClr val="DC2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0943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13B6F4F-0F0F-54D8-2F3C-C601DB0E1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47635" y="365125"/>
            <a:ext cx="3844363" cy="132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2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A_Tittel og innhold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79080" y="3326897"/>
            <a:ext cx="4929388" cy="492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262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B_Tittel og innhold blå">
    <p:bg>
      <p:bgPr>
        <a:solidFill>
          <a:srgbClr val="00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2375" y="3331290"/>
            <a:ext cx="4922797" cy="492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04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C_Tittel og innhold mørk blå">
    <p:bg>
      <p:bgPr>
        <a:solidFill>
          <a:srgbClr val="101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2375" y="3331290"/>
            <a:ext cx="4922797" cy="492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133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D_Tittel og innhold rød">
    <p:bg>
      <p:bgPr>
        <a:solidFill>
          <a:srgbClr val="DC2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2375" y="3331290"/>
            <a:ext cx="4922797" cy="492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79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A_Tittel og innhold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1037" y="-238340"/>
            <a:ext cx="10800000" cy="10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899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B_Tittel og innhold blå">
    <p:bg>
      <p:bgPr>
        <a:solidFill>
          <a:srgbClr val="00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8E7DBA4-29A4-9AA8-5988-D35429A1B4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1037" y="-235930"/>
            <a:ext cx="10800000" cy="1079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5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C_Tittellysbilde blå bakgrunn_helvit logo">
    <p:bg>
      <p:bgPr>
        <a:solidFill>
          <a:srgbClr val="00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254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96A78DC-2763-2577-EE29-EF87E074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2222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7459" y="93687"/>
            <a:ext cx="6197082" cy="213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177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C_Tittel og innhold mørk blå">
    <p:bg>
      <p:bgPr>
        <a:solidFill>
          <a:srgbClr val="101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13693E0-20E0-F0FD-D575-E441B4B53E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1037" y="-235930"/>
            <a:ext cx="10800000" cy="1079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606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D_Tittel og innhold rød">
    <p:bg>
      <p:bgPr>
        <a:solidFill>
          <a:srgbClr val="DC2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B7B5522-1F7C-593C-BC2E-3D79E2EA06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1037" y="-235930"/>
            <a:ext cx="10799999" cy="1079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491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A_To innholdsdeler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F62B6A-B2DE-23D5-5BA4-32B8032B4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88055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6B18EC-130B-F5FF-AABC-7478C8420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049AEDA-CC63-51C2-8CF2-8C212E242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69506B9-E915-7F16-9D45-5BB97B5EF4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4034" y="-303696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35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B_To innholdsdeler blå">
    <p:bg>
      <p:bgPr>
        <a:solidFill>
          <a:srgbClr val="00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F62B6A-B2DE-23D5-5BA4-32B8032B4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8805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6B18EC-130B-F5FF-AABC-7478C8420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049AEDA-CC63-51C2-8CF2-8C212E242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69506B9-E915-7F16-9D45-5BB97B5EF4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4034" y="-303270"/>
            <a:ext cx="1905000" cy="190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650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C_To innholdsdeler mørk blå">
    <p:bg>
      <p:bgPr>
        <a:solidFill>
          <a:srgbClr val="101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F62B6A-B2DE-23D5-5BA4-32B8032B4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8805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6B18EC-130B-F5FF-AABC-7478C8420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049AEDA-CC63-51C2-8CF2-8C212E242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69506B9-E915-7F16-9D45-5BB97B5EF4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5308" y="-301998"/>
            <a:ext cx="1902452" cy="19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301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D_To innholdsdeler rød">
    <p:bg>
      <p:bgPr>
        <a:solidFill>
          <a:srgbClr val="DC2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F62B6A-B2DE-23D5-5BA4-32B8032B4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8805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6B18EC-130B-F5FF-AABC-7478C8420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049AEDA-CC63-51C2-8CF2-8C212E242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69506B9-E915-7F16-9D45-5BB97B5EF4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5307" y="-301998"/>
            <a:ext cx="1902452" cy="19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89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D_Tittellysbilde mørk blå bakgrunn">
    <p:bg>
      <p:bgPr>
        <a:solidFill>
          <a:srgbClr val="101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254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FA7A7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96A78DC-2763-2577-EE29-EF87E074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2222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A7A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7459" y="93687"/>
            <a:ext cx="6197082" cy="213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0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E_Tittellysbilde rød bakgrunn">
    <p:bg>
      <p:bgPr>
        <a:solidFill>
          <a:srgbClr val="DC2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254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96A78DC-2763-2577-EE29-EF87E074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2222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7459" y="93687"/>
            <a:ext cx="6197082" cy="213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80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F_Tittellysbilde bildebakgrun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254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61FF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7460" y="93687"/>
            <a:ext cx="6197080" cy="213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33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G_Tittellysbilde bildebakgrun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81818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FA7A7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7460" y="1292207"/>
            <a:ext cx="6197080" cy="213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19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I_Tittellysbilde bildebakgrun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12726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7460" y="65978"/>
            <a:ext cx="6197080" cy="213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59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J_Tittellysbilde bildebakgrun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4376144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61FF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8146" y="564741"/>
            <a:ext cx="6197080" cy="213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57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0277EB6-338D-2CAB-92A5-371B12E9F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77D4D4A-3173-B9D1-3C0C-37CEF21B1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2647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699" r:id="rId2"/>
    <p:sldLayoutId id="2147483801" r:id="rId3"/>
    <p:sldLayoutId id="2147483799" r:id="rId4"/>
    <p:sldLayoutId id="2147483800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697" r:id="rId11"/>
    <p:sldLayoutId id="2147483805" r:id="rId12"/>
    <p:sldLayoutId id="2147483702" r:id="rId13"/>
    <p:sldLayoutId id="2147483698" r:id="rId14"/>
    <p:sldLayoutId id="2147483719" r:id="rId15"/>
    <p:sldLayoutId id="2147483701" r:id="rId16"/>
    <p:sldLayoutId id="2147483703" r:id="rId17"/>
    <p:sldLayoutId id="2147483831" r:id="rId18"/>
    <p:sldLayoutId id="2147483700" r:id="rId19"/>
    <p:sldLayoutId id="2147483810" r:id="rId20"/>
    <p:sldLayoutId id="2147483696" r:id="rId21"/>
    <p:sldLayoutId id="2147483704" r:id="rId22"/>
    <p:sldLayoutId id="2147483813" r:id="rId23"/>
    <p:sldLayoutId id="2147483802" r:id="rId24"/>
    <p:sldLayoutId id="2147483814" r:id="rId25"/>
    <p:sldLayoutId id="2147483815" r:id="rId26"/>
    <p:sldLayoutId id="2147483816" r:id="rId27"/>
    <p:sldLayoutId id="2147483817" r:id="rId28"/>
    <p:sldLayoutId id="2147483818" r:id="rId29"/>
    <p:sldLayoutId id="2147483819" r:id="rId30"/>
    <p:sldLayoutId id="2147483820" r:id="rId31"/>
    <p:sldLayoutId id="2147483720" r:id="rId32"/>
    <p:sldLayoutId id="2147483821" r:id="rId33"/>
    <p:sldLayoutId id="2147483822" r:id="rId34"/>
    <p:sldLayoutId id="2147483823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0107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0107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0107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0107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107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107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A3705D-CDA9-821D-4365-090DCDA2FD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Innledning ved </a:t>
            </a:r>
            <a:br>
              <a:rPr lang="nb-NO" sz="3200" dirty="0"/>
            </a:br>
            <a:r>
              <a:rPr lang="nb-NO" sz="3200" dirty="0"/>
              <a:t>Torbjørn Skogstad</a:t>
            </a:r>
          </a:p>
        </p:txBody>
      </p:sp>
    </p:spTree>
    <p:extLst>
      <p:ext uri="{BB962C8B-B14F-4D97-AF65-F5344CB8AC3E}">
        <p14:creationId xmlns:p14="http://schemas.microsoft.com/office/powerpoint/2010/main" val="3530184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ED0F99-2341-9C21-A9CF-9F3516659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6DAB584-B9D8-849E-A8DB-CD2DF2654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>
              <a:buNone/>
            </a:pPr>
            <a:r>
              <a:rPr lang="nb-NO" sz="2400" b="0" i="0" dirty="0">
                <a:solidFill>
                  <a:schemeClr val="bg1"/>
                </a:solidFill>
                <a:effectLst/>
              </a:rPr>
              <a:t>Kretsene innkalles til vår og høstmøter der vi sammen, gjennom</a:t>
            </a:r>
          </a:p>
          <a:p>
            <a:pPr algn="l" fontAlgn="base">
              <a:buNone/>
            </a:pPr>
            <a:r>
              <a:rPr lang="nb-NO" sz="2400" b="0" i="0" dirty="0">
                <a:solidFill>
                  <a:schemeClr val="bg1"/>
                </a:solidFill>
                <a:effectLst/>
              </a:rPr>
              <a:t>strategiplanarbeid, bestemmer framtiden for norsk langrenn. </a:t>
            </a:r>
          </a:p>
          <a:p>
            <a:pPr algn="l" fontAlgn="base">
              <a:buNone/>
            </a:pPr>
            <a:r>
              <a:rPr lang="nb-NO" sz="2400" b="0" i="0" dirty="0">
                <a:solidFill>
                  <a:schemeClr val="bg1"/>
                </a:solidFill>
                <a:effectLst/>
              </a:rPr>
              <a:t>Målet er videre at kretsene tar med seg dette i sine møter med klubb</a:t>
            </a:r>
          </a:p>
          <a:p>
            <a:pPr algn="l" fontAlgn="base">
              <a:buNone/>
            </a:pPr>
            <a:r>
              <a:rPr lang="nb-NO" sz="2400" b="0" i="0" dirty="0">
                <a:solidFill>
                  <a:schemeClr val="bg1"/>
                </a:solidFill>
                <a:effectLst/>
              </a:rPr>
              <a:t>slik at vi sikrer at det er en rød trå i arbeidet vårt.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89589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424720C-F1C7-F213-5D5E-0605761F9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644" y="1825625"/>
            <a:ext cx="10495156" cy="4351338"/>
          </a:xfrm>
        </p:spPr>
        <p:txBody>
          <a:bodyPr/>
          <a:lstStyle/>
          <a:p>
            <a:pPr algn="l" fontAlgn="base">
              <a:buNone/>
            </a:pPr>
            <a:r>
              <a:rPr lang="nb-NO" sz="2400" b="0" i="0" dirty="0">
                <a:solidFill>
                  <a:schemeClr val="bg1"/>
                </a:solidFill>
                <a:effectLst/>
                <a:latin typeface="+mj-lt"/>
              </a:rPr>
              <a:t>Dette er en organisering vi mener</a:t>
            </a:r>
          </a:p>
          <a:p>
            <a:pPr algn="l" fontAlgn="base">
              <a:buNone/>
            </a:pPr>
            <a:r>
              <a:rPr lang="nb-NO" sz="2400" b="0" i="0" dirty="0">
                <a:solidFill>
                  <a:schemeClr val="bg1"/>
                </a:solidFill>
                <a:effectLst/>
                <a:latin typeface="+mj-lt"/>
              </a:rPr>
              <a:t>har fungert veldig godt i en</a:t>
            </a:r>
          </a:p>
          <a:p>
            <a:pPr algn="l" fontAlgn="base">
              <a:buNone/>
            </a:pPr>
            <a:r>
              <a:rPr lang="nb-NO" sz="2400" b="0" i="0" dirty="0">
                <a:solidFill>
                  <a:schemeClr val="bg1"/>
                </a:solidFill>
                <a:effectLst/>
                <a:latin typeface="+mj-lt"/>
              </a:rPr>
              <a:t>kompleks organisasjon med et</a:t>
            </a:r>
          </a:p>
          <a:p>
            <a:pPr algn="l" fontAlgn="base">
              <a:buNone/>
            </a:pPr>
            <a:r>
              <a:rPr lang="nb-NO" sz="2400" b="0" i="0" dirty="0">
                <a:solidFill>
                  <a:schemeClr val="bg1"/>
                </a:solidFill>
                <a:effectLst/>
                <a:latin typeface="+mj-lt"/>
              </a:rPr>
              <a:t>org.nr. og en bunnlinje.</a:t>
            </a:r>
          </a:p>
        </p:txBody>
      </p:sp>
    </p:spTree>
    <p:extLst>
      <p:ext uri="{BB962C8B-B14F-4D97-AF65-F5344CB8AC3E}">
        <p14:creationId xmlns:p14="http://schemas.microsoft.com/office/powerpoint/2010/main" val="3318083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F5D38C99-78CC-60EE-1042-E1AD0734E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 descr="Et bilde som inneholder tekst, skjermbilde, programvare, nummer&#10;&#10;KI-generert innhold kan være feil.">
            <a:extLst>
              <a:ext uri="{FF2B5EF4-FFF2-40B4-BE49-F238E27FC236}">
                <a16:creationId xmlns:a16="http://schemas.microsoft.com/office/drawing/2014/main" id="{23E9AC05-4291-0269-6850-D6DA6C898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>
          <a:xfrm>
            <a:off x="838200" y="365125"/>
            <a:ext cx="9864116" cy="536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77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44601246-EDC6-FD72-41E8-3E439FF0D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11" y="694707"/>
            <a:ext cx="11455377" cy="5468586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0EE941C0-D802-84ED-023B-3B2DF42C673A}"/>
              </a:ext>
            </a:extLst>
          </p:cNvPr>
          <p:cNvSpPr/>
          <p:nvPr/>
        </p:nvSpPr>
        <p:spPr>
          <a:xfrm>
            <a:off x="1653727" y="990601"/>
            <a:ext cx="2383971" cy="1045028"/>
          </a:xfrm>
          <a:prstGeom prst="rect">
            <a:avLst/>
          </a:prstGeom>
          <a:solidFill>
            <a:srgbClr val="1010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0"/>
              <a:t>2019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206331D-136B-40D3-3426-A9883900419B}"/>
              </a:ext>
            </a:extLst>
          </p:cNvPr>
          <p:cNvSpPr/>
          <p:nvPr/>
        </p:nvSpPr>
        <p:spPr>
          <a:xfrm>
            <a:off x="7707086" y="990601"/>
            <a:ext cx="2383971" cy="1045028"/>
          </a:xfrm>
          <a:prstGeom prst="rect">
            <a:avLst/>
          </a:prstGeom>
          <a:solidFill>
            <a:srgbClr val="1010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495978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3122E51-E783-A087-CC8E-30E706565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0028" y="2186327"/>
            <a:ext cx="4909457" cy="3289187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nb-NO" dirty="0">
                <a:effectLst/>
              </a:rPr>
              <a:t>Organisasjonen NSF  er bygget opp med tre ulike organisasjonsledd. </a:t>
            </a:r>
            <a:br>
              <a:rPr lang="nb-NO" dirty="0">
                <a:effectLst/>
              </a:rPr>
            </a:br>
            <a:r>
              <a:rPr lang="nb-NO" dirty="0">
                <a:effectLst/>
              </a:rPr>
              <a:t>Klubb, krets og NSF sentralt.</a:t>
            </a:r>
          </a:p>
          <a:p>
            <a:pPr fontAlgn="base">
              <a:buNone/>
            </a:pPr>
            <a:r>
              <a:rPr lang="nb-NO" dirty="0">
                <a:effectLst/>
              </a:rPr>
              <a:t>Tillit mellom de ulike nivåene er avgjørende for å lykkes i vårt arbeid.</a:t>
            </a:r>
          </a:p>
          <a:p>
            <a:pPr fontAlgn="base">
              <a:buNone/>
            </a:pPr>
            <a:r>
              <a:rPr lang="nb-NO" dirty="0">
                <a:effectLst/>
              </a:rPr>
              <a:t>NSF er vi, ikke dere og vi.</a:t>
            </a:r>
          </a:p>
          <a:p>
            <a:pPr>
              <a:buNone/>
            </a:pPr>
            <a:br>
              <a:rPr lang="nb-NO" sz="18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FDE33A4-E414-C40C-4A49-2DAF9D367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08" y="1338943"/>
            <a:ext cx="5975641" cy="4528457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80B2771D-D2AD-CFFC-35F1-D8442D4DCA44}"/>
              </a:ext>
            </a:extLst>
          </p:cNvPr>
          <p:cNvSpPr/>
          <p:nvPr/>
        </p:nvSpPr>
        <p:spPr>
          <a:xfrm rot="1761368">
            <a:off x="3102127" y="2350212"/>
            <a:ext cx="3588986" cy="4180114"/>
          </a:xfrm>
          <a:prstGeom prst="ellipse">
            <a:avLst/>
          </a:prstGeom>
          <a:noFill/>
          <a:ln w="38100">
            <a:solidFill>
              <a:srgbClr val="DC2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377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79F20F-7B3E-5D50-C91A-7EAF44A12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7201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>
                <a:solidFill>
                  <a:schemeClr val="bg1"/>
                </a:solidFill>
              </a:rPr>
              <a:t>Klubben jobber lokalt innenfor et mindre geografisk område og det er her barn får sitt første møte med skisporten. </a:t>
            </a:r>
            <a:br>
              <a:rPr lang="nb-NO" sz="2400" dirty="0">
                <a:solidFill>
                  <a:schemeClr val="bg1"/>
                </a:solidFill>
              </a:rPr>
            </a:br>
            <a:br>
              <a:rPr lang="nb-NO" sz="2400" dirty="0">
                <a:solidFill>
                  <a:schemeClr val="bg1"/>
                </a:solidFill>
              </a:rPr>
            </a:br>
            <a:r>
              <a:rPr lang="nb-NO" sz="2400" dirty="0">
                <a:solidFill>
                  <a:schemeClr val="bg1"/>
                </a:solidFill>
              </a:rPr>
              <a:t>I klubben lærer barn og unge å gå på ski. De som ønsker det lærer også å konkurrere. Måten klubbene tar i mot og jobber med barn på er svært viktig for hvor lenge vi får beholde dem i skisporten.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AC97A3C-2620-FA36-B493-0CC4E2267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212" y="1643743"/>
            <a:ext cx="4913918" cy="403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81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D1897EC-B34F-5733-5630-5FA441BF8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994" y="1253331"/>
            <a:ext cx="5257800" cy="4351338"/>
          </a:xfrm>
        </p:spPr>
        <p:txBody>
          <a:bodyPr>
            <a:normAutofit/>
          </a:bodyPr>
          <a:lstStyle/>
          <a:p>
            <a:pPr algn="l" fontAlgn="base">
              <a:buNone/>
            </a:pPr>
            <a:r>
              <a:rPr lang="nb-NO" sz="2400" b="0" i="0">
                <a:effectLst/>
              </a:rPr>
              <a:t>Kretsen løser oppgaver som klubbene i en region finner hensiktsmessig å samarbeide om. Det kan </a:t>
            </a:r>
            <a:r>
              <a:rPr lang="nb-NO" sz="2400" b="0" i="0" err="1">
                <a:effectLst/>
              </a:rPr>
              <a:t>bla.a</a:t>
            </a:r>
            <a:r>
              <a:rPr lang="nb-NO" sz="2400" b="0" i="0">
                <a:effectLst/>
              </a:rPr>
              <a:t>. være å sikre at det blir gjennomført gode arrangement. </a:t>
            </a:r>
            <a:br>
              <a:rPr lang="nb-NO" sz="2400" b="0" i="0">
                <a:effectLst/>
              </a:rPr>
            </a:br>
            <a:br>
              <a:rPr lang="nb-NO" sz="2400" b="0" i="0">
                <a:effectLst/>
              </a:rPr>
            </a:br>
            <a:r>
              <a:rPr lang="nb-NO" sz="2400" b="0" i="0">
                <a:effectLst/>
              </a:rPr>
              <a:t>Utarbeide felles terminliste og bistå arrangører med gjennomføring, m.m.</a:t>
            </a:r>
          </a:p>
          <a:p>
            <a:pPr algn="l" fontAlgn="base"/>
            <a:r>
              <a:rPr lang="nb-NO" sz="2400" b="0" i="0">
                <a:effectLst/>
              </a:rPr>
              <a:t>De fleste kretsene har også kretslag fra HL alder og oppover.</a:t>
            </a:r>
          </a:p>
          <a:p>
            <a:endParaRPr lang="nb-NO"/>
          </a:p>
        </p:txBody>
      </p:sp>
      <p:pic>
        <p:nvPicPr>
          <p:cNvPr id="5" name="Bilde 4" descr="Et bilde som inneholder sport, sportsutstyr, sko, utendørs&#10;&#10;KI-generert innhold kan være feil.">
            <a:extLst>
              <a:ext uri="{FF2B5EF4-FFF2-40B4-BE49-F238E27FC236}">
                <a16:creationId xmlns:a16="http://schemas.microsoft.com/office/drawing/2014/main" id="{B40DFC8A-8AC4-D05F-1921-CA9C1F972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567" y="1347905"/>
            <a:ext cx="5012931" cy="624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58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139F4F-E6B4-F2B3-76EE-5C96DA8C8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A867889-B9DC-BCC0-CDF9-3F387668A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9314" cy="4351338"/>
          </a:xfrm>
        </p:spPr>
        <p:txBody>
          <a:bodyPr/>
          <a:lstStyle/>
          <a:p>
            <a:pPr marL="0" indent="0" fontAlgn="base">
              <a:buNone/>
            </a:pPr>
            <a:r>
              <a:rPr lang="nb-NO" sz="2400" dirty="0">
                <a:solidFill>
                  <a:schemeClr val="bg1"/>
                </a:solidFill>
                <a:effectLst/>
                <a:latin typeface="+mj-lt"/>
              </a:rPr>
              <a:t>NSF/LK har fått oppdraget fra dere om å ta ut de beste løperne på landslag og finansiere det kommersielt.</a:t>
            </a:r>
            <a:br>
              <a:rPr lang="nb-NO" sz="2400" dirty="0">
                <a:solidFill>
                  <a:schemeClr val="bg1"/>
                </a:solidFill>
                <a:effectLst/>
                <a:latin typeface="+mj-lt"/>
              </a:rPr>
            </a:br>
            <a:endParaRPr lang="nb-NO" sz="2400" dirty="0">
              <a:solidFill>
                <a:schemeClr val="bg1"/>
              </a:solidFill>
              <a:effectLst/>
              <a:latin typeface="+mj-lt"/>
            </a:endParaRPr>
          </a:p>
          <a:p>
            <a:pPr marL="0" indent="0" fontAlgn="base">
              <a:buNone/>
            </a:pPr>
            <a:r>
              <a:rPr lang="nb-NO" sz="2400" dirty="0">
                <a:solidFill>
                  <a:schemeClr val="bg1"/>
                </a:solidFill>
                <a:effectLst/>
                <a:latin typeface="+mj-lt"/>
              </a:rPr>
              <a:t>Gjennom de senere år har vi også tatt et stadig bredere ansvar for blant annet arrangement.</a:t>
            </a:r>
          </a:p>
          <a:p>
            <a:pPr>
              <a:buNone/>
            </a:pPr>
            <a:br>
              <a:rPr lang="nb-NO" sz="18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2DB0954-7871-E625-6318-4C9C86F45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515" y="1688856"/>
            <a:ext cx="5050795" cy="311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05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F6CBE2C-ADD4-7E0E-7D89-42E6F4034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F885F3D-7690-CFC9-06CA-5FD52E327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>
              <a:buNone/>
            </a:pPr>
            <a:r>
              <a:rPr lang="nb-NO" sz="2400" b="0" i="0" dirty="0">
                <a:solidFill>
                  <a:schemeClr val="bg1"/>
                </a:solidFill>
                <a:effectLst/>
                <a:latin typeface="+mj-lt"/>
              </a:rPr>
              <a:t>NSF/LK drifter langrenn innenfor et godkjent budsjett og </a:t>
            </a:r>
          </a:p>
          <a:p>
            <a:pPr algn="l" fontAlgn="base">
              <a:buNone/>
            </a:pPr>
            <a:r>
              <a:rPr lang="nb-NO" sz="2400" b="0" i="0" dirty="0">
                <a:solidFill>
                  <a:schemeClr val="bg1"/>
                </a:solidFill>
                <a:effectLst/>
                <a:latin typeface="+mj-lt"/>
              </a:rPr>
              <a:t>handlingsplan og rapporterer til Skistyret.</a:t>
            </a:r>
            <a:br>
              <a:rPr lang="nb-NO" sz="2400" b="0" i="0" dirty="0">
                <a:solidFill>
                  <a:schemeClr val="bg1"/>
                </a:solidFill>
                <a:effectLst/>
                <a:latin typeface="+mj-lt"/>
              </a:rPr>
            </a:br>
            <a:endParaRPr lang="nb-NO" sz="2400" b="0" i="0" dirty="0">
              <a:solidFill>
                <a:schemeClr val="bg1"/>
              </a:solidFill>
              <a:effectLst/>
              <a:latin typeface="+mj-lt"/>
            </a:endParaRPr>
          </a:p>
          <a:p>
            <a:pPr algn="l" fontAlgn="base">
              <a:buNone/>
            </a:pPr>
            <a:r>
              <a:rPr lang="nb-NO" sz="2400" b="0" i="0" dirty="0">
                <a:solidFill>
                  <a:schemeClr val="bg1"/>
                </a:solidFill>
                <a:effectLst/>
                <a:latin typeface="+mj-lt"/>
              </a:rPr>
              <a:t>Generalsekretæren skal på vegne av Skistyret kontrollere at grenene</a:t>
            </a:r>
          </a:p>
          <a:p>
            <a:pPr algn="l" fontAlgn="base">
              <a:buNone/>
            </a:pPr>
            <a:r>
              <a:rPr lang="nb-NO" sz="2400" b="0" i="0" dirty="0">
                <a:solidFill>
                  <a:schemeClr val="bg1"/>
                </a:solidFill>
                <a:effectLst/>
                <a:latin typeface="+mj-lt"/>
              </a:rPr>
              <a:t>holder seg innenfor rammene som er godkjent av </a:t>
            </a:r>
            <a:r>
              <a:rPr lang="nb-NO" sz="2400" b="0" i="0" dirty="0" err="1">
                <a:solidFill>
                  <a:schemeClr val="bg1"/>
                </a:solidFill>
                <a:effectLst/>
                <a:latin typeface="+mj-lt"/>
              </a:rPr>
              <a:t>Skityret</a:t>
            </a:r>
            <a:r>
              <a:rPr lang="nb-NO" sz="2400" b="0" i="0" dirty="0">
                <a:solidFill>
                  <a:schemeClr val="bg1"/>
                </a:solidFill>
                <a:effectLst/>
                <a:latin typeface="+mj-lt"/>
              </a:rPr>
              <a:t>. </a:t>
            </a:r>
          </a:p>
          <a:p>
            <a:pPr algn="l" fontAlgn="base">
              <a:buNone/>
            </a:pPr>
            <a:r>
              <a:rPr lang="nb-NO" sz="2400" b="0" i="0" dirty="0">
                <a:solidFill>
                  <a:schemeClr val="bg1"/>
                </a:solidFill>
                <a:effectLst/>
                <a:latin typeface="+mj-lt"/>
              </a:rPr>
              <a:t>Med avvik, positive eller negative, skal Skistyret varsles.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28380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E5F4C6-DDEE-FBC9-A5F4-CA59D8A42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EC9CC29-F660-5A5F-B320-AD6A906E9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>
              <a:buNone/>
            </a:pPr>
            <a:r>
              <a:rPr lang="nb-NO" sz="2400" b="0" i="0" dirty="0">
                <a:solidFill>
                  <a:schemeClr val="bg1"/>
                </a:solidFill>
                <a:effectLst/>
                <a:latin typeface="+mj-lt"/>
              </a:rPr>
              <a:t>Inntektene fra grenene utgjør rundt 80% av NSFs totale inntekter.</a:t>
            </a:r>
          </a:p>
          <a:p>
            <a:pPr algn="l" fontAlgn="base">
              <a:buNone/>
            </a:pPr>
            <a:r>
              <a:rPr lang="nb-NO" sz="2400" b="0" i="0" dirty="0">
                <a:solidFill>
                  <a:schemeClr val="bg1"/>
                </a:solidFill>
                <a:effectLst/>
                <a:latin typeface="+mj-lt"/>
              </a:rPr>
              <a:t>Dette er i all </a:t>
            </a:r>
            <a:r>
              <a:rPr lang="nb-NO" sz="2400" b="0" i="0" dirty="0" err="1">
                <a:solidFill>
                  <a:schemeClr val="bg1"/>
                </a:solidFill>
                <a:effectLst/>
                <a:latin typeface="+mj-lt"/>
              </a:rPr>
              <a:t>hovesak</a:t>
            </a:r>
            <a:r>
              <a:rPr lang="nb-NO" sz="2400" b="0" i="0" dirty="0">
                <a:solidFill>
                  <a:schemeClr val="bg1"/>
                </a:solidFill>
                <a:effectLst/>
                <a:latin typeface="+mj-lt"/>
              </a:rPr>
              <a:t> markedsinntekter.</a:t>
            </a:r>
            <a:br>
              <a:rPr lang="nb-NO" sz="2400" b="0" i="0" dirty="0">
                <a:solidFill>
                  <a:schemeClr val="bg1"/>
                </a:solidFill>
                <a:effectLst/>
                <a:latin typeface="+mj-lt"/>
              </a:rPr>
            </a:br>
            <a:endParaRPr lang="nb-NO" sz="2400" b="0" i="0" dirty="0">
              <a:solidFill>
                <a:schemeClr val="bg1"/>
              </a:solidFill>
              <a:effectLst/>
              <a:latin typeface="+mj-lt"/>
            </a:endParaRPr>
          </a:p>
          <a:p>
            <a:pPr algn="l" fontAlgn="base">
              <a:buNone/>
            </a:pPr>
            <a:r>
              <a:rPr lang="nb-NO" sz="2400" b="0" i="0" dirty="0">
                <a:solidFill>
                  <a:schemeClr val="bg1"/>
                </a:solidFill>
                <a:effectLst/>
                <a:latin typeface="+mj-lt"/>
              </a:rPr>
              <a:t>Grenene er pålagt å betale 10% av markedsinntektene i </a:t>
            </a:r>
            <a:r>
              <a:rPr lang="nb-NO" sz="2400" b="0" i="0" dirty="0" err="1">
                <a:solidFill>
                  <a:schemeClr val="bg1"/>
                </a:solidFill>
                <a:effectLst/>
                <a:latin typeface="+mj-lt"/>
              </a:rPr>
              <a:t>adm.fee</a:t>
            </a:r>
            <a:r>
              <a:rPr lang="nb-NO" sz="2400" b="0" i="0" dirty="0">
                <a:solidFill>
                  <a:schemeClr val="bg1"/>
                </a:solidFill>
                <a:effectLst/>
                <a:latin typeface="+mj-lt"/>
              </a:rPr>
              <a:t>. </a:t>
            </a:r>
          </a:p>
          <a:p>
            <a:pPr algn="l" fontAlgn="base">
              <a:buNone/>
            </a:pPr>
            <a:r>
              <a:rPr lang="nb-NO" sz="2400" b="0" i="0" dirty="0">
                <a:solidFill>
                  <a:schemeClr val="bg1"/>
                </a:solidFill>
                <a:effectLst/>
                <a:latin typeface="+mj-lt"/>
              </a:rPr>
              <a:t>Dette utgjør samlet for alle grener  ca. 17 mill. og er sammen med</a:t>
            </a:r>
          </a:p>
          <a:p>
            <a:pPr algn="l" fontAlgn="base">
              <a:buNone/>
            </a:pPr>
            <a:r>
              <a:rPr lang="nb-NO" sz="2400" b="0" i="0" dirty="0" err="1">
                <a:solidFill>
                  <a:schemeClr val="bg1"/>
                </a:solidFill>
                <a:effectLst/>
                <a:latin typeface="+mj-lt"/>
              </a:rPr>
              <a:t>arrangemetsoverskuddet</a:t>
            </a:r>
            <a:r>
              <a:rPr lang="nb-NO" sz="2400" b="0" i="0" dirty="0">
                <a:solidFill>
                  <a:schemeClr val="bg1"/>
                </a:solidFill>
                <a:effectLst/>
                <a:latin typeface="+mj-lt"/>
              </a:rPr>
              <a:t> en vesentlig del av finansieringen</a:t>
            </a:r>
            <a:endParaRPr lang="nb-NO" sz="2400" dirty="0">
              <a:solidFill>
                <a:schemeClr val="bg1"/>
              </a:solidFill>
              <a:latin typeface="+mj-lt"/>
            </a:endParaRPr>
          </a:p>
          <a:p>
            <a:pPr algn="l" fontAlgn="base">
              <a:buNone/>
            </a:pPr>
            <a:r>
              <a:rPr lang="nb-NO" sz="2400" b="0" i="0" dirty="0">
                <a:solidFill>
                  <a:schemeClr val="bg1"/>
                </a:solidFill>
                <a:effectLst/>
                <a:latin typeface="+mj-lt"/>
              </a:rPr>
              <a:t>av  fellesfunksjonene, som </a:t>
            </a:r>
            <a:r>
              <a:rPr lang="nb-NO" sz="2400" b="0" i="0" dirty="0" err="1">
                <a:solidFill>
                  <a:schemeClr val="bg1"/>
                </a:solidFill>
                <a:effectLst/>
                <a:latin typeface="+mj-lt"/>
              </a:rPr>
              <a:t>bla.a</a:t>
            </a:r>
            <a:r>
              <a:rPr lang="nb-NO" sz="2400" b="0" i="0" dirty="0">
                <a:solidFill>
                  <a:schemeClr val="bg1"/>
                </a:solidFill>
                <a:effectLst/>
                <a:latin typeface="+mj-lt"/>
              </a:rPr>
              <a:t>. omfatter kretsansatte.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11716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kiforbundet">
      <a:majorFont>
        <a:latin typeface="Skiforbundet Sans"/>
        <a:ea typeface=""/>
        <a:cs typeface=""/>
      </a:majorFont>
      <a:minorFont>
        <a:latin typeface="Skiforbunde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91686CA1-B77F-4C0D-80BF-5D57B09335E5}" vid="{C8022F10-5EEC-4569-8F6E-C1C510E406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e53c211-3185-4c10-9376-756ec55b2145" xsi:nil="true"/>
    <lcf76f155ced4ddcb4097134ff3c332f xmlns="f9941b32-794d-481e-be3a-934c0df54c6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9FF2F89A4D2FB4F93507DBCFEA3F1DF" ma:contentTypeVersion="14" ma:contentTypeDescription="Opprett et nytt dokument." ma:contentTypeScope="" ma:versionID="4dc0ccedf131a050ea2ab2ba28ae0dc6">
  <xsd:schema xmlns:xsd="http://www.w3.org/2001/XMLSchema" xmlns:xs="http://www.w3.org/2001/XMLSchema" xmlns:p="http://schemas.microsoft.com/office/2006/metadata/properties" xmlns:ns2="3e53c211-3185-4c10-9376-756ec55b2145" xmlns:ns3="f9941b32-794d-481e-be3a-934c0df54c63" targetNamespace="http://schemas.microsoft.com/office/2006/metadata/properties" ma:root="true" ma:fieldsID="14614d0b15c258734428c256aeef3e0c" ns2:_="" ns3:_="">
    <xsd:import namespace="3e53c211-3185-4c10-9376-756ec55b2145"/>
    <xsd:import namespace="f9941b32-794d-481e-be3a-934c0df54c6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53c211-3185-4c10-9376-756ec55b214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287fa0c-b95f-466b-b864-0a5f4c10e4d1}" ma:internalName="TaxCatchAll" ma:showField="CatchAllData" ma:web="3e53c211-3185-4c10-9376-756ec55b21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941b32-794d-481e-be3a-934c0df54c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emerkelapper" ma:readOnly="false" ma:fieldId="{5cf76f15-5ced-4ddc-b409-7134ff3c332f}" ma:taxonomyMulti="true" ma:sspId="7c35df68-1123-4a3a-b80a-3e4e7d44f2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0B2A4F-7070-4B92-A49A-4FFA819077D3}">
  <ds:schemaRefs>
    <ds:schemaRef ds:uri="3e53c211-3185-4c10-9376-756ec55b2145"/>
    <ds:schemaRef ds:uri="f9941b32-794d-481e-be3a-934c0df54c6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9131F2B-1079-4628-8836-8189D33B2997}">
  <ds:schemaRefs>
    <ds:schemaRef ds:uri="3e53c211-3185-4c10-9376-756ec55b2145"/>
    <ds:schemaRef ds:uri="f9941b32-794d-481e-be3a-934c0df54c6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E4696BE-9458-4E5A-AC88-CB8FE0C4E1E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ca93399-1184-430d-88a8-107721ef7b66}" enabled="0" method="" siteId="{5ca93399-1184-430d-88a8-107721ef7b6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NSF ny ppt-mal</Template>
  <TotalTime>18</TotalTime>
  <Words>396</Words>
  <Application>Microsoft Office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6" baseType="lpstr">
      <vt:lpstr>Aptos</vt:lpstr>
      <vt:lpstr>Arial</vt:lpstr>
      <vt:lpstr>Calibri</vt:lpstr>
      <vt:lpstr>Skiforbundet Sans</vt:lpstr>
      <vt:lpstr>Office-tema</vt:lpstr>
      <vt:lpstr>Innledning ved  Torbjørn Skogstad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Bente Langørgen</dc:creator>
  <cp:lastModifiedBy>Baldishol, Brit</cp:lastModifiedBy>
  <cp:revision>2</cp:revision>
  <dcterms:created xsi:type="dcterms:W3CDTF">2023-06-27T14:43:35Z</dcterms:created>
  <dcterms:modified xsi:type="dcterms:W3CDTF">2025-06-27T09:37:28Z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0x010100E9FF2F89A4D2FB4F93507DBCFEA3F1DF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