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319" r:id="rId3"/>
    <p:sldId id="320" r:id="rId4"/>
    <p:sldId id="321" r:id="rId5"/>
    <p:sldId id="322" r:id="rId6"/>
    <p:sldId id="310" r:id="rId7"/>
    <p:sldId id="340" r:id="rId8"/>
    <p:sldId id="342" r:id="rId9"/>
    <p:sldId id="311" r:id="rId10"/>
    <p:sldId id="341" r:id="rId11"/>
    <p:sldId id="312" r:id="rId12"/>
    <p:sldId id="313" r:id="rId13"/>
    <p:sldId id="309" r:id="rId14"/>
    <p:sldId id="318" r:id="rId15"/>
    <p:sldId id="343" r:id="rId16"/>
    <p:sldId id="344" r:id="rId17"/>
    <p:sldId id="353" r:id="rId18"/>
    <p:sldId id="345" r:id="rId19"/>
    <p:sldId id="346" r:id="rId20"/>
    <p:sldId id="347" r:id="rId21"/>
    <p:sldId id="348" r:id="rId22"/>
    <p:sldId id="351" r:id="rId23"/>
    <p:sldId id="352" r:id="rId24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6162" autoAdjust="0"/>
  </p:normalViewPr>
  <p:slideViewPr>
    <p:cSldViewPr>
      <p:cViewPr varScale="1">
        <p:scale>
          <a:sx n="114" d="100"/>
          <a:sy n="114" d="100"/>
        </p:scale>
        <p:origin x="11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25261-5879-4F55-A85C-DF4A3DBEFAAC}" type="datetimeFigureOut">
              <a:rPr lang="nb-NO" smtClean="0"/>
              <a:pPr/>
              <a:t>18.10.2015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E733D-2E61-40DD-96E8-206B46F1D59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2656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CC485-19F8-41A9-A8A0-374BF8714663}" type="datetimeFigureOut">
              <a:rPr lang="nb-NO" smtClean="0"/>
              <a:pPr/>
              <a:t>18.10.2015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DA767-723D-41B3-A2E3-699CDBB3BF1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3494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130E93-B180-42DD-9510-267F0FD9333F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3514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DA767-723D-41B3-A2E3-699CDBB3BF15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8915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DA767-723D-41B3-A2E3-699CDBB3BF15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5845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DA767-723D-41B3-A2E3-699CDBB3BF15}" type="slidenum">
              <a:rPr lang="nb-NO" smtClean="0"/>
              <a:pPr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9624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Kulturdepartementet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Gardermoen, 18. oktober 2015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BC8F-E7B0-43C4-9CCC-14371BD42FD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Kulturdepartementet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Gardermoen, 18. oktober 2015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BC8F-E7B0-43C4-9CCC-14371BD42FD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Kulturdepartementet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Gardermoen, 18. oktober 2015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BC8F-E7B0-43C4-9CCC-14371BD42FD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tel Oppse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6300788"/>
            <a:ext cx="9144000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pic>
        <p:nvPicPr>
          <p:cNvPr id="6" name="Bilde 9" descr="AD_tittelbilde962x42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255" y="2268538"/>
            <a:ext cx="9141489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ilde 10" descr="AD_2CX00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3509453" y="604838"/>
            <a:ext cx="2125095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kstSylinder 7"/>
          <p:cNvSpPr txBox="1"/>
          <p:nvPr userDrawn="1"/>
        </p:nvSpPr>
        <p:spPr>
          <a:xfrm>
            <a:off x="0" y="-268288"/>
            <a:ext cx="2987675" cy="2762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dirty="0"/>
              <a:t>Norsk mal: Startside</a:t>
            </a:r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719138" y="2060848"/>
            <a:ext cx="7632700" cy="1470025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Tittel på presentasjon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19138" y="3886200"/>
            <a:ext cx="7632700" cy="370892"/>
          </a:xfr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Navn Foredragsholder</a:t>
            </a:r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719138" y="4652963"/>
            <a:ext cx="7632700" cy="323850"/>
          </a:xfrm>
        </p:spPr>
        <p:txBody>
          <a:bodyPr/>
          <a:lstStyle>
            <a:lvl1pPr algn="ct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Sted og dato</a:t>
            </a:r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nb-NO" smtClean="0"/>
              <a:t>Kulturdepartementet</a:t>
            </a:r>
            <a:endParaRPr lang="nb-NO" dirty="0"/>
          </a:p>
        </p:txBody>
      </p:sp>
      <p:sp>
        <p:nvSpPr>
          <p:cNvPr id="11" name="Plassholder for bunnteks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Gardermoen, 18. oktober 2015</a:t>
            </a:r>
            <a:endParaRPr lang="nb-NO"/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4CF2A-FD0B-4253-B797-EA7730EB9AC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13" name="TekstSylinder 12"/>
          <p:cNvSpPr txBox="1"/>
          <p:nvPr userDrawn="1"/>
        </p:nvSpPr>
        <p:spPr>
          <a:xfrm>
            <a:off x="-2160748" y="4929009"/>
            <a:ext cx="1836738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b="1" dirty="0"/>
              <a:t>Tips </a:t>
            </a:r>
            <a:r>
              <a:rPr lang="nb-NO" sz="1200" b="1" dirty="0" smtClean="0"/>
              <a:t>engelsk mal</a:t>
            </a:r>
            <a:endParaRPr lang="nb-NO" sz="1200" b="1" dirty="0"/>
          </a:p>
          <a:p>
            <a:pPr>
              <a:defRPr/>
            </a:pPr>
            <a:r>
              <a:rPr lang="nb-NO" sz="1200" dirty="0" smtClean="0"/>
              <a:t>Klikk på utformingsfanen og velg DEPMAL – engelsk</a:t>
            </a:r>
          </a:p>
          <a:p>
            <a:pPr>
              <a:defRPr/>
            </a:pPr>
            <a:r>
              <a:rPr lang="nb-NO" sz="1200" dirty="0" smtClean="0"/>
              <a:t>Eller  velg </a:t>
            </a:r>
            <a:r>
              <a:rPr lang="nb-NO" sz="1200" baseline="0" dirty="0" smtClean="0"/>
              <a:t> DEPMAL– engelsk </a:t>
            </a:r>
            <a:r>
              <a:rPr lang="nb-NO" sz="1200" dirty="0" smtClean="0"/>
              <a:t>under ”oppsett”.</a:t>
            </a:r>
            <a:endParaRPr lang="nb-NO" sz="120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med 1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 userDrawn="1"/>
        </p:nvSpPr>
        <p:spPr>
          <a:xfrm>
            <a:off x="-71438" y="-304800"/>
            <a:ext cx="7596188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dirty="0"/>
              <a:t>Norsk mal: Tekst med </a:t>
            </a:r>
            <a:r>
              <a:rPr lang="nb-NO" sz="1200" dirty="0" err="1"/>
              <a:t>kulepunkter</a:t>
            </a:r>
            <a:r>
              <a:rPr lang="nb-NO" sz="1200" dirty="0"/>
              <a:t> - 1 vertikalt bilde</a:t>
            </a:r>
          </a:p>
        </p:txBody>
      </p:sp>
      <p:sp>
        <p:nvSpPr>
          <p:cNvPr id="6" name="TekstSylinder 5"/>
          <p:cNvSpPr txBox="1"/>
          <p:nvPr userDrawn="1"/>
        </p:nvSpPr>
        <p:spPr>
          <a:xfrm>
            <a:off x="-2305050" y="5299075"/>
            <a:ext cx="201612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b="1" dirty="0"/>
              <a:t>Tips  bilde:</a:t>
            </a:r>
          </a:p>
          <a:p>
            <a:pPr>
              <a:defRPr/>
            </a:pPr>
            <a:r>
              <a:rPr lang="nb-NO" sz="1200" dirty="0"/>
              <a:t>For best oppløsning </a:t>
            </a:r>
            <a:r>
              <a:rPr lang="nb-NO" sz="1200" dirty="0" smtClean="0"/>
              <a:t>anbefales </a:t>
            </a:r>
            <a:r>
              <a:rPr lang="nb-NO" sz="1200" dirty="0" err="1"/>
              <a:t>Jpg</a:t>
            </a:r>
            <a:r>
              <a:rPr lang="nb-NO" sz="1200" dirty="0"/>
              <a:t> og </a:t>
            </a:r>
            <a:r>
              <a:rPr lang="nb-NO" sz="1200" dirty="0" err="1" smtClean="0"/>
              <a:t>png-format</a:t>
            </a:r>
            <a:endParaRPr lang="nb-NO" sz="12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9572" y="296652"/>
            <a:ext cx="6372708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0000" y="1592796"/>
            <a:ext cx="637228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7200000" y="0"/>
            <a:ext cx="1944000" cy="63468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Kulturdepartementet</a:t>
            </a:r>
            <a:endParaRPr lang="nb-NO" dirty="0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Gardermoen, 18. oktober 2015</a:t>
            </a:r>
            <a:endParaRPr lang="nb-NO"/>
          </a:p>
        </p:txBody>
      </p:sp>
      <p:sp>
        <p:nvSpPr>
          <p:cNvPr id="10" name="Plassholder for lysbilde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19D29-D0FA-4EEB-A0C7-23E9BC02F330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med ligg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 userDrawn="1"/>
        </p:nvSpPr>
        <p:spPr>
          <a:xfrm>
            <a:off x="-71438" y="-304800"/>
            <a:ext cx="7596188" cy="2308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900" dirty="0"/>
              <a:t>Norsk mal: Tekst med liggende bilde</a:t>
            </a:r>
          </a:p>
        </p:txBody>
      </p:sp>
      <p:sp>
        <p:nvSpPr>
          <p:cNvPr id="6" name="TekstSylinder 5"/>
          <p:cNvSpPr txBox="1"/>
          <p:nvPr userDrawn="1"/>
        </p:nvSpPr>
        <p:spPr>
          <a:xfrm>
            <a:off x="-2268537" y="4745040"/>
            <a:ext cx="2016125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900" b="1" dirty="0"/>
              <a:t>Tips  bilde:</a:t>
            </a:r>
          </a:p>
          <a:p>
            <a:pPr>
              <a:defRPr/>
            </a:pPr>
            <a:r>
              <a:rPr lang="nb-NO" sz="900" dirty="0"/>
              <a:t>Bildestørrelse kan forandres ved å dra i bilderammen eller høyreklikke på rammen og klikke på størrelse og plassering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9572" y="296652"/>
            <a:ext cx="7632266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0000" y="1592799"/>
            <a:ext cx="7631838" cy="183620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0" y="3429000"/>
            <a:ext cx="9144000" cy="2916324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7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 smtClean="0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Kulturdepartementet</a:t>
            </a:r>
            <a:endParaRPr lang="nb-NO" dirty="0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Gardermoen, 18. oktober 2015</a:t>
            </a:r>
            <a:endParaRPr lang="nb-NO"/>
          </a:p>
        </p:txBody>
      </p:sp>
      <p:sp>
        <p:nvSpPr>
          <p:cNvPr id="10" name="Plassholder for lysbilde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110B0-B275-4367-BD31-8D8F4A9749A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133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Kulturdepartementet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Gardermoen, 18. oktober 2015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BC8F-E7B0-43C4-9CCC-14371BD42FD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Kulturdepartementet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Gardermoen, 18. oktober 2015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BC8F-E7B0-43C4-9CCC-14371BD42FD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Kulturdepartementet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Gardermoen, 18. oktober 2015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BC8F-E7B0-43C4-9CCC-14371BD42FD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Kulturdepartementet</a:t>
            </a:r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Gardermoen, 18. oktober 2015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BC8F-E7B0-43C4-9CCC-14371BD42FD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Kulturdepartementet</a:t>
            </a: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Gardermoen, 18. oktober 2015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BC8F-E7B0-43C4-9CCC-14371BD42FD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Kulturdepartementet</a:t>
            </a:r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Gardermoen, 18. oktober 2015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BC8F-E7B0-43C4-9CCC-14371BD42FD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Kulturdepartementet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Gardermoen, 18. oktober 2015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BC8F-E7B0-43C4-9CCC-14371BD42FD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Kulturdepartementet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Gardermoen, 18. oktober 2015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BC8F-E7B0-43C4-9CCC-14371BD42FD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Kulturdepartementet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n-NO" smtClean="0"/>
              <a:t>Gardermoen, 18. oktober 2015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5BC8F-E7B0-43C4-9CCC-14371BD42FDE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7632700" cy="252028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SPILLEMIDLENE</a:t>
            </a: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Hva er tilgjengelige midler og hvordan følge søknadsprosedyrene?</a:t>
            </a:r>
            <a:r>
              <a:rPr lang="nb-NO" b="1" dirty="0" smtClean="0"/>
              <a:t/>
            </a:r>
            <a:br>
              <a:rPr lang="nb-NO" b="1" dirty="0" smtClean="0"/>
            </a:br>
            <a:r>
              <a:rPr lang="nb-NO" b="1" dirty="0" smtClean="0"/>
              <a:t/>
            </a:r>
            <a:br>
              <a:rPr lang="nb-NO" b="1" dirty="0" smtClean="0"/>
            </a:br>
            <a:endParaRPr lang="nb-NO" dirty="0"/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1403648" y="5445224"/>
            <a:ext cx="6480720" cy="648072"/>
          </a:xfrm>
        </p:spPr>
        <p:txBody>
          <a:bodyPr>
            <a:normAutofit fontScale="25000" lnSpcReduction="20000"/>
          </a:bodyPr>
          <a:lstStyle/>
          <a:p>
            <a:r>
              <a:rPr lang="nb-NO" sz="6400" dirty="0" smtClean="0"/>
              <a:t>Gardermoen, 18. oktober 2015</a:t>
            </a:r>
          </a:p>
          <a:p>
            <a:r>
              <a:rPr lang="nb-NO" sz="6400" dirty="0" smtClean="0"/>
              <a:t>Kulturdepartementet/Idrettsavdelingen</a:t>
            </a:r>
          </a:p>
          <a:p>
            <a:r>
              <a:rPr lang="nb-NO" sz="6400" dirty="0" smtClean="0"/>
              <a:t>v/fagdirektør Åsmund Berge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3"/>
          </p:nvPr>
        </p:nvSpPr>
        <p:spPr>
          <a:xfrm>
            <a:off x="719138" y="5517232"/>
            <a:ext cx="3564830" cy="648072"/>
          </a:xfrm>
        </p:spPr>
        <p:txBody>
          <a:bodyPr/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25607" name="Plassholder for lysbildenummer 4"/>
          <p:cNvSpPr>
            <a:spLocks noGrp="1"/>
          </p:cNvSpPr>
          <p:nvPr>
            <p:ph type="sldNum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8EE001-32F0-4229-B68C-EC499223FDB3}" type="slidenum">
              <a:rPr lang="nb-NO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nb-NO" smtClean="0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Kulturdepartementet</a:t>
            </a:r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Gardermoen, 18. oktober 2015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/>
          </p:nvPr>
        </p:nvGraphicFramePr>
        <p:xfrm>
          <a:off x="2150269" y="1062019"/>
          <a:ext cx="4550569" cy="5006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7444"/>
                <a:gridCol w="2143125"/>
              </a:tblGrid>
              <a:tr h="274717">
                <a:tc gridSpan="2">
                  <a:txBody>
                    <a:bodyPr/>
                    <a:lstStyle/>
                    <a:p>
                      <a:r>
                        <a:rPr lang="nb-NO" sz="1400" dirty="0" smtClean="0"/>
                        <a:t>Fylkesvis fordeling av hovedfordelingens post 1.1</a:t>
                      </a:r>
                      <a:endParaRPr lang="nb-NO" sz="14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228935">
                <a:tc>
                  <a:txBody>
                    <a:bodyPr/>
                    <a:lstStyle/>
                    <a:p>
                      <a:r>
                        <a:rPr lang="nb-NO" sz="1100" dirty="0" smtClean="0"/>
                        <a:t>Østfold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100" dirty="0" smtClean="0"/>
                        <a:t>47 189 000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</a:tr>
              <a:tr h="228931">
                <a:tc>
                  <a:txBody>
                    <a:bodyPr/>
                    <a:lstStyle/>
                    <a:p>
                      <a:r>
                        <a:rPr lang="nb-NO" sz="1100" dirty="0" smtClean="0"/>
                        <a:t>Akershus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100" dirty="0" smtClean="0"/>
                        <a:t>101 208 000</a:t>
                      </a:r>
                    </a:p>
                  </a:txBody>
                  <a:tcPr marL="68580" marR="68580" marT="34290" marB="34290"/>
                </a:tc>
              </a:tr>
              <a:tr h="228931">
                <a:tc>
                  <a:txBody>
                    <a:bodyPr/>
                    <a:lstStyle/>
                    <a:p>
                      <a:r>
                        <a:rPr lang="nb-NO" sz="1100" dirty="0" smtClean="0"/>
                        <a:t>Oslo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100" dirty="0" smtClean="0"/>
                        <a:t>35</a:t>
                      </a:r>
                      <a:r>
                        <a:rPr lang="nb-NO" sz="1100" baseline="0" dirty="0" smtClean="0"/>
                        <a:t> 210 000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</a:tr>
              <a:tr h="228931">
                <a:tc>
                  <a:txBody>
                    <a:bodyPr/>
                    <a:lstStyle/>
                    <a:p>
                      <a:r>
                        <a:rPr lang="nb-NO" sz="1100" dirty="0" smtClean="0"/>
                        <a:t>Hedmark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100" dirty="0" smtClean="0"/>
                        <a:t>39 802 000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</a:tr>
              <a:tr h="228931">
                <a:tc>
                  <a:txBody>
                    <a:bodyPr/>
                    <a:lstStyle/>
                    <a:p>
                      <a:r>
                        <a:rPr lang="nb-NO" sz="1100" dirty="0" smtClean="0"/>
                        <a:t>Oppland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100" dirty="0" smtClean="0"/>
                        <a:t>49 856 000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</a:tr>
              <a:tr h="228931">
                <a:tc>
                  <a:txBody>
                    <a:bodyPr/>
                    <a:lstStyle/>
                    <a:p>
                      <a:r>
                        <a:rPr lang="nb-NO" sz="1100" dirty="0" smtClean="0"/>
                        <a:t>Buskerud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100" dirty="0" smtClean="0"/>
                        <a:t>65 367 000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</a:tr>
              <a:tr h="228931">
                <a:tc>
                  <a:txBody>
                    <a:bodyPr/>
                    <a:lstStyle/>
                    <a:p>
                      <a:r>
                        <a:rPr lang="nb-NO" sz="1100" dirty="0" smtClean="0"/>
                        <a:t>Vestfold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100" dirty="0" smtClean="0"/>
                        <a:t>56 089 000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</a:tr>
              <a:tr h="228931">
                <a:tc>
                  <a:txBody>
                    <a:bodyPr/>
                    <a:lstStyle/>
                    <a:p>
                      <a:r>
                        <a:rPr lang="nb-NO" sz="1100" dirty="0" smtClean="0"/>
                        <a:t>Telemark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100" dirty="0" smtClean="0"/>
                        <a:t>37 648 000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</a:tr>
              <a:tr h="228931">
                <a:tc>
                  <a:txBody>
                    <a:bodyPr/>
                    <a:lstStyle/>
                    <a:p>
                      <a:r>
                        <a:rPr lang="nb-NO" sz="1100" dirty="0" smtClean="0"/>
                        <a:t>Aust-Agder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100" dirty="0" smtClean="0"/>
                        <a:t>37 001</a:t>
                      </a:r>
                      <a:r>
                        <a:rPr lang="nb-NO" sz="1100" baseline="0" dirty="0" smtClean="0"/>
                        <a:t> 000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</a:tr>
              <a:tr h="228931">
                <a:tc>
                  <a:txBody>
                    <a:bodyPr/>
                    <a:lstStyle/>
                    <a:p>
                      <a:r>
                        <a:rPr lang="nb-NO" sz="1100" dirty="0" smtClean="0"/>
                        <a:t>Vest-Agder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100" dirty="0" smtClean="0"/>
                        <a:t>51 476 000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</a:tr>
              <a:tr h="228931">
                <a:tc>
                  <a:txBody>
                    <a:bodyPr/>
                    <a:lstStyle/>
                    <a:p>
                      <a:r>
                        <a:rPr lang="nb-NO" sz="1100" dirty="0" smtClean="0"/>
                        <a:t>Rogaland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100" dirty="0" smtClean="0"/>
                        <a:t>93 234 000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</a:tr>
              <a:tr h="228931">
                <a:tc>
                  <a:txBody>
                    <a:bodyPr/>
                    <a:lstStyle/>
                    <a:p>
                      <a:r>
                        <a:rPr lang="nb-NO" sz="1100" dirty="0" smtClean="0"/>
                        <a:t>Hordaland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100" dirty="0" smtClean="0"/>
                        <a:t>97 052 000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</a:tr>
              <a:tr h="228931">
                <a:tc>
                  <a:txBody>
                    <a:bodyPr/>
                    <a:lstStyle/>
                    <a:p>
                      <a:r>
                        <a:rPr lang="nb-NO" sz="1100" dirty="0" smtClean="0"/>
                        <a:t>Sogn og Fjordane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100" dirty="0" smtClean="0"/>
                        <a:t>37 130 000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</a:tr>
              <a:tr h="228931">
                <a:tc>
                  <a:txBody>
                    <a:bodyPr/>
                    <a:lstStyle/>
                    <a:p>
                      <a:r>
                        <a:rPr lang="nb-NO" sz="1100" dirty="0" smtClean="0"/>
                        <a:t>Møre og Romsdal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100" dirty="0" smtClean="0"/>
                        <a:t>63 998 000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</a:tr>
              <a:tr h="228931">
                <a:tc>
                  <a:txBody>
                    <a:bodyPr/>
                    <a:lstStyle/>
                    <a:p>
                      <a:r>
                        <a:rPr lang="nb-NO" sz="1100" dirty="0" smtClean="0"/>
                        <a:t>Sør-Trøndelag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100" dirty="0" smtClean="0"/>
                        <a:t>74 733 000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</a:tr>
              <a:tr h="228931">
                <a:tc>
                  <a:txBody>
                    <a:bodyPr/>
                    <a:lstStyle/>
                    <a:p>
                      <a:r>
                        <a:rPr lang="nb-NO" sz="1100" dirty="0" smtClean="0"/>
                        <a:t>Nord-Trøndelag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100" dirty="0" smtClean="0"/>
                        <a:t>47 132 000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</a:tr>
              <a:tr h="228931">
                <a:tc>
                  <a:txBody>
                    <a:bodyPr/>
                    <a:lstStyle/>
                    <a:p>
                      <a:r>
                        <a:rPr lang="nb-NO" sz="1100" dirty="0" smtClean="0"/>
                        <a:t>Nordland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100" dirty="0" smtClean="0"/>
                        <a:t>61 227 000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</a:tr>
              <a:tr h="228931">
                <a:tc>
                  <a:txBody>
                    <a:bodyPr/>
                    <a:lstStyle/>
                    <a:p>
                      <a:r>
                        <a:rPr lang="nb-NO" sz="1100" dirty="0" smtClean="0"/>
                        <a:t>Troms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100" dirty="0" smtClean="0"/>
                        <a:t>40 455 000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</a:tr>
              <a:tr h="228931">
                <a:tc>
                  <a:txBody>
                    <a:bodyPr/>
                    <a:lstStyle/>
                    <a:p>
                      <a:r>
                        <a:rPr lang="nb-NO" sz="1100" dirty="0" smtClean="0"/>
                        <a:t>Finnmark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100" dirty="0" smtClean="0"/>
                        <a:t>23 170 000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nb-NO" sz="1100" dirty="0" smtClean="0"/>
                        <a:t>Totalt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100" dirty="0" smtClean="0"/>
                        <a:t>1 058 977 000</a:t>
                      </a:r>
                      <a:endParaRPr lang="nb-NO" sz="11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Kulturdepartementet</a:t>
            </a:r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Gardermoen, 18. oktober 2015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BC8F-E7B0-43C4-9CCC-14371BD42FDE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7181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0"/>
          <p:cNvSpPr>
            <a:spLocks noGrp="1"/>
          </p:cNvSpPr>
          <p:nvPr>
            <p:ph type="title"/>
          </p:nvPr>
        </p:nvSpPr>
        <p:spPr>
          <a:xfrm>
            <a:off x="611560" y="296652"/>
            <a:ext cx="7920880" cy="540060"/>
          </a:xfrm>
        </p:spPr>
        <p:txBody>
          <a:bodyPr>
            <a:noAutofit/>
          </a:bodyPr>
          <a:lstStyle/>
          <a:p>
            <a:r>
              <a:rPr lang="nb-NO" sz="3200" dirty="0" smtClean="0">
                <a:ea typeface="Verdana" pitchFamily="34" charset="0"/>
                <a:cs typeface="Verdana" pitchFamily="34" charset="0"/>
              </a:rPr>
              <a:t>Hovedfordelingen 2015 – post 1 til 3</a:t>
            </a:r>
            <a:endParaRPr lang="nb-NO" sz="32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26630" name="Plassholder for lysbildenummer 1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685C89-3FD5-462B-8085-5EAA24C0D922}" type="slidenum">
              <a:rPr lang="nb-NO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nb-NO" smtClean="0"/>
          </a:p>
        </p:txBody>
      </p:sp>
      <p:graphicFrame>
        <p:nvGraphicFramePr>
          <p:cNvPr id="12" name="Plassholder for innhold 11"/>
          <p:cNvGraphicFramePr>
            <a:graphicFrameLocks noGrp="1"/>
          </p:cNvGraphicFramePr>
          <p:nvPr>
            <p:ph idx="1"/>
          </p:nvPr>
        </p:nvGraphicFramePr>
        <p:xfrm>
          <a:off x="971600" y="908720"/>
          <a:ext cx="7631114" cy="51917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832648"/>
                <a:gridCol w="1798466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400" dirty="0">
                          <a:latin typeface="DepCentury Old Style" pitchFamily="18" charset="0"/>
                        </a:rPr>
                        <a:t>Post 1 Idrettsanlegg</a:t>
                      </a:r>
                      <a:endParaRPr lang="nb-NO" sz="1400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nb-NO" sz="1400" b="1" kern="1200" dirty="0" smtClean="0">
                          <a:solidFill>
                            <a:schemeClr val="tx1"/>
                          </a:solidFill>
                          <a:latin typeface="DepCentury Old Style" pitchFamily="18" charset="0"/>
                          <a:ea typeface="+mn-ea"/>
                          <a:cs typeface="+mn-cs"/>
                        </a:rPr>
                        <a:t>1 130 977 000</a:t>
                      </a:r>
                      <a:endParaRPr lang="nb-NO" sz="1400" b="1" kern="1200" dirty="0">
                        <a:solidFill>
                          <a:schemeClr val="tx1"/>
                        </a:solidFill>
                        <a:latin typeface="DepCentury Old Style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400">
                          <a:latin typeface="DepCentury Old Style" pitchFamily="18" charset="0"/>
                        </a:rPr>
                        <a:t>Post 1.1 Idrettsanlegg i kommunene</a:t>
                      </a:r>
                      <a:endParaRPr lang="nb-NO" sz="140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b-NO" sz="1400" u="none" dirty="0" smtClean="0">
                          <a:latin typeface="DepCentury Old Style" pitchFamily="18" charset="0"/>
                        </a:rPr>
                        <a:t>1 058 977 000</a:t>
                      </a:r>
                      <a:endParaRPr lang="nb-NO" sz="1400" u="none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400" dirty="0">
                          <a:latin typeface="DepCentury Old Style" pitchFamily="18" charset="0"/>
                        </a:rPr>
                        <a:t>Post 1.2 Anleggspolitisk program</a:t>
                      </a:r>
                      <a:endParaRPr lang="nb-NO" sz="1400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b-NO" sz="1400" u="none" dirty="0" smtClean="0">
                          <a:latin typeface="DepCentury Old Style" pitchFamily="18" charset="0"/>
                        </a:rPr>
                        <a:t>40 </a:t>
                      </a:r>
                      <a:r>
                        <a:rPr lang="nb-NO" sz="1400" u="none" dirty="0">
                          <a:latin typeface="DepCentury Old Style" pitchFamily="18" charset="0"/>
                        </a:rPr>
                        <a:t>000 000</a:t>
                      </a:r>
                      <a:endParaRPr lang="nb-NO" sz="1400" u="none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400" dirty="0">
                          <a:latin typeface="DepCentury Old Style" pitchFamily="18" charset="0"/>
                        </a:rPr>
                        <a:t>Post 1.3 Anlegg for friluftsliv i fjellet</a:t>
                      </a:r>
                      <a:endParaRPr lang="nb-NO" sz="1400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b-NO" sz="1400" u="none" dirty="0" smtClean="0">
                          <a:latin typeface="DepCentury Old Style" pitchFamily="18" charset="0"/>
                        </a:rPr>
                        <a:t>15</a:t>
                      </a:r>
                      <a:r>
                        <a:rPr lang="nb-NO" sz="1400" u="none" dirty="0">
                          <a:latin typeface="DepCentury Old Style" pitchFamily="18" charset="0"/>
                        </a:rPr>
                        <a:t> 000 000</a:t>
                      </a:r>
                      <a:endParaRPr lang="nb-NO" sz="1400" u="none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400" b="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Post 1.4 Utstyr </a:t>
                      </a:r>
                      <a:endParaRPr lang="nb-NO" sz="1400" b="0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b-NO" sz="1400" b="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17 000 000</a:t>
                      </a:r>
                      <a:endParaRPr lang="nb-NO" sz="1400" b="0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400" b="1" dirty="0">
                          <a:latin typeface="DepCentury Old Style" pitchFamily="18" charset="0"/>
                        </a:rPr>
                        <a:t>Post 2 Nasjonalanlegg/Spesielle anlegg</a:t>
                      </a:r>
                      <a:endParaRPr lang="nb-NO" sz="1400" b="1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b-NO" sz="1400" b="1" dirty="0" smtClean="0">
                          <a:latin typeface="DepCentury Old Style" pitchFamily="18" charset="0"/>
                        </a:rPr>
                        <a:t>81 577 000</a:t>
                      </a:r>
                      <a:endParaRPr lang="nb-NO" sz="1400" b="1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400">
                          <a:latin typeface="DepCentury Old Style" pitchFamily="18" charset="0"/>
                        </a:rPr>
                        <a:t>Post 2.1 Nasjonalanlegg</a:t>
                      </a:r>
                      <a:endParaRPr lang="nb-NO" sz="140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b-NO" sz="1400" u="none" dirty="0" smtClean="0">
                          <a:latin typeface="DepCentury Old Style" pitchFamily="18" charset="0"/>
                        </a:rPr>
                        <a:t>78 470</a:t>
                      </a:r>
                      <a:r>
                        <a:rPr lang="nb-NO" sz="1400" u="none" dirty="0">
                          <a:latin typeface="DepCentury Old Style" pitchFamily="18" charset="0"/>
                        </a:rPr>
                        <a:t> 000</a:t>
                      </a:r>
                      <a:endParaRPr lang="nb-NO" sz="1400" u="none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400" dirty="0">
                          <a:latin typeface="DepCentury Old Style" pitchFamily="18" charset="0"/>
                        </a:rPr>
                        <a:t>Post 2.2 Spesielle anlegg</a:t>
                      </a:r>
                      <a:endParaRPr lang="nb-NO" sz="1400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b-NO" sz="1400" u="none" dirty="0" smtClean="0">
                          <a:latin typeface="DepCentury Old Style" pitchFamily="18" charset="0"/>
                        </a:rPr>
                        <a:t>3 107 000</a:t>
                      </a:r>
                      <a:endParaRPr lang="nb-NO" sz="1400" u="none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400" b="1" dirty="0">
                          <a:latin typeface="DepCentury Old Style" pitchFamily="18" charset="0"/>
                        </a:rPr>
                        <a:t>Post 3 Forsknings- og utviklingsarbeid</a:t>
                      </a:r>
                      <a:endParaRPr lang="nb-NO" sz="1400" b="1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b-NO" sz="1400" b="1" dirty="0" smtClean="0">
                          <a:latin typeface="DepCentury Old Style" pitchFamily="18" charset="0"/>
                        </a:rPr>
                        <a:t>26 750 000</a:t>
                      </a:r>
                      <a:endParaRPr lang="nb-NO" sz="1400" b="1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400" b="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Post 3.1 Idrettsforskning</a:t>
                      </a:r>
                      <a:endParaRPr lang="nb-NO" sz="1400" b="0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b-NO" sz="1400" b="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17 000 000</a:t>
                      </a:r>
                      <a:endParaRPr lang="nb-NO" sz="1400" b="0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400" b="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Post 3.2 Idrettsfaglig</a:t>
                      </a:r>
                      <a:endParaRPr lang="nb-NO" sz="1400" b="0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b-NO" sz="1400" b="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1 000 000</a:t>
                      </a:r>
                      <a:endParaRPr lang="nb-NO" sz="1400" b="0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400" b="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Post 3.3 Anleggsfaglig utvikling</a:t>
                      </a:r>
                      <a:endParaRPr lang="nb-NO" sz="1400" b="0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b-NO" sz="1400" b="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2 300 000</a:t>
                      </a:r>
                      <a:endParaRPr lang="nb-NO" sz="1400" b="0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400" b="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Post</a:t>
                      </a:r>
                      <a:r>
                        <a:rPr lang="nb-NO" sz="1400" b="0" baseline="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 3.4 Idrettsanleggsregisteret</a:t>
                      </a:r>
                      <a:endParaRPr lang="nb-NO" sz="1400" b="0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b-NO" sz="1400" b="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5 500 000</a:t>
                      </a:r>
                      <a:endParaRPr lang="nb-NO" sz="1400" b="0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400" b="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Post 3.5 Utviklingsarbeid i fylkeskommunene</a:t>
                      </a:r>
                      <a:endParaRPr lang="nb-NO" sz="1400" b="0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b-NO" sz="1400" b="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950 000</a:t>
                      </a:r>
                      <a:endParaRPr lang="nb-NO" sz="1400" b="0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Gardermoen, 18. oktober 2015</a:t>
            </a:r>
            <a:endParaRPr lang="nb-NO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Kulturdepartementet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812286" cy="684076"/>
          </a:xfrm>
        </p:spPr>
        <p:txBody>
          <a:bodyPr>
            <a:noAutofit/>
          </a:bodyPr>
          <a:lstStyle/>
          <a:p>
            <a:r>
              <a:rPr lang="nb-NO" sz="3200" dirty="0" smtClean="0">
                <a:ea typeface="Verdana" pitchFamily="34" charset="0"/>
                <a:cs typeface="Verdana" pitchFamily="34" charset="0"/>
              </a:rPr>
              <a:t>Hovedfordelingen 2015 – post 4 til 6</a:t>
            </a:r>
            <a:endParaRPr lang="nb-NO" sz="3200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Plassholder for innhold 6"/>
          <p:cNvGraphicFramePr>
            <a:graphicFrameLocks noGrp="1"/>
          </p:cNvGraphicFramePr>
          <p:nvPr>
            <p:ph idx="1"/>
          </p:nvPr>
        </p:nvGraphicFramePr>
        <p:xfrm>
          <a:off x="683568" y="980728"/>
          <a:ext cx="7631114" cy="497761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760640"/>
                <a:gridCol w="1870474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400" b="1" dirty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Post 4 Spesielle aktiviteter</a:t>
                      </a:r>
                      <a:endParaRPr lang="nb-NO" sz="1400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b-NO" sz="1400" b="1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93 800 000</a:t>
                      </a:r>
                      <a:endParaRPr lang="nb-NO" sz="1400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40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Post </a:t>
                      </a:r>
                      <a:r>
                        <a:rPr lang="nb-NO" sz="1400" dirty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4.1 Antidopingarbeid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b-NO" sz="140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38 550 000</a:t>
                      </a:r>
                      <a:endParaRPr lang="nb-NO" sz="1400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40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Post </a:t>
                      </a:r>
                      <a:r>
                        <a:rPr lang="nb-NO" sz="1400" dirty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4.2 Fysisk aktivitet og inkludering i</a:t>
                      </a:r>
                      <a:br>
                        <a:rPr lang="nb-NO" sz="1400" dirty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nb-NO" sz="1400" dirty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  idrettslag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b-NO" sz="140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nb-NO" sz="1400" dirty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nb-NO" sz="140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250 </a:t>
                      </a:r>
                      <a:r>
                        <a:rPr lang="nb-NO" sz="1400" dirty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000</a:t>
                      </a:r>
                    </a:p>
                  </a:txBody>
                  <a:tcPr marL="68580" marR="68580" marT="0" marB="0"/>
                </a:tc>
              </a:tr>
              <a:tr h="41577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40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Post </a:t>
                      </a:r>
                      <a:r>
                        <a:rPr lang="nb-NO" sz="1400" dirty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4.3 Friluftstiltak for barn og ungdom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b-NO" sz="140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20 000 000</a:t>
                      </a:r>
                      <a:endParaRPr lang="nb-NO" sz="1400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40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Post 4.4 </a:t>
                      </a:r>
                      <a:r>
                        <a:rPr lang="nb-NO" sz="1400" dirty="0" err="1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Ufordelte</a:t>
                      </a:r>
                      <a:r>
                        <a:rPr lang="nb-NO" sz="140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 midler</a:t>
                      </a:r>
                      <a:endParaRPr lang="nb-NO" sz="1400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b-NO" sz="140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nb-NO" sz="1400" baseline="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 000 000</a:t>
                      </a:r>
                      <a:endParaRPr lang="nb-NO" sz="1400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400" b="1" dirty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Post 5 Norges idrettsforbund og olympiske og paralympiske komité</a:t>
                      </a:r>
                      <a:endParaRPr lang="nb-NO" sz="1400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b-NO" sz="1400" b="1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636</a:t>
                      </a:r>
                      <a:r>
                        <a:rPr lang="nb-NO" sz="1400" b="1" dirty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nb-NO" sz="1400" b="1" dirty="0">
                          <a:latin typeface="DepCentury Old Style" pitchFamily="18" charset="0"/>
                          <a:ea typeface="Times New Roman"/>
                          <a:cs typeface="DepCentury Old Style"/>
                        </a:rPr>
                        <a:t>000</a:t>
                      </a:r>
                      <a:r>
                        <a:rPr lang="nb-NO" sz="1400" b="1" dirty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 000</a:t>
                      </a:r>
                      <a:br>
                        <a:rPr lang="nb-NO" sz="1400" b="1" dirty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</a:br>
                      <a:endParaRPr lang="nb-NO" sz="1400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40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Post</a:t>
                      </a:r>
                      <a:r>
                        <a:rPr lang="nb-NO" sz="1400" baseline="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 5.1 </a:t>
                      </a:r>
                      <a:r>
                        <a:rPr lang="nb-NO" sz="140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Grunnstøtte </a:t>
                      </a:r>
                      <a:r>
                        <a:rPr lang="nb-NO" sz="1400" dirty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NIF sentralt og regionalt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b-NO" sz="140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130</a:t>
                      </a:r>
                      <a:r>
                        <a:rPr lang="nb-NO" sz="1400" dirty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 000 000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40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Post</a:t>
                      </a:r>
                      <a:r>
                        <a:rPr lang="nb-NO" sz="1400" baseline="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 5.2 </a:t>
                      </a:r>
                      <a:r>
                        <a:rPr lang="nb-NO" sz="140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Grunnstøtte </a:t>
                      </a:r>
                      <a:r>
                        <a:rPr lang="nb-NO" sz="1400" dirty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særforbund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b-NO" sz="140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232 000 </a:t>
                      </a:r>
                      <a:r>
                        <a:rPr lang="nb-NO" sz="1400" dirty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000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40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Post</a:t>
                      </a:r>
                      <a:r>
                        <a:rPr lang="nb-NO" sz="1400" baseline="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 5.3 </a:t>
                      </a:r>
                      <a:r>
                        <a:rPr lang="nb-NO" sz="140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Barn</a:t>
                      </a:r>
                      <a:r>
                        <a:rPr lang="nb-NO" sz="1400" dirty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, ungdom og bredde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b-NO" sz="140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146 000 </a:t>
                      </a:r>
                      <a:r>
                        <a:rPr lang="nb-NO" sz="1400" dirty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000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40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Post</a:t>
                      </a:r>
                      <a:r>
                        <a:rPr lang="nb-NO" sz="1400" baseline="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 5.4 </a:t>
                      </a:r>
                      <a:r>
                        <a:rPr lang="nb-NO" sz="140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Toppidrett</a:t>
                      </a:r>
                      <a:endParaRPr lang="nb-NO" sz="1400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b-NO" sz="1400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128</a:t>
                      </a:r>
                      <a:r>
                        <a:rPr lang="nb-NO" sz="1400" dirty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 000 000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400" b="1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Post 6 Tilskudd til lokale lag og foreninger</a:t>
                      </a:r>
                      <a:endParaRPr lang="nb-NO" sz="140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b-NO" sz="1400" b="1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294</a:t>
                      </a:r>
                      <a:r>
                        <a:rPr lang="nb-NO" sz="1400" b="1" dirty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 000 000</a:t>
                      </a:r>
                      <a:endParaRPr lang="nb-NO" sz="1400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40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nb-NO" sz="140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400" b="1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Til sammen </a:t>
                      </a:r>
                      <a:endParaRPr lang="nb-NO" sz="140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b-NO" sz="1400" b="1" dirty="0" smtClean="0">
                          <a:latin typeface="DepCentury Old Style" pitchFamily="18" charset="0"/>
                          <a:ea typeface="Times New Roman"/>
                          <a:cs typeface="Times New Roman"/>
                        </a:rPr>
                        <a:t>2 263 104 000</a:t>
                      </a:r>
                      <a:endParaRPr lang="nb-NO" sz="1400" dirty="0">
                        <a:latin typeface="DepCentury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3FC2D-BD65-4768-A1BA-B6912D06504F}" type="slidenum">
              <a:rPr lang="nb-NO" smtClean="0"/>
              <a:pPr>
                <a:defRPr/>
              </a:pPr>
              <a:t>12</a:t>
            </a:fld>
            <a:endParaRPr lang="nb-NO" dirty="0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Gardermoen, 18. oktober 2015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Kulturdepartementet</a:t>
            </a:r>
            <a:endParaRPr lang="nb-NO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96944" cy="1764196"/>
          </a:xfrm>
        </p:spPr>
        <p:txBody>
          <a:bodyPr>
            <a:normAutofit fontScale="90000"/>
          </a:bodyPr>
          <a:lstStyle/>
          <a:p>
            <a:r>
              <a:rPr lang="nb-NO" b="1" dirty="0" smtClean="0"/>
              <a:t>Anleggspolitisk program 2014-2017</a:t>
            </a:r>
            <a:br>
              <a:rPr lang="nb-NO" b="1" dirty="0" smtClean="0"/>
            </a:br>
            <a:r>
              <a:rPr lang="nb-NO" dirty="0" smtClean="0"/>
              <a:t>Tilskudd til </a:t>
            </a:r>
            <a:r>
              <a:rPr lang="nb-NO" dirty="0" smtClean="0"/>
              <a:t>særskilte</a:t>
            </a:r>
            <a:r>
              <a:rPr lang="nb-NO" dirty="0" smtClean="0"/>
              <a:t> </a:t>
            </a:r>
            <a:r>
              <a:rPr lang="nb-NO" dirty="0" smtClean="0"/>
              <a:t>anlegg, departementet følger NIFs innstilling</a:t>
            </a:r>
            <a:endParaRPr lang="nb-NO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</p:nvPr>
        </p:nvGraphicFramePr>
        <p:xfrm>
          <a:off x="683568" y="2564904"/>
          <a:ext cx="7631112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655316"/>
                <a:gridCol w="1907778"/>
                <a:gridCol w="1907778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Type anlegg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Ant. anlegg i perioden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Tilskudd</a:t>
                      </a:r>
                      <a:r>
                        <a:rPr lang="nb-NO" baseline="0" dirty="0" smtClean="0"/>
                        <a:t> per anlegg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Totalt beløp</a:t>
                      </a:r>
                      <a:r>
                        <a:rPr lang="nb-NO" baseline="0" dirty="0" smtClean="0"/>
                        <a:t> 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Rulleskianlegg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4 mill.</a:t>
                      </a:r>
                      <a:r>
                        <a:rPr lang="nb-NO" baseline="0" dirty="0" smtClean="0"/>
                        <a:t> kroner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28 mill. kroner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Kampsportanlegg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4 mill.</a:t>
                      </a:r>
                      <a:r>
                        <a:rPr lang="nb-NO" baseline="0" dirty="0" smtClean="0"/>
                        <a:t> kroner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20 mill. kroner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Turnanlegg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4 mill.</a:t>
                      </a:r>
                      <a:r>
                        <a:rPr lang="nb-NO" baseline="0" dirty="0" smtClean="0"/>
                        <a:t> kroner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20 mill.</a:t>
                      </a:r>
                      <a:r>
                        <a:rPr lang="nb-NO" baseline="0" dirty="0" smtClean="0"/>
                        <a:t> kroner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Svømmeanlegg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5 mill. kroner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40 mill.</a:t>
                      </a:r>
                      <a:r>
                        <a:rPr lang="nb-NO" baseline="0" dirty="0" smtClean="0"/>
                        <a:t> kroner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Isanlegg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4 mill.</a:t>
                      </a:r>
                      <a:r>
                        <a:rPr lang="nb-NO" baseline="0" dirty="0" smtClean="0"/>
                        <a:t> kroner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12 mill. kroner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Andre typer anlegg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40 mill. kroner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Totalt</a:t>
                      </a:r>
                      <a:r>
                        <a:rPr lang="nb-NO" baseline="0" dirty="0" smtClean="0"/>
                        <a:t> i perioden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160 mill. kroner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Gardermoen, 18. oktober 2015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6CEFC-E2A8-487F-A5B2-A566719C223D}" type="slidenum">
              <a:rPr lang="nb-NO" smtClean="0"/>
              <a:pPr>
                <a:defRPr/>
              </a:pPr>
              <a:t>13</a:t>
            </a:fld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Kulturdepartementet</a:t>
            </a:r>
            <a:endParaRPr lang="nb-NO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MVA - kompensasjon</a:t>
            </a:r>
            <a:endParaRPr lang="nb-NO" b="1" dirty="0"/>
          </a:p>
        </p:txBody>
      </p:sp>
      <p:graphicFrame>
        <p:nvGraphicFramePr>
          <p:cNvPr id="7" name="Plassholder for inn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156425"/>
              </p:ext>
            </p:extLst>
          </p:nvPr>
        </p:nvGraphicFramePr>
        <p:xfrm>
          <a:off x="611560" y="3356991"/>
          <a:ext cx="7631113" cy="2448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864096"/>
                <a:gridCol w="1080120"/>
                <a:gridCol w="1080120"/>
                <a:gridCol w="1008112"/>
                <a:gridCol w="1008112"/>
                <a:gridCol w="934369"/>
              </a:tblGrid>
              <a:tr h="390277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Beløp i mill. kroner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2010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2011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2012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2013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2014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2015</a:t>
                      </a:r>
                      <a:endParaRPr lang="nb-NO" dirty="0"/>
                    </a:p>
                  </a:txBody>
                  <a:tcPr/>
                </a:tc>
              </a:tr>
              <a:tr h="685998">
                <a:tc>
                  <a:txBody>
                    <a:bodyPr/>
                    <a:lstStyle/>
                    <a:p>
                      <a:r>
                        <a:rPr lang="nb-NO" dirty="0" smtClean="0"/>
                        <a:t>Bevilget beløp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50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60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61,9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63,8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114,6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100</a:t>
                      </a:r>
                    </a:p>
                    <a:p>
                      <a:pPr algn="ctr"/>
                      <a:r>
                        <a:rPr lang="nb-NO" dirty="0" smtClean="0"/>
                        <a:t>+ 25</a:t>
                      </a:r>
                      <a:endParaRPr lang="nb-NO" dirty="0"/>
                    </a:p>
                  </a:txBody>
                  <a:tcPr/>
                </a:tc>
              </a:tr>
              <a:tr h="685998">
                <a:tc>
                  <a:txBody>
                    <a:bodyPr/>
                    <a:lstStyle/>
                    <a:p>
                      <a:r>
                        <a:rPr lang="nb-NO" dirty="0" smtClean="0"/>
                        <a:t>Søknadssum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14,3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26,7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67,6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62,3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113,8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171,9</a:t>
                      </a:r>
                    </a:p>
                    <a:p>
                      <a:pPr algn="ctr"/>
                      <a:r>
                        <a:rPr lang="nb-NO" dirty="0" smtClean="0"/>
                        <a:t>123,8*</a:t>
                      </a:r>
                      <a:endParaRPr lang="nb-NO" dirty="0"/>
                    </a:p>
                  </a:txBody>
                  <a:tcPr/>
                </a:tc>
              </a:tr>
              <a:tr h="685998">
                <a:tc>
                  <a:txBody>
                    <a:bodyPr/>
                    <a:lstStyle/>
                    <a:p>
                      <a:r>
                        <a:rPr lang="nb-NO" dirty="0" smtClean="0"/>
                        <a:t>Innvilgelses 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90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72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3780854" cy="382439"/>
          </a:xfrm>
        </p:spPr>
        <p:txBody>
          <a:bodyPr/>
          <a:lstStyle/>
          <a:p>
            <a:pPr>
              <a:defRPr/>
            </a:pPr>
            <a:r>
              <a:rPr lang="nn-NO" smtClean="0"/>
              <a:t>Gardermoen, 18. oktober 2015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6CEFC-E2A8-487F-A5B2-A566719C223D}" type="slidenum">
              <a:rPr lang="nb-NO" smtClean="0"/>
              <a:pPr>
                <a:defRPr/>
              </a:pPr>
              <a:t>14</a:t>
            </a:fld>
            <a:endParaRPr lang="nb-NO" dirty="0"/>
          </a:p>
        </p:txBody>
      </p:sp>
      <p:sp>
        <p:nvSpPr>
          <p:cNvPr id="8" name="Tittel 1"/>
          <p:cNvSpPr txBox="1">
            <a:spLocks/>
          </p:cNvSpPr>
          <p:nvPr/>
        </p:nvSpPr>
        <p:spPr bwMode="auto">
          <a:xfrm>
            <a:off x="871972" y="1484784"/>
            <a:ext cx="763226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Innført i 2010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Gjeldende for idrettslag og andre ikke-offentlige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søkere ved bygging av</a:t>
            </a:r>
            <a:r>
              <a:rPr kumimoji="0" lang="nb-NO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idrettsanlegg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sz="1600" baseline="0" dirty="0" smtClean="0">
                <a:latin typeface="Verdana" pitchFamily="34" charset="0"/>
                <a:ea typeface="+mj-ea"/>
                <a:cs typeface="+mj-cs"/>
              </a:rPr>
              <a:t>(*</a:t>
            </a:r>
            <a:r>
              <a:rPr lang="nb-NO" sz="1600" dirty="0" smtClean="0">
                <a:latin typeface="Verdana" pitchFamily="34" charset="0"/>
                <a:ea typeface="+mj-ea"/>
                <a:cs typeface="+mj-cs"/>
              </a:rPr>
              <a:t> utbetalt i 2015)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Kulturdepartementet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Spillemidler tilgjengelige for skianlegg iflg. bestemmelsene … pkt. 2.6.5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endParaRPr lang="nb-NO" dirty="0" smtClean="0"/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Fastsatte søknadssummer for en del typer ordinære idrettsanlegg:</a:t>
            </a:r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Alpinbakker:</a:t>
            </a:r>
          </a:p>
          <a:p>
            <a:pPr lvl="1">
              <a:buFont typeface="Arial" pitchFamily="34" charset="0"/>
              <a:buChar char="•"/>
            </a:pPr>
            <a:r>
              <a:rPr lang="nb-NO" dirty="0" smtClean="0"/>
              <a:t>Slalåm-/storslalåmbakker – tilskudd inntil 1/3 av godkjent kostnad, maks. 1 mill. på hver av enhetene bakke/skitrekk. </a:t>
            </a:r>
            <a:endParaRPr lang="nb-NO" sz="1400" dirty="0" smtClean="0"/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Hoppbakker:</a:t>
            </a:r>
          </a:p>
          <a:p>
            <a:pPr lvl="1">
              <a:buFont typeface="Arial" pitchFamily="34" charset="0"/>
              <a:buChar char="•"/>
            </a:pPr>
            <a:r>
              <a:rPr lang="nb-NO" dirty="0" smtClean="0"/>
              <a:t>Bakke inkl. dommertårn, hoppmålertrapp, </a:t>
            </a:r>
            <a:r>
              <a:rPr lang="nb-NO" dirty="0" err="1" smtClean="0"/>
              <a:t>løpertrapp</a:t>
            </a:r>
            <a:r>
              <a:rPr lang="nb-NO" dirty="0" smtClean="0"/>
              <a:t>, trener-tribune – tilskudd inntil 1/3 av godkjent kostnad, maks. 1. mill.</a:t>
            </a:r>
          </a:p>
          <a:p>
            <a:pPr lvl="1">
              <a:buFont typeface="Arial" pitchFamily="34" charset="0"/>
              <a:buChar char="•"/>
            </a:pPr>
            <a:r>
              <a:rPr lang="nb-NO" dirty="0" smtClean="0"/>
              <a:t>Bakke </a:t>
            </a:r>
            <a:r>
              <a:rPr lang="nb-NO" dirty="0" smtClean="0"/>
              <a:t>med </a:t>
            </a:r>
            <a:r>
              <a:rPr lang="nb-NO" dirty="0" smtClean="0"/>
              <a:t>K/W=75 </a:t>
            </a:r>
            <a:r>
              <a:rPr lang="nb-NO" dirty="0" smtClean="0"/>
              <a:t>m og større – særskilt vurdering av dept.</a:t>
            </a:r>
          </a:p>
          <a:p>
            <a:pPr lvl="1">
              <a:buFont typeface="Arial" pitchFamily="34" charset="0"/>
              <a:buChar char="•"/>
            </a:pPr>
            <a:r>
              <a:rPr lang="nb-NO" dirty="0" smtClean="0"/>
              <a:t>Bakke for helårsbruk – tilskudd inntil 1/3 av godkjent kostnad, maks 0,7 mill. til porselens- eller frysespor og plastdekke i unnarenn.</a:t>
            </a:r>
          </a:p>
          <a:p>
            <a:pPr lvl="1">
              <a:buFont typeface="Arial" pitchFamily="34" charset="0"/>
              <a:buChar char="•"/>
            </a:pPr>
            <a:endParaRPr lang="nb-NO" dirty="0" smtClean="0"/>
          </a:p>
          <a:p>
            <a:pPr marL="0" indent="0">
              <a:buNone/>
            </a:pPr>
            <a:endParaRPr lang="nb-NO" sz="1400" dirty="0" smtClean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Gardermoen, 18. oktober 2015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3FC2D-BD65-4768-A1BA-B6912D06504F}" type="slidenum">
              <a:rPr lang="nb-NO" smtClean="0"/>
              <a:pPr>
                <a:defRPr/>
              </a:pPr>
              <a:t>15</a:t>
            </a:fld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Kulturdepartementet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634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nb-NO" dirty="0"/>
              <a:t>Spillemidler tilgjengelige for skianlegg iflg. bestemmelsene </a:t>
            </a:r>
            <a:r>
              <a:rPr lang="nb-NO" dirty="0" smtClean="0"/>
              <a:t>… pkt. 2.6.5, forts.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endParaRPr lang="nb-NO" dirty="0" smtClean="0"/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Skiheis/skitrekk:</a:t>
            </a:r>
          </a:p>
          <a:p>
            <a:pPr lvl="1">
              <a:buFont typeface="Arial" pitchFamily="34" charset="0"/>
              <a:buChar char="•"/>
            </a:pPr>
            <a:r>
              <a:rPr lang="nb-NO" dirty="0" smtClean="0"/>
              <a:t>Tilskudd inntil 1/3 av godkjent kostnad, maks. 1. mill.</a:t>
            </a:r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Langrenn:</a:t>
            </a:r>
          </a:p>
          <a:p>
            <a:pPr lvl="1">
              <a:buFont typeface="Arial" pitchFamily="34" charset="0"/>
              <a:buChar char="•"/>
            </a:pPr>
            <a:r>
              <a:rPr lang="nb-NO" dirty="0" smtClean="0"/>
              <a:t>I langrennsanlegg inngår stadion, smørebod, sprinttrasé, og løyper, dog kan de ulike enheter vurderes som separate søknader.</a:t>
            </a:r>
          </a:p>
          <a:p>
            <a:pPr lvl="1">
              <a:buFont typeface="Arial" pitchFamily="34" charset="0"/>
              <a:buChar char="•"/>
            </a:pPr>
            <a:r>
              <a:rPr lang="nb-NO" dirty="0" smtClean="0"/>
              <a:t>Tilskudd inntil 1/3 av godkjent kostnad, maks. 1,7 mill.  </a:t>
            </a:r>
          </a:p>
          <a:p>
            <a:pPr lvl="1">
              <a:buFont typeface="Arial" pitchFamily="34" charset="0"/>
              <a:buChar char="•"/>
            </a:pPr>
            <a:r>
              <a:rPr lang="nb-NO" sz="2900" dirty="0" smtClean="0"/>
              <a:t>Løypetraseer for helårsbruk med asfaltdekke – tilleggstilskudd på 1/3 av kostnadene på inntil 0,7 mill. til legging av asfaltdekket.</a:t>
            </a:r>
          </a:p>
          <a:p>
            <a:pPr lvl="1">
              <a:buFont typeface="Arial" pitchFamily="34" charset="0"/>
              <a:buChar char="•"/>
            </a:pPr>
            <a:r>
              <a:rPr lang="nb-NO" sz="2900" dirty="0" smtClean="0"/>
              <a:t>Store anlegg – etter særskilt vurdering av dept.</a:t>
            </a:r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Snøproduksjonsanlegg:</a:t>
            </a:r>
          </a:p>
          <a:p>
            <a:pPr lvl="1">
              <a:buFont typeface="Arial" pitchFamily="34" charset="0"/>
              <a:buChar char="•"/>
            </a:pPr>
            <a:r>
              <a:rPr lang="nb-NO" dirty="0" smtClean="0"/>
              <a:t>Snøkanoner, pumper, vannbasseng, tilførselsledninger og annet utstyr som er nødvendig for snøproduksjon – tilskudd inntil 1/3 av godkjent kostnad, maks 1 mill. </a:t>
            </a:r>
          </a:p>
          <a:p>
            <a:pPr lvl="1">
              <a:buFont typeface="Arial" pitchFamily="34" charset="0"/>
              <a:buChar char="•"/>
            </a:pPr>
            <a:endParaRPr lang="nb-NO" dirty="0" smtClean="0"/>
          </a:p>
          <a:p>
            <a:pPr marL="0" indent="0">
              <a:buNone/>
            </a:pPr>
            <a:endParaRPr lang="nb-NO" sz="1400" dirty="0" smtClean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Gardermoen, 18. oktober 2015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3FC2D-BD65-4768-A1BA-B6912D06504F}" type="slidenum">
              <a:rPr lang="nb-NO" smtClean="0"/>
              <a:pPr>
                <a:defRPr/>
              </a:pPr>
              <a:t>16</a:t>
            </a:fld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Kulturdepartementet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988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nb-NO" dirty="0"/>
              <a:t>Spillemidler </a:t>
            </a:r>
            <a:r>
              <a:rPr lang="nb-NO" dirty="0" smtClean="0"/>
              <a:t>– særskilte ekstra-tilskudd… punktene 2.6.2 og 2.6.3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endParaRPr lang="nb-NO" dirty="0" smtClean="0"/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I enkelte kommuner:</a:t>
            </a:r>
            <a:endParaRPr lang="nb-NO" dirty="0" smtClean="0"/>
          </a:p>
          <a:p>
            <a:pPr lvl="1">
              <a:buFont typeface="Arial" pitchFamily="34" charset="0"/>
              <a:buChar char="•"/>
            </a:pPr>
            <a:r>
              <a:rPr lang="nb-NO" dirty="0" smtClean="0"/>
              <a:t>I Troms og Finnmark: tillegg på 25 % av ordinært tilskudd.</a:t>
            </a:r>
          </a:p>
          <a:p>
            <a:pPr lvl="1">
              <a:buFont typeface="Arial" pitchFamily="34" charset="0"/>
              <a:buChar char="•"/>
            </a:pPr>
            <a:r>
              <a:rPr lang="nb-NO" dirty="0" smtClean="0"/>
              <a:t>I Nordland og Namdalen: tillegg på 20 % av ordinært tilskudd.</a:t>
            </a:r>
          </a:p>
          <a:p>
            <a:pPr lvl="1">
              <a:buFont typeface="Arial" pitchFamily="34" charset="0"/>
              <a:buChar char="•"/>
            </a:pPr>
            <a:r>
              <a:rPr lang="nb-NO" dirty="0" smtClean="0"/>
              <a:t>19 kommuner definert som presskommuner: tillegg på 15 % av ordinært tilskudd.</a:t>
            </a:r>
            <a:endParaRPr lang="nb-NO" dirty="0" smtClean="0"/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Ved større interkommunale </a:t>
            </a:r>
            <a:r>
              <a:rPr lang="nb-NO" dirty="0" smtClean="0"/>
              <a:t>anlegg</a:t>
            </a:r>
            <a:r>
              <a:rPr lang="nb-NO" dirty="0" smtClean="0"/>
              <a:t>:</a:t>
            </a:r>
            <a:endParaRPr lang="nb-NO" dirty="0" smtClean="0"/>
          </a:p>
          <a:p>
            <a:pPr lvl="1">
              <a:buFont typeface="Arial" pitchFamily="34" charset="0"/>
              <a:buChar char="•"/>
            </a:pPr>
            <a:r>
              <a:rPr lang="nb-NO" dirty="0" smtClean="0"/>
              <a:t>Tillegg på 30 av ordinært anlegg. </a:t>
            </a:r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Samlet statlig tilskudd kan ikke overstige 50 % av godkjent kostnad.  </a:t>
            </a:r>
            <a:endParaRPr lang="nb-NO" dirty="0" smtClean="0"/>
          </a:p>
          <a:p>
            <a:pPr lvl="1">
              <a:buFont typeface="Arial" pitchFamily="34" charset="0"/>
              <a:buChar char="•"/>
            </a:pPr>
            <a:endParaRPr lang="nb-NO" dirty="0" smtClean="0"/>
          </a:p>
          <a:p>
            <a:pPr marL="0" indent="0">
              <a:buNone/>
            </a:pPr>
            <a:endParaRPr lang="nb-NO" sz="1400" dirty="0" smtClean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Gardermoen, 18. oktober 2015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3FC2D-BD65-4768-A1BA-B6912D06504F}" type="slidenum">
              <a:rPr lang="nb-NO" smtClean="0"/>
              <a:pPr>
                <a:defRPr/>
              </a:pPr>
              <a:t>17</a:t>
            </a:fld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Kulturdepartementet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082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nb-NO" dirty="0"/>
              <a:t>Spillemidler </a:t>
            </a:r>
            <a:r>
              <a:rPr lang="nb-NO" dirty="0" smtClean="0"/>
              <a:t>– krav til søker – bestemmelsenes pkt. 2.2.1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nb-NO" dirty="0" smtClean="0"/>
              <a:t>Kommuner</a:t>
            </a:r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Idrettslag i Norges idrettsforbund/Norges Skiforbund</a:t>
            </a:r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Idrettslag organisert under Samenes Idrettsforbund-Norge</a:t>
            </a:r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Sammenslutninger som aksjeselskaper, stiftelser og samvirkeforetak, hvis vedtekter er godkjent av dept.  </a:t>
            </a:r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NB! Kun eieren av anlegget som kan søke!</a:t>
            </a:r>
          </a:p>
          <a:p>
            <a:pPr marL="0" indent="0">
              <a:buNone/>
            </a:pPr>
            <a:endParaRPr lang="nb-NO" sz="1400" dirty="0" smtClean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Gardermoen, 18. oktober 2015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3FC2D-BD65-4768-A1BA-B6912D06504F}" type="slidenum">
              <a:rPr lang="nb-NO" smtClean="0"/>
              <a:pPr>
                <a:defRPr/>
              </a:pPr>
              <a:t>18</a:t>
            </a:fld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Kulturdepartementet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115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nb-NO" dirty="0"/>
              <a:t>Spillemidler </a:t>
            </a:r>
            <a:r>
              <a:rPr lang="nb-NO" dirty="0" smtClean="0"/>
              <a:t>– krav til søker – bestemmelsenes pkt. 2.2.1, forts.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endParaRPr lang="nb-NO" dirty="0" smtClean="0"/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Grunnleggende prinsipp at spillemidler ikke skal danne grunnlag for fortjenestebaserte eierformer, og følgende krav gjelder:</a:t>
            </a:r>
          </a:p>
          <a:p>
            <a:pPr lvl="1">
              <a:buFont typeface="Arial" pitchFamily="34" charset="0"/>
              <a:buChar char="•"/>
            </a:pPr>
            <a:r>
              <a:rPr lang="nb-NO" dirty="0" smtClean="0"/>
              <a:t>Søker skal inneha kontroll med eierforhold og drift. </a:t>
            </a:r>
          </a:p>
          <a:p>
            <a:pPr lvl="1">
              <a:buFont typeface="Arial" pitchFamily="34" charset="0"/>
              <a:buChar char="•"/>
            </a:pPr>
            <a:r>
              <a:rPr lang="nb-NO" dirty="0" smtClean="0"/>
              <a:t>Det skal ikke foretas øk. tildelinger (utbytte etc.)til eierne. </a:t>
            </a:r>
          </a:p>
          <a:p>
            <a:pPr lvl="1">
              <a:buFont typeface="Arial" pitchFamily="34" charset="0"/>
              <a:buChar char="•"/>
            </a:pPr>
            <a:r>
              <a:rPr lang="nb-NO" dirty="0" smtClean="0"/>
              <a:t>Eventuelt overskudd skal tilfalle idrettslig </a:t>
            </a:r>
            <a:r>
              <a:rPr lang="nb-NO" dirty="0" smtClean="0"/>
              <a:t>formål. </a:t>
            </a:r>
            <a:endParaRPr lang="nb-NO" dirty="0" smtClean="0"/>
          </a:p>
          <a:p>
            <a:pPr lvl="1">
              <a:buFont typeface="Arial" pitchFamily="34" charset="0"/>
              <a:buChar char="•"/>
            </a:pPr>
            <a:r>
              <a:rPr lang="nb-NO" dirty="0" smtClean="0"/>
              <a:t>Ved oppløsning/avvikling skal formuen tilfalle idrettslig formål. </a:t>
            </a:r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Kravene fremkommer som standard vedtekter for de ulike sammenslutninger som aksjeselskaper, stiftelser og samvirkeforetak (vedlegg til bestemmelsene).  </a:t>
            </a:r>
          </a:p>
          <a:p>
            <a:pPr marL="0" indent="0">
              <a:buNone/>
            </a:pPr>
            <a:endParaRPr lang="nb-NO" sz="1400" dirty="0" smtClean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Gardermoen, 18. oktober 2015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3FC2D-BD65-4768-A1BA-B6912D06504F}" type="slidenum">
              <a:rPr lang="nb-NO" smtClean="0"/>
              <a:pPr>
                <a:defRPr/>
              </a:pPr>
              <a:t>19</a:t>
            </a:fld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Kulturdepartementet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31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Spillemidlene</a:t>
            </a:r>
            <a:br>
              <a:rPr lang="nb-NO" dirty="0" smtClean="0"/>
            </a:br>
            <a:r>
              <a:rPr lang="nb-NO" dirty="0" smtClean="0"/>
              <a:t>Bakgrunn - rettsgrunnlag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nb-NO" dirty="0" smtClean="0"/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Pengespilloven (1992) </a:t>
            </a:r>
          </a:p>
          <a:p>
            <a:pPr>
              <a:buFont typeface="Arial" pitchFamily="34" charset="0"/>
              <a:buChar char="•"/>
            </a:pPr>
            <a:endParaRPr lang="nb-NO" sz="1400" dirty="0" smtClean="0"/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Forskrift om fordeling av overskuddet fra Norsk Tipping AS til idrettsformål (1992)</a:t>
            </a:r>
          </a:p>
          <a:p>
            <a:pPr>
              <a:buFont typeface="Arial" pitchFamily="34" charset="0"/>
              <a:buChar char="•"/>
            </a:pPr>
            <a:endParaRPr lang="nb-NO" sz="1400" dirty="0" smtClean="0"/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Bestemmelser om tilskudd til anlegg for idrett og fysisk aktivitet (rev. utgave hvert år)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Gardermoen, 18. oktober 2015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3FC2D-BD65-4768-A1BA-B6912D06504F}" type="slidenum">
              <a:rPr lang="nb-NO" smtClean="0"/>
              <a:pPr>
                <a:defRPr/>
              </a:pPr>
              <a:t>2</a:t>
            </a:fld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Kulturdepartementet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nb-NO" dirty="0"/>
              <a:t>Spillemidler </a:t>
            </a:r>
            <a:r>
              <a:rPr lang="nb-NO" dirty="0" smtClean="0"/>
              <a:t>– søknadsprosedyrer –  bestemmelsenes pkt. 1.3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fontScale="40000" lnSpcReduction="20000"/>
          </a:bodyPr>
          <a:lstStyle/>
          <a:p>
            <a:pPr>
              <a:buFont typeface="Arial" pitchFamily="34" charset="0"/>
              <a:buChar char="•"/>
            </a:pPr>
            <a:endParaRPr lang="nb-NO" sz="4400" dirty="0" smtClean="0"/>
          </a:p>
          <a:p>
            <a:pPr>
              <a:buFont typeface="Arial" pitchFamily="34" charset="0"/>
              <a:buChar char="•"/>
            </a:pPr>
            <a:r>
              <a:rPr lang="nb-NO" sz="6000" dirty="0" smtClean="0"/>
              <a:t>Krav som må være oppfylt ved søknad om spillemidler </a:t>
            </a:r>
          </a:p>
          <a:p>
            <a:pPr lvl="1">
              <a:buFont typeface="Arial" pitchFamily="34" charset="0"/>
              <a:buChar char="•"/>
            </a:pPr>
            <a:r>
              <a:rPr lang="nb-NO" sz="4500" dirty="0" smtClean="0"/>
              <a:t>Søker </a:t>
            </a:r>
            <a:r>
              <a:rPr lang="nb-NO" sz="4500" dirty="0"/>
              <a:t>må opprette kontakt med kommunen anlegget skal ligge </a:t>
            </a:r>
            <a:r>
              <a:rPr lang="nb-NO" sz="4500" dirty="0" smtClean="0"/>
              <a:t>i.</a:t>
            </a:r>
          </a:p>
          <a:p>
            <a:pPr lvl="1">
              <a:buFont typeface="Arial" pitchFamily="34" charset="0"/>
              <a:buChar char="•"/>
            </a:pPr>
            <a:r>
              <a:rPr lang="nb-NO" sz="4500" dirty="0" smtClean="0"/>
              <a:t>Før </a:t>
            </a:r>
            <a:r>
              <a:rPr lang="nb-NO" sz="4500" dirty="0"/>
              <a:t>det kan søkes om tilskudd til </a:t>
            </a:r>
            <a:r>
              <a:rPr lang="nb-NO" sz="4500" dirty="0" smtClean="0"/>
              <a:t>anlegg, </a:t>
            </a:r>
            <a:r>
              <a:rPr lang="nb-NO" sz="4500" dirty="0" smtClean="0"/>
              <a:t>må </a:t>
            </a:r>
            <a:r>
              <a:rPr lang="nb-NO" sz="4500" dirty="0"/>
              <a:t>kommunen registrere anlegget </a:t>
            </a:r>
            <a:r>
              <a:rPr lang="nb-NO" sz="4500" dirty="0" smtClean="0"/>
              <a:t>i idrettsanleggsregisteret.</a:t>
            </a:r>
          </a:p>
          <a:p>
            <a:pPr lvl="1">
              <a:buFont typeface="Arial" pitchFamily="34" charset="0"/>
              <a:buChar char="•"/>
            </a:pPr>
            <a:r>
              <a:rPr lang="nb-NO" sz="4500" dirty="0" smtClean="0"/>
              <a:t>Anlegget </a:t>
            </a:r>
            <a:r>
              <a:rPr lang="nb-NO" sz="4500" dirty="0"/>
              <a:t>det søkes </a:t>
            </a:r>
            <a:r>
              <a:rPr lang="nb-NO" sz="4500" dirty="0" smtClean="0"/>
              <a:t>tilskudd til, </a:t>
            </a:r>
            <a:r>
              <a:rPr lang="nb-NO" sz="4500" dirty="0"/>
              <a:t>må være del av en vedtatt kommunal plan </a:t>
            </a:r>
            <a:r>
              <a:rPr lang="nb-NO" sz="4500" dirty="0" smtClean="0"/>
              <a:t>som omfatter </a:t>
            </a:r>
            <a:r>
              <a:rPr lang="nb-NO" sz="4500" dirty="0"/>
              <a:t>idrett og fysisk </a:t>
            </a:r>
            <a:r>
              <a:rPr lang="nb-NO" sz="4500" dirty="0" smtClean="0"/>
              <a:t>aktivitet.</a:t>
            </a:r>
          </a:p>
          <a:p>
            <a:pPr lvl="1">
              <a:buFont typeface="Arial" pitchFamily="34" charset="0"/>
              <a:buChar char="•"/>
            </a:pPr>
            <a:r>
              <a:rPr lang="nb-NO" sz="4500" dirty="0" smtClean="0"/>
              <a:t>Planene </a:t>
            </a:r>
            <a:r>
              <a:rPr lang="nb-NO" sz="4500" dirty="0"/>
              <a:t>for anlegget det søkes om tilskudd til, må på forhånd </a:t>
            </a:r>
            <a:r>
              <a:rPr lang="nb-NO" sz="4500" dirty="0" smtClean="0"/>
              <a:t>være idretts-funksjonelt </a:t>
            </a:r>
            <a:r>
              <a:rPr lang="nb-NO" sz="4500" dirty="0"/>
              <a:t>godkjent av departementet eller den det </a:t>
            </a:r>
            <a:r>
              <a:rPr lang="nb-NO" sz="4500" dirty="0" smtClean="0"/>
              <a:t>bemyndiger (</a:t>
            </a:r>
            <a:r>
              <a:rPr lang="nb-NO" sz="4500" dirty="0"/>
              <a:t>kommunen hvor anlegget skal ligge). Idrettsfunksjonell </a:t>
            </a:r>
            <a:r>
              <a:rPr lang="nb-NO" sz="4500" dirty="0" smtClean="0"/>
              <a:t>forhåndsgodkjenning må </a:t>
            </a:r>
            <a:r>
              <a:rPr lang="nb-NO" sz="4500" dirty="0"/>
              <a:t>foreligge før </a:t>
            </a:r>
            <a:r>
              <a:rPr lang="nb-NO" sz="4500" dirty="0" smtClean="0"/>
              <a:t>byggearbeidene </a:t>
            </a:r>
            <a:r>
              <a:rPr lang="nb-NO" sz="4500" dirty="0"/>
              <a:t>igangsettes. </a:t>
            </a:r>
            <a:endParaRPr lang="nb-NO" sz="4500" dirty="0" smtClean="0"/>
          </a:p>
          <a:p>
            <a:pPr lvl="1">
              <a:buFont typeface="Arial" pitchFamily="34" charset="0"/>
              <a:buChar char="•"/>
            </a:pPr>
            <a:r>
              <a:rPr lang="nb-NO" sz="4500" dirty="0" smtClean="0"/>
              <a:t>For </a:t>
            </a:r>
            <a:r>
              <a:rPr lang="nb-NO" sz="4500" dirty="0"/>
              <a:t>søknader om tilskudd til bygging og rehabilitering av ordinære anlegg </a:t>
            </a:r>
            <a:r>
              <a:rPr lang="nb-NO" sz="4500" dirty="0" smtClean="0"/>
              <a:t>for idrett </a:t>
            </a:r>
            <a:r>
              <a:rPr lang="nb-NO" sz="4500" dirty="0"/>
              <a:t>og fysisk </a:t>
            </a:r>
            <a:r>
              <a:rPr lang="nb-NO" sz="4500" dirty="0" smtClean="0"/>
              <a:t>aktivitet gjelder </a:t>
            </a:r>
            <a:r>
              <a:rPr lang="nb-NO" sz="4500" dirty="0"/>
              <a:t>bestemmelsene i kap. 2 samt 5-7. </a:t>
            </a:r>
            <a:endParaRPr lang="nb-NO" sz="4500" dirty="0" smtClean="0"/>
          </a:p>
          <a:p>
            <a:pPr lvl="1">
              <a:buFont typeface="Arial" pitchFamily="34" charset="0"/>
              <a:buChar char="•"/>
            </a:pPr>
            <a:r>
              <a:rPr lang="nb-NO" sz="4500" dirty="0" smtClean="0"/>
              <a:t>For </a:t>
            </a:r>
            <a:r>
              <a:rPr lang="nb-NO" sz="4500" dirty="0"/>
              <a:t>søknader fra sammenslutninger hvis vedtekter skal søkes </a:t>
            </a:r>
            <a:r>
              <a:rPr lang="nb-NO" sz="4500" dirty="0" smtClean="0"/>
              <a:t>forhånds-godkjent av </a:t>
            </a:r>
            <a:r>
              <a:rPr lang="nb-NO" sz="4500" dirty="0"/>
              <a:t>departementet, er det et vilkår for godkjenning av søknaden om tilskudd </a:t>
            </a:r>
            <a:r>
              <a:rPr lang="nb-NO" sz="4500" dirty="0" smtClean="0"/>
              <a:t>at vedtektene </a:t>
            </a:r>
            <a:r>
              <a:rPr lang="nb-NO" sz="4500" dirty="0"/>
              <a:t>er forhåndsgodkjent.</a:t>
            </a:r>
            <a:endParaRPr lang="nb-NO" sz="4500" dirty="0" smtClean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Gardermoen, 18. oktober 2015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3FC2D-BD65-4768-A1BA-B6912D06504F}" type="slidenum">
              <a:rPr lang="nb-NO" smtClean="0"/>
              <a:pPr>
                <a:defRPr/>
              </a:pPr>
              <a:t>20</a:t>
            </a:fld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Kulturdepartementet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727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nb-NO" dirty="0"/>
              <a:t>Spillemidler </a:t>
            </a:r>
            <a:r>
              <a:rPr lang="nb-NO" dirty="0" smtClean="0"/>
              <a:t>– søknadsprosedyrer –  bestemmelsenes pkt. 1.3, forts.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endParaRPr lang="nb-NO" sz="4400" dirty="0" smtClean="0"/>
          </a:p>
          <a:p>
            <a:pPr>
              <a:buFont typeface="Arial" pitchFamily="34" charset="0"/>
              <a:buChar char="•"/>
            </a:pPr>
            <a:r>
              <a:rPr lang="nb-NO" sz="3900" dirty="0" smtClean="0"/>
              <a:t>Slik søker man</a:t>
            </a:r>
          </a:p>
          <a:p>
            <a:pPr lvl="1">
              <a:buFont typeface="Arial" pitchFamily="34" charset="0"/>
              <a:buChar char="•"/>
            </a:pPr>
            <a:r>
              <a:rPr lang="nb-NO" dirty="0" smtClean="0"/>
              <a:t>Søknadsskjema </a:t>
            </a:r>
            <a:r>
              <a:rPr lang="nb-NO" dirty="0"/>
              <a:t>finnes på www.idrettsanlegg.no under </a:t>
            </a:r>
            <a:r>
              <a:rPr lang="nb-NO" i="1" dirty="0"/>
              <a:t>Søknads- og regnskapsskjema</a:t>
            </a:r>
            <a:r>
              <a:rPr lang="nb-NO" dirty="0"/>
              <a:t>. </a:t>
            </a:r>
            <a:r>
              <a:rPr lang="nb-NO" dirty="0" smtClean="0"/>
              <a:t>Når søknaden </a:t>
            </a:r>
            <a:r>
              <a:rPr lang="nb-NO" dirty="0"/>
              <a:t>er fullstendig utfylt inkludert aktuelle vedlegg, skal søknaden sendes inn </a:t>
            </a:r>
            <a:r>
              <a:rPr lang="nb-NO" dirty="0" smtClean="0"/>
              <a:t>til den </a:t>
            </a:r>
            <a:r>
              <a:rPr lang="nb-NO" dirty="0"/>
              <a:t>kommunen som anlegget ligger i. Dette gjøres ved at den aktuelle </a:t>
            </a:r>
            <a:r>
              <a:rPr lang="nb-NO" dirty="0" smtClean="0"/>
              <a:t>kommunen fylles </a:t>
            </a:r>
            <a:r>
              <a:rPr lang="nb-NO" dirty="0"/>
              <a:t>inn i selve søknadsskjemaet. Søknadsskjemaet sendes inn elektronisk</a:t>
            </a:r>
            <a:r>
              <a:rPr lang="nb-NO" dirty="0" smtClean="0"/>
              <a:t>.</a:t>
            </a:r>
            <a:endParaRPr lang="nb-NO" sz="3700" dirty="0" smtClean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Gardermoen, 18. oktober 2015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3FC2D-BD65-4768-A1BA-B6912D06504F}" type="slidenum">
              <a:rPr lang="nb-NO" smtClean="0"/>
              <a:pPr>
                <a:defRPr/>
              </a:pPr>
              <a:t>21</a:t>
            </a:fld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Kulturdepartementet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326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nb-NO" dirty="0"/>
              <a:t>Spillemidler </a:t>
            </a:r>
            <a:r>
              <a:rPr lang="nb-NO" dirty="0" smtClean="0"/>
              <a:t>– søknadsprosedyrer –  bestemmelsenes pkt. 1.3, forts.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988840"/>
            <a:ext cx="8147248" cy="4137323"/>
          </a:xfrm>
        </p:spPr>
        <p:txBody>
          <a:bodyPr>
            <a:normAutofit fontScale="32500" lnSpcReduction="20000"/>
          </a:bodyPr>
          <a:lstStyle/>
          <a:p>
            <a:r>
              <a:rPr lang="nb-NO" sz="7400" b="1" dirty="0" smtClean="0"/>
              <a:t>Kunngjøring</a:t>
            </a:r>
          </a:p>
          <a:p>
            <a:r>
              <a:rPr lang="nb-NO" sz="4900" dirty="0" smtClean="0"/>
              <a:t>Departementet </a:t>
            </a:r>
            <a:r>
              <a:rPr lang="nb-NO" sz="4900" dirty="0"/>
              <a:t>kunngjør adgangen til å søke om tilskudd av spillemidlene </a:t>
            </a:r>
            <a:r>
              <a:rPr lang="nb-NO" sz="4900" dirty="0" smtClean="0"/>
              <a:t>til idrettsanlegg </a:t>
            </a:r>
            <a:r>
              <a:rPr lang="nb-NO" sz="4900" dirty="0"/>
              <a:t>i kommunene innen </a:t>
            </a:r>
            <a:r>
              <a:rPr lang="nb-NO" sz="4900" b="1" dirty="0"/>
              <a:t>15. juni </a:t>
            </a:r>
            <a:r>
              <a:rPr lang="nb-NO" sz="4900" dirty="0"/>
              <a:t>hvert år. </a:t>
            </a:r>
          </a:p>
          <a:p>
            <a:r>
              <a:rPr lang="nb-NO" sz="7400" b="1" dirty="0"/>
              <a:t>Søknadsfrist</a:t>
            </a:r>
          </a:p>
          <a:p>
            <a:r>
              <a:rPr lang="nb-NO" sz="4900" dirty="0"/>
              <a:t>Kommunen fastsetter søknadsfrist i egen kommune. Søker har ansvar for at </a:t>
            </a:r>
            <a:r>
              <a:rPr lang="nb-NO" sz="4900" dirty="0" smtClean="0"/>
              <a:t>disse fristene </a:t>
            </a:r>
            <a:r>
              <a:rPr lang="nb-NO" sz="4900" dirty="0"/>
              <a:t>overholdes. For sent innkomne søknader godkjennes </a:t>
            </a:r>
            <a:r>
              <a:rPr lang="nb-NO" sz="4900" dirty="0" smtClean="0"/>
              <a:t>ikke.</a:t>
            </a:r>
          </a:p>
          <a:p>
            <a:r>
              <a:rPr lang="nb-NO" sz="4900" dirty="0" smtClean="0"/>
              <a:t>For </a:t>
            </a:r>
            <a:r>
              <a:rPr lang="nb-NO" sz="4900" dirty="0"/>
              <a:t>å være sikret søknadsbehandling i </a:t>
            </a:r>
            <a:r>
              <a:rPr lang="nb-NO" sz="4900" b="1" dirty="0"/>
              <a:t>2016</a:t>
            </a:r>
            <a:r>
              <a:rPr lang="nb-NO" sz="4900" dirty="0"/>
              <a:t>, må følgende søknader om </a:t>
            </a:r>
            <a:r>
              <a:rPr lang="nb-NO" sz="4900" dirty="0" smtClean="0"/>
              <a:t>godkjenning eller </a:t>
            </a:r>
            <a:r>
              <a:rPr lang="nb-NO" sz="4900" dirty="0"/>
              <a:t>dispensasjon sendes til departementet innen </a:t>
            </a:r>
            <a:r>
              <a:rPr lang="nb-NO" sz="4900" b="1" dirty="0"/>
              <a:t>15. november 2015</a:t>
            </a:r>
            <a:r>
              <a:rPr lang="nb-NO" sz="4900" dirty="0"/>
              <a:t>:</a:t>
            </a:r>
          </a:p>
          <a:p>
            <a:pPr marL="0" indent="0">
              <a:buNone/>
            </a:pPr>
            <a:r>
              <a:rPr lang="nb-NO" sz="4900" dirty="0"/>
              <a:t>	</a:t>
            </a:r>
            <a:r>
              <a:rPr lang="nb-NO" sz="4900" dirty="0" smtClean="0"/>
              <a:t>- søknad </a:t>
            </a:r>
            <a:r>
              <a:rPr lang="nb-NO" sz="4900" dirty="0"/>
              <a:t>om dispensasjon fra kravet om tinglyst feste-/leieavtale, jf. pkt. 2.2.5 </a:t>
            </a:r>
            <a:r>
              <a:rPr lang="nb-NO" sz="4900" dirty="0" smtClean="0"/>
              <a:t>og 3.4</a:t>
            </a:r>
            <a:endParaRPr lang="nb-NO" sz="4900" dirty="0"/>
          </a:p>
          <a:p>
            <a:pPr marL="0" indent="0">
              <a:buNone/>
            </a:pPr>
            <a:r>
              <a:rPr lang="nb-NO" sz="4900" dirty="0"/>
              <a:t>	</a:t>
            </a:r>
            <a:r>
              <a:rPr lang="nb-NO" sz="4900" dirty="0" smtClean="0"/>
              <a:t>- søknad </a:t>
            </a:r>
            <a:r>
              <a:rPr lang="nb-NO" sz="4900" dirty="0"/>
              <a:t>om godkjenning av større interkommunale idrettsanlegg etter pkt. 2.6.3</a:t>
            </a:r>
          </a:p>
          <a:p>
            <a:pPr marL="0" indent="0">
              <a:buNone/>
            </a:pPr>
            <a:r>
              <a:rPr lang="nb-NO" sz="4900" dirty="0"/>
              <a:t>	</a:t>
            </a:r>
            <a:r>
              <a:rPr lang="nb-NO" sz="4900" dirty="0" smtClean="0"/>
              <a:t>- søknad </a:t>
            </a:r>
            <a:r>
              <a:rPr lang="nb-NO" sz="4900" dirty="0"/>
              <a:t>om godkjenning av vedtekter etter pkt. 2.2.1</a:t>
            </a:r>
          </a:p>
          <a:p>
            <a:r>
              <a:rPr lang="nb-NO" sz="4900" dirty="0" smtClean="0"/>
              <a:t>Frister </a:t>
            </a:r>
            <a:r>
              <a:rPr lang="nb-NO" sz="4900" dirty="0"/>
              <a:t>for søknader om idrettsfunksjonell forhåndsgodkjenning, se pkt. 2.5.1 og 2.5.3</a:t>
            </a:r>
            <a:r>
              <a:rPr lang="nb-NO" sz="4900" dirty="0" smtClean="0"/>
              <a:t>.</a:t>
            </a:r>
            <a:endParaRPr lang="nb-NO" sz="490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Gardermoen, 18. oktober 2015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3FC2D-BD65-4768-A1BA-B6912D06504F}" type="slidenum">
              <a:rPr lang="nb-NO" smtClean="0"/>
              <a:pPr>
                <a:defRPr/>
              </a:pPr>
              <a:t>22</a:t>
            </a:fld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Kulturdepartementet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385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nb-NO" dirty="0"/>
              <a:t>Spillemidler </a:t>
            </a:r>
            <a:r>
              <a:rPr lang="nb-NO" dirty="0" smtClean="0"/>
              <a:t>– søknadsprosedyrer –  bestemmelsenes pkt. 1.3, forts.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988840"/>
            <a:ext cx="8147248" cy="4137323"/>
          </a:xfrm>
        </p:spPr>
        <p:txBody>
          <a:bodyPr>
            <a:normAutofit/>
          </a:bodyPr>
          <a:lstStyle/>
          <a:p>
            <a:r>
              <a:rPr lang="nb-NO" sz="2400" b="1" dirty="0" smtClean="0"/>
              <a:t>Kommunens frist </a:t>
            </a:r>
          </a:p>
          <a:p>
            <a:r>
              <a:rPr lang="nb-NO" sz="1700" dirty="0" smtClean="0"/>
              <a:t>Kommunen </a:t>
            </a:r>
            <a:r>
              <a:rPr lang="nb-NO" sz="1700" dirty="0"/>
              <a:t>gjør sine prioriteringer og vedtak. Kommunens vedtak og søknader </a:t>
            </a:r>
            <a:r>
              <a:rPr lang="nb-NO" sz="1700" dirty="0" smtClean="0"/>
              <a:t>sendes        fylkeskommunen </a:t>
            </a:r>
            <a:r>
              <a:rPr lang="nb-NO" sz="1700" dirty="0"/>
              <a:t>innen </a:t>
            </a:r>
            <a:r>
              <a:rPr lang="nb-NO" sz="1700" b="1" dirty="0"/>
              <a:t>15. januar 2016. </a:t>
            </a:r>
            <a:r>
              <a:rPr lang="nb-NO" sz="1700" dirty="0"/>
              <a:t>For sent innkomne </a:t>
            </a:r>
            <a:r>
              <a:rPr lang="nb-NO" sz="1700" dirty="0" smtClean="0"/>
              <a:t>søknader godkjennes </a:t>
            </a:r>
            <a:r>
              <a:rPr lang="nb-NO" sz="1700" dirty="0"/>
              <a:t>ikke.</a:t>
            </a:r>
          </a:p>
          <a:p>
            <a:r>
              <a:rPr lang="nb-NO" sz="2400" b="1" dirty="0"/>
              <a:t>Fylkeskommunens frist</a:t>
            </a:r>
          </a:p>
          <a:p>
            <a:r>
              <a:rPr lang="nb-NO" sz="1600" dirty="0"/>
              <a:t>Fylkeskommunen setter opp oversikter over de søknader som er kommet inn </a:t>
            </a:r>
            <a:r>
              <a:rPr lang="nb-NO" sz="1600" dirty="0" smtClean="0"/>
              <a:t>ved fristens </a:t>
            </a:r>
            <a:r>
              <a:rPr lang="nb-NO" sz="1600" dirty="0"/>
              <a:t>utløp. Oversiktene sendes departementet innen </a:t>
            </a:r>
            <a:r>
              <a:rPr lang="nb-NO" sz="1600" b="1" dirty="0"/>
              <a:t>15. mars 2016</a:t>
            </a:r>
            <a:r>
              <a:rPr lang="nb-NO" sz="1600" dirty="0"/>
              <a:t>. Det </a:t>
            </a:r>
            <a:r>
              <a:rPr lang="nb-NO" sz="1600" dirty="0" smtClean="0"/>
              <a:t>skal settes </a:t>
            </a:r>
            <a:r>
              <a:rPr lang="nb-NO" sz="1600" dirty="0"/>
              <a:t>opp egne lister for hver av kategoriene ordinære anlegg og nærmiljøanlegg.</a:t>
            </a:r>
          </a:p>
          <a:p>
            <a:r>
              <a:rPr lang="nb-NO" sz="2400" b="1" dirty="0"/>
              <a:t>Fordeling av spillemidler</a:t>
            </a:r>
          </a:p>
          <a:p>
            <a:r>
              <a:rPr lang="nb-NO" sz="1600" dirty="0"/>
              <a:t>Departementet fastsetter de beløp fylkeskommunene kan få til fordeling og gir </a:t>
            </a:r>
            <a:r>
              <a:rPr lang="nb-NO" sz="1600" dirty="0" smtClean="0"/>
              <a:t>melding til </a:t>
            </a:r>
            <a:r>
              <a:rPr lang="nb-NO" sz="1600" dirty="0"/>
              <a:t>fylkeskommunene om beløpenes størrelse normalt innen </a:t>
            </a:r>
            <a:r>
              <a:rPr lang="nb-NO" sz="1600" b="1" dirty="0"/>
              <a:t>1. mai 2016</a:t>
            </a:r>
            <a:r>
              <a:rPr lang="nb-NO" sz="1600" dirty="0" smtClean="0"/>
              <a:t>. Fylkeskommunen </a:t>
            </a:r>
            <a:r>
              <a:rPr lang="nb-NO" sz="1600" dirty="0"/>
              <a:t>fordeler det tildelte beløp og underretter søkerne om tilsagnet </a:t>
            </a:r>
            <a:r>
              <a:rPr lang="nb-NO" sz="1600" dirty="0" smtClean="0"/>
              <a:t>innen </a:t>
            </a:r>
            <a:r>
              <a:rPr lang="nb-NO" sz="1600" b="1" dirty="0" smtClean="0"/>
              <a:t>1</a:t>
            </a:r>
            <a:r>
              <a:rPr lang="nb-NO" sz="1600" b="1" dirty="0"/>
              <a:t>. juli 2016. </a:t>
            </a:r>
            <a:r>
              <a:rPr lang="nb-NO" sz="1600" dirty="0"/>
              <a:t>Fylkeskommunens saksframlegg og vedtak sendes </a:t>
            </a:r>
            <a:r>
              <a:rPr lang="nb-NO" sz="1600" dirty="0" smtClean="0"/>
              <a:t>departementet innen </a:t>
            </a:r>
            <a:r>
              <a:rPr lang="nb-NO" sz="1600" b="1" dirty="0"/>
              <a:t>15. juli </a:t>
            </a:r>
            <a:r>
              <a:rPr lang="nb-NO" sz="1600" b="1" dirty="0" smtClean="0"/>
              <a:t>2016</a:t>
            </a:r>
            <a:endParaRPr lang="nb-NO" sz="490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Gardermoen, 18. oktober 2015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3FC2D-BD65-4768-A1BA-B6912D06504F}" type="slidenum">
              <a:rPr lang="nb-NO" smtClean="0"/>
              <a:pPr>
                <a:defRPr/>
              </a:pPr>
              <a:t>23</a:t>
            </a:fld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Kulturdepartementet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781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Pengespilloven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endParaRPr lang="nb-NO" dirty="0" smtClean="0"/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Pengespillovens § 10 lyder: </a:t>
            </a:r>
          </a:p>
          <a:p>
            <a:pPr>
              <a:buFont typeface="Arial" pitchFamily="34" charset="0"/>
              <a:buChar char="•"/>
            </a:pPr>
            <a:endParaRPr lang="nb-NO" sz="1400" dirty="0" smtClean="0"/>
          </a:p>
          <a:p>
            <a:pPr>
              <a:buNone/>
            </a:pPr>
            <a:r>
              <a:rPr lang="nb-NO" dirty="0" smtClean="0"/>
              <a:t>	”Overskuddet fra spillevirksomheten i selskapet og datterselskap fordeles med </a:t>
            </a:r>
            <a:r>
              <a:rPr lang="nb-NO" b="1" dirty="0" smtClean="0"/>
              <a:t>64 % til idrettsformål</a:t>
            </a:r>
            <a:r>
              <a:rPr lang="nb-NO" dirty="0" smtClean="0"/>
              <a:t>, 18 % til kulturformål og 18 % til samfunnsnyttige eller humanitære organisasjoner som ikke er tilknyttet Norges idrettsforbund og olympiske og paralympiske komité. Midlene fordeles av Kongen.”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Gardermoen, 18. oktober 2015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3FC2D-BD65-4768-A1BA-B6912D06504F}" type="slidenum">
              <a:rPr lang="nb-NO" smtClean="0"/>
              <a:pPr>
                <a:defRPr/>
              </a:pPr>
              <a:t>3</a:t>
            </a:fld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Kulturdepartementet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Forskrift om fordeling av overskuddet fra Norsk Tipping AS til idrettsformål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Arial" pitchFamily="34" charset="0"/>
              <a:buChar char="•"/>
            </a:pPr>
            <a:endParaRPr lang="nb-NO" dirty="0" smtClean="0"/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Forskriften lyder: </a:t>
            </a:r>
          </a:p>
          <a:p>
            <a:pPr>
              <a:buFont typeface="Arial" pitchFamily="34" charset="0"/>
              <a:buChar char="•"/>
            </a:pPr>
            <a:endParaRPr lang="nb-NO" sz="1400" dirty="0" smtClean="0"/>
          </a:p>
          <a:p>
            <a:pPr>
              <a:buNone/>
            </a:pPr>
            <a:r>
              <a:rPr lang="nb-NO" dirty="0" smtClean="0"/>
              <a:t>	</a:t>
            </a:r>
            <a:r>
              <a:rPr lang="nb-NO" b="1" dirty="0" smtClean="0"/>
              <a:t>§ 1</a:t>
            </a:r>
            <a:r>
              <a:rPr lang="nb-NO" dirty="0" smtClean="0"/>
              <a:t>	Kongen foretar hvert år, etter innstilling fra Kulturdepartementet, 	fordelingen av idrettens andel av overskuddet i Norsk Tipping AS på 	hovedposter.</a:t>
            </a:r>
          </a:p>
          <a:p>
            <a:pPr>
              <a:buNone/>
            </a:pPr>
            <a:r>
              <a:rPr lang="nb-NO" dirty="0" smtClean="0"/>
              <a:t>	</a:t>
            </a:r>
            <a:r>
              <a:rPr lang="nb-NO" b="1" dirty="0" smtClean="0"/>
              <a:t>§ 2 </a:t>
            </a:r>
            <a:r>
              <a:rPr lang="nb-NO" dirty="0" smtClean="0"/>
              <a:t>	Kulturdepartementet eller den departementet gir fullmakt foretar 	fordelingen innenfor rammen av de enkelte poster.</a:t>
            </a:r>
          </a:p>
          <a:p>
            <a:pPr>
              <a:buNone/>
            </a:pPr>
            <a:r>
              <a:rPr lang="nb-NO" dirty="0" smtClean="0"/>
              <a:t>		Departementet fastsetter prosedyrer og detaljregler for fordelingen.</a:t>
            </a:r>
          </a:p>
          <a:p>
            <a:pPr>
              <a:buNone/>
            </a:pPr>
            <a:r>
              <a:rPr lang="nb-NO" dirty="0" smtClean="0"/>
              <a:t>	</a:t>
            </a:r>
            <a:r>
              <a:rPr lang="nb-NO" b="1" dirty="0" smtClean="0"/>
              <a:t>§ 3 </a:t>
            </a:r>
            <a:r>
              <a:rPr lang="nb-NO" dirty="0" smtClean="0"/>
              <a:t>	Hovedretningslinjene for bruk av idrettens andel av overskuddet til Norsk 	Tipping AS er at:</a:t>
            </a:r>
          </a:p>
          <a:p>
            <a:pPr lvl="0">
              <a:buNone/>
            </a:pPr>
            <a:r>
              <a:rPr lang="nb-NO" dirty="0" smtClean="0"/>
              <a:t>		a) midlene i første rekke brukes til </a:t>
            </a:r>
            <a:r>
              <a:rPr lang="nb-NO" b="1" dirty="0" smtClean="0"/>
              <a:t>utbygging av idrettsanlegg</a:t>
            </a:r>
          </a:p>
          <a:p>
            <a:pPr lvl="0">
              <a:buNone/>
            </a:pPr>
            <a:r>
              <a:rPr lang="nb-NO" dirty="0" smtClean="0"/>
              <a:t>		b det ytes midler til Norges Idrettsforbunds administrasjon og viktige 	   arbeidsoppgaver</a:t>
            </a:r>
          </a:p>
          <a:p>
            <a:pPr lvl="0">
              <a:buNone/>
            </a:pPr>
            <a:r>
              <a:rPr lang="nb-NO" dirty="0" smtClean="0"/>
              <a:t>		c) det ytes midler til andre idrettsoppgaver og formål som departementet 	    finner berettiget til stønad</a:t>
            </a:r>
          </a:p>
          <a:p>
            <a:pPr>
              <a:buNone/>
            </a:pPr>
            <a:r>
              <a:rPr lang="nb-NO" dirty="0" smtClean="0"/>
              <a:t>	</a:t>
            </a:r>
            <a:r>
              <a:rPr lang="nb-NO" b="1" dirty="0" smtClean="0"/>
              <a:t>§ 4 </a:t>
            </a:r>
            <a:r>
              <a:rPr lang="nb-NO" dirty="0" smtClean="0"/>
              <a:t>	Forskriften trer i kraft 1. januar 1993.</a:t>
            </a:r>
          </a:p>
          <a:p>
            <a:endParaRPr lang="nb-NO" dirty="0" smtClean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Gardermoen, 18. oktober 2015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3FC2D-BD65-4768-A1BA-B6912D06504F}" type="slidenum">
              <a:rPr lang="nb-NO" smtClean="0"/>
              <a:pPr>
                <a:defRPr/>
              </a:pPr>
              <a:t>4</a:t>
            </a:fld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Kulturdepartementet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Bestemmelsene om tilskudd til anlegg for idrett og fysisk aktivitet - 2015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endParaRPr lang="nb-NO" dirty="0" smtClean="0"/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Bestemmelsenes pkt. 6.2.3 lyder: </a:t>
            </a:r>
          </a:p>
          <a:p>
            <a:pPr>
              <a:buFont typeface="Arial" pitchFamily="34" charset="0"/>
              <a:buChar char="•"/>
            </a:pPr>
            <a:endParaRPr lang="nb-NO" sz="1400" dirty="0" smtClean="0"/>
          </a:p>
          <a:p>
            <a:pPr>
              <a:buNone/>
            </a:pPr>
            <a:r>
              <a:rPr lang="nb-NO" dirty="0" smtClean="0"/>
              <a:t>	</a:t>
            </a:r>
            <a:r>
              <a:rPr lang="nb-NO" b="1" dirty="0" smtClean="0"/>
              <a:t>Prioritering av søknader og fordeling av spillemidler</a:t>
            </a:r>
          </a:p>
          <a:p>
            <a:pPr>
              <a:buNone/>
            </a:pPr>
            <a:r>
              <a:rPr lang="nb-NO" dirty="0" smtClean="0"/>
              <a:t>	Fylkeskommunen foretar prioritering av søknader og fordeling av de spillemidler som er stillet til disposisjon av departementet, jf. </a:t>
            </a:r>
            <a:r>
              <a:rPr lang="nb-NO" b="1" dirty="0" smtClean="0"/>
              <a:t>fullmakt fra departementet til fylkeskommunene om å foreta fordelingen</a:t>
            </a:r>
            <a:r>
              <a:rPr lang="nb-NO" dirty="0" smtClean="0"/>
              <a:t>, se pkt. 1.2. </a:t>
            </a:r>
          </a:p>
          <a:p>
            <a:r>
              <a:rPr lang="nb-NO" dirty="0" smtClean="0"/>
              <a:t>Bestemmelsenes pkt. 1.2, første ledd lyder:</a:t>
            </a:r>
          </a:p>
          <a:p>
            <a:pPr>
              <a:buNone/>
            </a:pPr>
            <a:r>
              <a:rPr lang="nb-NO" dirty="0" smtClean="0"/>
              <a:t>	Med hjemmel i kgl. res. av 3. april 1987 </a:t>
            </a:r>
            <a:r>
              <a:rPr lang="nb-NO" b="1" dirty="0" smtClean="0"/>
              <a:t>bemyndiget</a:t>
            </a:r>
            <a:r>
              <a:rPr lang="nb-NO" dirty="0" smtClean="0"/>
              <a:t> Kultur- og vitenskapsdepartementet (nå Kulturdepartementet, heretter benevnt departementet) </a:t>
            </a:r>
            <a:r>
              <a:rPr lang="nb-NO" b="1" dirty="0" smtClean="0"/>
              <a:t>fylkeskommunene til å foreta fordelingen av de spillemidler som hvert år stilles til disposisjon for bygging av anlegg for idrett og fysisk aktivitet </a:t>
            </a:r>
            <a:r>
              <a:rPr lang="nb-NO" dirty="0" smtClean="0"/>
              <a:t>(post 1.1 ”Idrettsanlegg i kommunene” på hovedfordelingen av spillemidler til idrettsformål).</a:t>
            </a:r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endParaRPr lang="nb-NO" dirty="0" smtClean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Gardermoen, 18. oktober 2015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3FC2D-BD65-4768-A1BA-B6912D06504F}" type="slidenum">
              <a:rPr lang="nb-NO" smtClean="0"/>
              <a:pPr>
                <a:defRPr/>
              </a:pPr>
              <a:t>5</a:t>
            </a:fld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Kulturdepartementet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Tilgjengelige spillemidler – </a:t>
            </a:r>
            <a:br>
              <a:rPr lang="nb-NO" dirty="0" smtClean="0"/>
            </a:br>
            <a:r>
              <a:rPr lang="nb-NO" dirty="0" smtClean="0"/>
              <a:t>tippenøkkelen gjeldende fra 2015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nb-NO" dirty="0" smtClean="0"/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64 % til idrettsformål (fra 56 % i 2014)</a:t>
            </a:r>
          </a:p>
          <a:p>
            <a:pPr>
              <a:buFont typeface="Arial" pitchFamily="34" charset="0"/>
              <a:buChar char="•"/>
            </a:pPr>
            <a:endParaRPr lang="nb-NO" sz="1400" dirty="0" smtClean="0"/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18 % til kulturformål</a:t>
            </a:r>
          </a:p>
          <a:p>
            <a:pPr>
              <a:buFont typeface="Arial" pitchFamily="34" charset="0"/>
              <a:buChar char="•"/>
            </a:pPr>
            <a:endParaRPr lang="nb-NO" sz="1400" dirty="0" smtClean="0"/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18 % til humanitære og samfunnsnyttige 		    organisasjoner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Gardermoen, 18. oktober 2015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3FC2D-BD65-4768-A1BA-B6912D06504F}" type="slidenum">
              <a:rPr lang="nb-NO" smtClean="0"/>
              <a:pPr>
                <a:defRPr/>
              </a:pPr>
              <a:t>6</a:t>
            </a:fld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Kulturdepartementet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Utvikling i samlet søknadssum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Gardermoen, 18. oktober 2015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3FC2D-BD65-4768-A1BA-B6912D06504F}" type="slidenum">
              <a:rPr lang="nb-NO" smtClean="0"/>
              <a:pPr>
                <a:defRPr/>
              </a:pPr>
              <a:t>7</a:t>
            </a:fld>
            <a:endParaRPr lang="nb-NO" dirty="0"/>
          </a:p>
        </p:txBody>
      </p:sp>
      <p:sp>
        <p:nvSpPr>
          <p:cNvPr id="9" name="Plassholder for innhold 8"/>
          <p:cNvSpPr>
            <a:spLocks noGrp="1"/>
          </p:cNvSpPr>
          <p:nvPr>
            <p:ph idx="1"/>
          </p:nvPr>
        </p:nvSpPr>
        <p:spPr>
          <a:xfrm>
            <a:off x="755576" y="3645024"/>
            <a:ext cx="7631838" cy="2617751"/>
          </a:xfrm>
        </p:spPr>
        <p:txBody>
          <a:bodyPr/>
          <a:lstStyle/>
          <a:p>
            <a:pPr marL="360000">
              <a:spcAft>
                <a:spcPts val="1200"/>
              </a:spcAft>
              <a:buFont typeface="Arial" pitchFamily="34" charset="0"/>
              <a:buChar char="•"/>
            </a:pPr>
            <a:r>
              <a:rPr lang="nb-NO" dirty="0" smtClean="0"/>
              <a:t>Ca. 570 mill. kr mer i søknadsbeløp</a:t>
            </a:r>
          </a:p>
          <a:p>
            <a:pPr marL="760050" lvl="1">
              <a:spcAft>
                <a:spcPts val="1200"/>
              </a:spcAft>
              <a:buFont typeface="Arial" pitchFamily="34" charset="0"/>
              <a:buChar char="•"/>
            </a:pPr>
            <a:r>
              <a:rPr lang="nb-NO" dirty="0" smtClean="0"/>
              <a:t>Søknadsantall økt med 8,3 %</a:t>
            </a:r>
          </a:p>
          <a:p>
            <a:pPr marL="760050" lvl="1">
              <a:spcAft>
                <a:spcPts val="1200"/>
              </a:spcAft>
              <a:buFont typeface="Arial" pitchFamily="34" charset="0"/>
              <a:buChar char="•"/>
            </a:pPr>
            <a:r>
              <a:rPr lang="nb-NO" dirty="0" smtClean="0"/>
              <a:t>Søknadsbeløp økt med 17,2 %</a:t>
            </a:r>
          </a:p>
          <a:p>
            <a:pPr marL="760050" lvl="1">
              <a:spcAft>
                <a:spcPts val="1200"/>
              </a:spcAft>
              <a:buFont typeface="Arial" pitchFamily="34" charset="0"/>
              <a:buChar char="•"/>
            </a:pPr>
            <a:endParaRPr lang="nb-NO" dirty="0" smtClean="0"/>
          </a:p>
        </p:txBody>
      </p:sp>
      <p:sp>
        <p:nvSpPr>
          <p:cNvPr id="7" name="Plassholder for innhold 8"/>
          <p:cNvSpPr txBox="1">
            <a:spLocks/>
          </p:cNvSpPr>
          <p:nvPr/>
        </p:nvSpPr>
        <p:spPr bwMode="auto">
          <a:xfrm>
            <a:off x="683568" y="1628800"/>
            <a:ext cx="7703846" cy="2617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00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b-NO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3306 mill. kr</a:t>
            </a:r>
            <a:r>
              <a:rPr kumimoji="0" lang="nb-NO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i 2014</a:t>
            </a:r>
          </a:p>
          <a:p>
            <a:pPr marL="817200" lvl="1" indent="-34290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kumimoji="0" lang="nb-NO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3029 søknader</a:t>
            </a:r>
          </a:p>
          <a:p>
            <a:pPr marL="3600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b-NO" sz="2600" baseline="0" dirty="0" smtClean="0">
                <a:latin typeface="Verdana" pitchFamily="34" charset="0"/>
              </a:rPr>
              <a:t>3875 mill. kr i 2015</a:t>
            </a:r>
          </a:p>
          <a:p>
            <a:pPr marL="817200" lvl="1" indent="-3429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kumimoji="0" lang="nb-NO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3281 søknader</a:t>
            </a:r>
            <a:endParaRPr kumimoji="0" lang="nb-NO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7600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b-NO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Kulturdepartementet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82679" y="1160748"/>
            <a:ext cx="5724200" cy="270030"/>
          </a:xfrm>
        </p:spPr>
        <p:txBody>
          <a:bodyPr>
            <a:noAutofit/>
          </a:bodyPr>
          <a:lstStyle/>
          <a:p>
            <a:pPr fontAlgn="b">
              <a:spcBef>
                <a:spcPts val="0"/>
              </a:spcBef>
              <a:defRPr/>
            </a:pPr>
            <a:r>
              <a:rPr lang="nb-NO" sz="1800" b="1" dirty="0">
                <a:solidFill>
                  <a:srgbClr val="000000"/>
                </a:solidFill>
              </a:rPr>
              <a:t>Innkomne spillemiddelsøknader 2015 </a:t>
            </a:r>
            <a:br>
              <a:rPr lang="nb-NO" sz="1800" b="1" dirty="0">
                <a:solidFill>
                  <a:srgbClr val="000000"/>
                </a:solidFill>
              </a:rPr>
            </a:br>
            <a:endParaRPr lang="nb-NO" sz="1800" dirty="0"/>
          </a:p>
        </p:txBody>
      </p:sp>
      <p:graphicFrame>
        <p:nvGraphicFramePr>
          <p:cNvPr id="8" name="Plassholder for innhold 7"/>
          <p:cNvGraphicFramePr>
            <a:graphicFrameLocks noGrp="1"/>
          </p:cNvGraphicFramePr>
          <p:nvPr>
            <p:ph idx="1"/>
          </p:nvPr>
        </p:nvGraphicFramePr>
        <p:xfrm>
          <a:off x="1655678" y="1538791"/>
          <a:ext cx="5940660" cy="3960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020"/>
                <a:gridCol w="688310"/>
                <a:gridCol w="848666"/>
                <a:gridCol w="848666"/>
                <a:gridCol w="848666"/>
                <a:gridCol w="848666"/>
                <a:gridCol w="848666"/>
              </a:tblGrid>
              <a:tr h="176291">
                <a:tc>
                  <a:txBody>
                    <a:bodyPr/>
                    <a:lstStyle/>
                    <a:p>
                      <a:pPr algn="l" fontAlgn="ctr"/>
                      <a:endParaRPr lang="nb-NO" sz="900" b="1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44" marR="7144" marT="7144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Ordinære anlegg</a:t>
                      </a:r>
                    </a:p>
                  </a:txBody>
                  <a:tcPr marL="7144" marR="7144" marT="7144" marB="0" anchor="b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Nærmiljøanlegg</a:t>
                      </a:r>
                    </a:p>
                  </a:txBody>
                  <a:tcPr marL="7144" marR="7144" marT="7144" marB="0" anchor="b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Samlet sum 2015</a:t>
                      </a:r>
                    </a:p>
                  </a:txBody>
                  <a:tcPr marL="7144" marR="7144" marT="7144" marB="0" anchor="b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176291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Antall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Søknadssum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Antall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Søknadssum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Antall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Søknadssum</a:t>
                      </a:r>
                    </a:p>
                  </a:txBody>
                  <a:tcPr marL="7144" marR="7144" marT="7144" marB="0" anchor="b"/>
                </a:tc>
              </a:tr>
              <a:tr h="176291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Østfold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52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80 102 000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23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5 655 000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75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85 757 000</a:t>
                      </a:r>
                    </a:p>
                  </a:txBody>
                  <a:tcPr marL="7144" marR="7144" marT="7144" marB="0" anchor="b"/>
                </a:tc>
              </a:tr>
              <a:tr h="176291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Akershus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176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332 997 000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70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16 023 000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246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349 020 000</a:t>
                      </a:r>
                    </a:p>
                  </a:txBody>
                  <a:tcPr marL="7144" marR="7144" marT="7144" marB="0" anchor="b"/>
                </a:tc>
              </a:tr>
              <a:tr h="176291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Oslo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31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37 662 000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31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6 378 000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62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44 040 000</a:t>
                      </a:r>
                    </a:p>
                  </a:txBody>
                  <a:tcPr marL="7144" marR="7144" marT="7144" marB="0" anchor="b"/>
                </a:tc>
              </a:tr>
              <a:tr h="176291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Hedmark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108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131 557 000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28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5 004 000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136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136 561 000</a:t>
                      </a:r>
                    </a:p>
                  </a:txBody>
                  <a:tcPr marL="7144" marR="7144" marT="7144" marB="0" anchor="b"/>
                </a:tc>
              </a:tr>
              <a:tr h="176291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Oppland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145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209 153 000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38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6 969 000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183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216 122 000</a:t>
                      </a:r>
                    </a:p>
                  </a:txBody>
                  <a:tcPr marL="7144" marR="7144" marT="7144" marB="0" anchor="b"/>
                </a:tc>
              </a:tr>
              <a:tr h="176291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Buskerud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133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237 329 000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63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14 614 000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196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251 943 000</a:t>
                      </a:r>
                    </a:p>
                  </a:txBody>
                  <a:tcPr marL="7144" marR="7144" marT="7144" marB="0" anchor="b"/>
                </a:tc>
              </a:tr>
              <a:tr h="176291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Vestfold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83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153 601 000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56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11 496 000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139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165 097 000</a:t>
                      </a:r>
                    </a:p>
                  </a:txBody>
                  <a:tcPr marL="7144" marR="7144" marT="7144" marB="0" anchor="b"/>
                </a:tc>
              </a:tr>
              <a:tr h="176291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Telemark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98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112 163 000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31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6 609 000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129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118 772 000</a:t>
                      </a:r>
                    </a:p>
                  </a:txBody>
                  <a:tcPr marL="7144" marR="7144" marT="7144" marB="0" anchor="b"/>
                </a:tc>
              </a:tr>
              <a:tr h="176291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Aust-Agder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91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124 732 000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32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6 605 000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123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131 337 000</a:t>
                      </a:r>
                    </a:p>
                  </a:txBody>
                  <a:tcPr marL="7144" marR="7144" marT="7144" marB="0" anchor="b"/>
                </a:tc>
              </a:tr>
              <a:tr h="176291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Vest-Agder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81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199 829 000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37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7 581 000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118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207 410 000</a:t>
                      </a:r>
                    </a:p>
                  </a:txBody>
                  <a:tcPr marL="7144" marR="7144" marT="7144" marB="0" anchor="b"/>
                </a:tc>
              </a:tr>
              <a:tr h="176291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Rogaland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224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360 761 000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81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18 373 000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305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379 134 000</a:t>
                      </a:r>
                    </a:p>
                  </a:txBody>
                  <a:tcPr marL="7144" marR="7144" marT="7144" marB="0" anchor="b"/>
                </a:tc>
              </a:tr>
              <a:tr h="176291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Hordaland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217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333 661 000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112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23 861 000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329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357 522 000</a:t>
                      </a:r>
                    </a:p>
                  </a:txBody>
                  <a:tcPr marL="7144" marR="7144" marT="7144" marB="0" anchor="b"/>
                </a:tc>
              </a:tr>
              <a:tr h="235389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Sogn og Fjordane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159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141 507 000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64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12 669 000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223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154 176 000</a:t>
                      </a:r>
                    </a:p>
                  </a:txBody>
                  <a:tcPr marL="7144" marR="7144" marT="7144" marB="0" anchor="b"/>
                </a:tc>
              </a:tr>
              <a:tr h="235389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Møre og Romsdal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163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277 585 000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58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13 494 000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221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291 079 000</a:t>
                      </a:r>
                    </a:p>
                  </a:txBody>
                  <a:tcPr marL="7144" marR="7144" marT="7144" marB="0" anchor="b"/>
                </a:tc>
              </a:tr>
              <a:tr h="176291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Sør-Trøndelag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167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277 551 000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60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13 817 000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227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291 368 000</a:t>
                      </a:r>
                    </a:p>
                  </a:txBody>
                  <a:tcPr marL="7144" marR="7144" marT="7144" marB="0" anchor="b"/>
                </a:tc>
              </a:tr>
              <a:tr h="176291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Nord-Trøndelag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146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188 139 038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47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10 983 129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193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199 122 167</a:t>
                      </a:r>
                    </a:p>
                  </a:txBody>
                  <a:tcPr marL="7144" marR="7144" marT="7144" marB="0" anchor="b"/>
                </a:tc>
              </a:tr>
              <a:tr h="176291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Nordland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151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261 445 000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29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5 741 000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180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267 186 000</a:t>
                      </a:r>
                    </a:p>
                  </a:txBody>
                  <a:tcPr marL="7144" marR="7144" marT="7144" marB="0" anchor="b"/>
                </a:tc>
              </a:tr>
              <a:tr h="176291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Troms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92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146 079 000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32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5 576 000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124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151 655 000</a:t>
                      </a:r>
                    </a:p>
                  </a:txBody>
                  <a:tcPr marL="7144" marR="7144" marT="7144" marB="0" anchor="b"/>
                </a:tc>
              </a:tr>
              <a:tr h="176291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Finnmark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59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74 205 000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13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2 910 000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72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77 115 000</a:t>
                      </a:r>
                    </a:p>
                  </a:txBody>
                  <a:tcPr marL="7144" marR="7144" marT="7144" marB="0" anchor="b"/>
                </a:tc>
              </a:tr>
              <a:tr h="140268"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Sum, alle fylker: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2 376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3 680 058 038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905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194 358 129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3 281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3 874 416 167</a:t>
                      </a:r>
                    </a:p>
                  </a:txBody>
                  <a:tcPr marL="7144" marR="7144" marT="7144" marB="0" anchor="b"/>
                </a:tc>
              </a:tr>
            </a:tbl>
          </a:graphicData>
        </a:graphic>
      </p:graphicFrame>
      <p:sp>
        <p:nvSpPr>
          <p:cNvPr id="6" name="Plassholder for bunntekst 5"/>
          <p:cNvSpPr>
            <a:spLocks noGrp="1"/>
          </p:cNvSpPr>
          <p:nvPr>
            <p:ph type="ftr" sz="quarter" idx="15"/>
          </p:nvPr>
        </p:nvSpPr>
        <p:spPr>
          <a:xfrm>
            <a:off x="3369985" y="6405562"/>
            <a:ext cx="2349587" cy="266700"/>
          </a:xfrm>
        </p:spPr>
        <p:txBody>
          <a:bodyPr/>
          <a:lstStyle/>
          <a:p>
            <a:pPr>
              <a:defRPr/>
            </a:pPr>
            <a:r>
              <a:rPr lang="nb-NO" smtClean="0"/>
              <a:t>Gardermoen, 18. oktober 2015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90110B0-B275-4367-BD31-8D8F4A9749A9}" type="slidenum">
              <a:rPr lang="nb-NO" smtClean="0"/>
              <a:pPr>
                <a:defRPr/>
              </a:pPr>
              <a:t>8</a:t>
            </a:fld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Kulturdepartementet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2092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tel 13"/>
          <p:cNvSpPr>
            <a:spLocks noGrp="1"/>
          </p:cNvSpPr>
          <p:nvPr>
            <p:ph type="title"/>
          </p:nvPr>
        </p:nvSpPr>
        <p:spPr>
          <a:xfrm>
            <a:off x="1043608" y="296652"/>
            <a:ext cx="648072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Økonomi – </a:t>
            </a:r>
            <a:br>
              <a:rPr lang="nb-NO" dirty="0" smtClean="0"/>
            </a:br>
            <a:r>
              <a:rPr lang="nb-NO" dirty="0" smtClean="0"/>
              <a:t>spillemidlene i 2014 og 2015</a:t>
            </a:r>
            <a:endParaRPr lang="nb-NO" dirty="0"/>
          </a:p>
        </p:txBody>
      </p:sp>
      <p:sp>
        <p:nvSpPr>
          <p:cNvPr id="15" name="Plassholder for innhold 14"/>
          <p:cNvSpPr>
            <a:spLocks noGrp="1"/>
          </p:cNvSpPr>
          <p:nvPr>
            <p:ph idx="1"/>
          </p:nvPr>
        </p:nvSpPr>
        <p:spPr>
          <a:xfrm>
            <a:off x="720000" y="1592796"/>
            <a:ext cx="8028464" cy="4525963"/>
          </a:xfrm>
        </p:spPr>
        <p:txBody>
          <a:bodyPr/>
          <a:lstStyle/>
          <a:p>
            <a:pPr>
              <a:buNone/>
            </a:pPr>
            <a:r>
              <a:rPr lang="nb-NO" sz="2200" dirty="0" smtClean="0"/>
              <a:t>Til formålene i 2014 			3 320,9 mill. kr</a:t>
            </a:r>
          </a:p>
          <a:p>
            <a:pPr>
              <a:buNone/>
            </a:pPr>
            <a:r>
              <a:rPr lang="nb-NO" sz="2200" dirty="0" smtClean="0"/>
              <a:t>56 % til idrettsformål 			1 859,7 mill. kr</a:t>
            </a:r>
          </a:p>
          <a:p>
            <a:pPr>
              <a:buNone/>
            </a:pPr>
            <a:endParaRPr lang="nb-NO" sz="2200" dirty="0" smtClean="0"/>
          </a:p>
          <a:p>
            <a:pPr>
              <a:buNone/>
            </a:pPr>
            <a:r>
              <a:rPr lang="nb-NO" sz="2200" dirty="0" smtClean="0"/>
              <a:t>Til formålene i 2015			3 536,1 mill. kr</a:t>
            </a:r>
          </a:p>
          <a:p>
            <a:pPr>
              <a:buNone/>
            </a:pPr>
            <a:r>
              <a:rPr lang="nb-NO" sz="2200" dirty="0" smtClean="0"/>
              <a:t>64 % til idrettsformål			2 263,1 mill. kr</a:t>
            </a:r>
          </a:p>
          <a:p>
            <a:pPr>
              <a:buNone/>
            </a:pPr>
            <a:endParaRPr lang="nb-NO" sz="2200" dirty="0" smtClean="0"/>
          </a:p>
          <a:p>
            <a:pPr>
              <a:buNone/>
            </a:pPr>
            <a:r>
              <a:rPr lang="nb-NO" sz="2200" dirty="0" smtClean="0"/>
              <a:t>Økning 					    403,4 mill. kr</a:t>
            </a:r>
            <a:endParaRPr lang="nb-NO" sz="2200" dirty="0"/>
          </a:p>
        </p:txBody>
      </p:sp>
      <p:sp>
        <p:nvSpPr>
          <p:cNvPr id="28678" name="Plassholder for bunntekst 4"/>
          <p:cNvSpPr>
            <a:spLocks noGrp="1"/>
          </p:cNvSpPr>
          <p:nvPr>
            <p:ph type="ftr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n-NO" smtClean="0"/>
              <a:t>Gardermoen, 18. oktober 2015</a:t>
            </a:r>
            <a:endParaRPr lang="nb-NO" smtClean="0"/>
          </a:p>
        </p:txBody>
      </p:sp>
      <p:sp>
        <p:nvSpPr>
          <p:cNvPr id="28679" name="Plassholder for lysbildenummer 5"/>
          <p:cNvSpPr>
            <a:spLocks noGrp="1"/>
          </p:cNvSpPr>
          <p:nvPr>
            <p:ph type="sldNum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41CDDA-D304-452A-B592-485CDA2C81B5}" type="slidenum">
              <a:rPr lang="nb-NO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nb-NO" smtClean="0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Kulturdepartementet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2673</TotalTime>
  <Words>2053</Words>
  <Application>Microsoft Office PowerPoint</Application>
  <PresentationFormat>Skjermfremvisning (4:3)</PresentationFormat>
  <Paragraphs>517</Paragraphs>
  <Slides>23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23</vt:i4>
      </vt:variant>
    </vt:vector>
  </HeadingPairs>
  <TitlesOfParts>
    <vt:vector size="29" baseType="lpstr">
      <vt:lpstr>Arial</vt:lpstr>
      <vt:lpstr>Calibri</vt:lpstr>
      <vt:lpstr>DepCentury Old Style</vt:lpstr>
      <vt:lpstr>Times New Roman</vt:lpstr>
      <vt:lpstr>Verdana</vt:lpstr>
      <vt:lpstr>Office-tema</vt:lpstr>
      <vt:lpstr>SPILLEMIDLENE Hva er tilgjengelige midler og hvordan følge søknadsprosedyrene?  </vt:lpstr>
      <vt:lpstr>Spillemidlene Bakgrunn - rettsgrunnlag </vt:lpstr>
      <vt:lpstr>Pengespilloven </vt:lpstr>
      <vt:lpstr>Forskrift om fordeling av overskuddet fra Norsk Tipping AS til idrettsformål </vt:lpstr>
      <vt:lpstr>Bestemmelsene om tilskudd til anlegg for idrett og fysisk aktivitet - 2015 </vt:lpstr>
      <vt:lpstr>Tilgjengelige spillemidler –  tippenøkkelen gjeldende fra 2015</vt:lpstr>
      <vt:lpstr>Utvikling i samlet søknadssum</vt:lpstr>
      <vt:lpstr>Innkomne spillemiddelsøknader 2015  </vt:lpstr>
      <vt:lpstr>Økonomi –  spillemidlene i 2014 og 2015</vt:lpstr>
      <vt:lpstr>PowerPoint-presentasjon</vt:lpstr>
      <vt:lpstr>Hovedfordelingen 2015 – post 1 til 3</vt:lpstr>
      <vt:lpstr>Hovedfordelingen 2015 – post 4 til 6</vt:lpstr>
      <vt:lpstr>Anleggspolitisk program 2014-2017 Tilskudd til særskilte anlegg, departementet følger NIFs innstilling</vt:lpstr>
      <vt:lpstr>MVA - kompensasjon</vt:lpstr>
      <vt:lpstr>Spillemidler tilgjengelige for skianlegg iflg. bestemmelsene … pkt. 2.6.5 </vt:lpstr>
      <vt:lpstr>Spillemidler tilgjengelige for skianlegg iflg. bestemmelsene … pkt. 2.6.5, forts. </vt:lpstr>
      <vt:lpstr>Spillemidler – særskilte ekstra-tilskudd… punktene 2.6.2 og 2.6.3 </vt:lpstr>
      <vt:lpstr>Spillemidler – krav til søker – bestemmelsenes pkt. 2.2.1 </vt:lpstr>
      <vt:lpstr>Spillemidler – krav til søker – bestemmelsenes pkt. 2.2.1, forts. </vt:lpstr>
      <vt:lpstr>Spillemidler – søknadsprosedyrer –  bestemmelsenes pkt. 1.3</vt:lpstr>
      <vt:lpstr>Spillemidler – søknadsprosedyrer –  bestemmelsenes pkt. 1.3, forts.</vt:lpstr>
      <vt:lpstr>Spillemidler – søknadsprosedyrer –  bestemmelsenes pkt. 1.3, forts.</vt:lpstr>
      <vt:lpstr>Spillemidler – søknadsprosedyrer –  bestemmelsenes pkt. 1.3, forts.</vt:lpstr>
    </vt:vector>
  </TitlesOfParts>
  <Company>STATEN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Meld. St. 26 (2011–2012) Melding til Stortinget</dc:title>
  <dc:creator>Elen Sanness Thoresen</dc:creator>
  <cp:lastModifiedBy>Åsmund Berge</cp:lastModifiedBy>
  <cp:revision>281</cp:revision>
  <cp:lastPrinted>2015-10-18T05:34:20Z</cp:lastPrinted>
  <dcterms:created xsi:type="dcterms:W3CDTF">2012-06-04T07:10:05Z</dcterms:created>
  <dcterms:modified xsi:type="dcterms:W3CDTF">2015-10-18T05:34:23Z</dcterms:modified>
</cp:coreProperties>
</file>