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80" r:id="rId8"/>
    <p:sldId id="256" r:id="rId9"/>
    <p:sldId id="266" r:id="rId10"/>
    <p:sldId id="267" r:id="rId11"/>
    <p:sldId id="268" r:id="rId12"/>
    <p:sldId id="269" r:id="rId13"/>
    <p:sldId id="271" r:id="rId14"/>
    <p:sldId id="265" r:id="rId15"/>
    <p:sldId id="282" r:id="rId16"/>
    <p:sldId id="28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63" r:id="rId25"/>
    <p:sldId id="264" r:id="rId26"/>
    <p:sldId id="279" r:id="rId2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072"/>
    <a:srgbClr val="FFA7A7"/>
    <a:srgbClr val="0061FF"/>
    <a:srgbClr val="DC202E"/>
    <a:srgbClr val="FAD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8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J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43761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146" y="564741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K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04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4921" y="65978"/>
            <a:ext cx="6197077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4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13025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1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70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8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596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13969" y="-311329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60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1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86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0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4535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4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B_Tittellysbilde blå bakgrunn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ADCD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 descr="Et bilde som inneholder Font, Grafikk, grafisk design, symbol&#10;&#10;Automatisk generert beskrivelse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633" y="365125"/>
            <a:ext cx="3844367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31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9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C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4" y="365125"/>
            <a:ext cx="3844365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2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D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4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E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0943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13B6F4F-0F0F-54D8-2F3C-C601DB0E1C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7635" y="365125"/>
            <a:ext cx="3844363" cy="132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2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9080" y="3326897"/>
            <a:ext cx="4929388" cy="492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6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04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3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375" y="3331290"/>
            <a:ext cx="4922797" cy="492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796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73E411B-0D8A-D596-651C-7013BBF2FB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8340"/>
            <a:ext cx="10800000" cy="10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C_Tittellysbilde blå bakgrunn_helvit logo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17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B_Tittel og innhold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8E7DBA4-29A4-9AA8-5988-D35429A1B4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56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C_Tittel og innhold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13693E0-20E0-F0FD-D575-E441B4B53E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800000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606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D_Tittel og innhold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EB5951-A4CC-84BB-58EB-0160FA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8E4CDB-10A9-A904-F8FE-A91056F60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B7B5522-1F7C-593C-BC2E-3D79E2EA06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1037" y="-235930"/>
            <a:ext cx="10799999" cy="107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9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69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B_To innholdsdeler blå">
    <p:bg>
      <p:bgPr>
        <a:solidFill>
          <a:srgbClr val="006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4034" y="-303270"/>
            <a:ext cx="1905000" cy="190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65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C_To innholdsdeler mørk blå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8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0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D_To innholdsdeler rød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F62B6A-B2DE-23D5-5BA4-32B8032B4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880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6B18EC-130B-F5FF-AABC-7478C8420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049AEDA-CC63-51C2-8CF2-8C212E242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9506B9-E915-7F16-9D45-5BB97B5EF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307" y="-301998"/>
            <a:ext cx="1902452" cy="190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8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D_Tittellysbilde mørk blå bakgrunn">
    <p:bg>
      <p:bgPr>
        <a:solidFill>
          <a:srgbClr val="101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A7A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3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E_Tittellysbilde rød bakgrunn">
    <p:bg>
      <p:bgPr>
        <a:solidFill>
          <a:srgbClr val="DC20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96A78DC-2763-2577-EE29-EF87E074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59" y="93687"/>
            <a:ext cx="6197082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8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93687"/>
            <a:ext cx="6197080" cy="213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13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81818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292207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1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H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3561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170783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20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_Tittellysbilde bilde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8EFBEE-C598-922E-B43A-33A5FA143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12726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3EC2B0B-205E-480E-40D0-FBDBEB9D14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97460" y="65978"/>
            <a:ext cx="6197080" cy="213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0277EB6-338D-2CAB-92A5-371B12E9F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77D4D4A-3173-B9D1-3C0C-37CEF21B1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264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61" r:id="rId4"/>
    <p:sldLayoutId id="2147483662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66" r:id="rId12"/>
    <p:sldLayoutId id="2147483667" r:id="rId13"/>
    <p:sldLayoutId id="2147483668" r:id="rId14"/>
    <p:sldLayoutId id="2147483669" r:id="rId15"/>
    <p:sldLayoutId id="2147483650" r:id="rId16"/>
    <p:sldLayoutId id="2147483670" r:id="rId17"/>
    <p:sldLayoutId id="2147483671" r:id="rId18"/>
    <p:sldLayoutId id="2147483672" r:id="rId19"/>
    <p:sldLayoutId id="2147483665" r:id="rId20"/>
    <p:sldLayoutId id="2147483673" r:id="rId21"/>
    <p:sldLayoutId id="2147483674" r:id="rId22"/>
    <p:sldLayoutId id="2147483675" r:id="rId23"/>
    <p:sldLayoutId id="2147483676" r:id="rId24"/>
    <p:sldLayoutId id="2147483664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52" r:id="rId33"/>
    <p:sldLayoutId id="2147483684" r:id="rId34"/>
    <p:sldLayoutId id="2147483685" r:id="rId35"/>
    <p:sldLayoutId id="2147483686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107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10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10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10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10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einar.aabrekk@skiforbundet.no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kiforbundet.no/buskerud/langrenn/terminliste/buskerud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138A-4038-2A55-5B96-B70F0140E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2545"/>
            <a:ext cx="9144000" cy="2387600"/>
          </a:xfrm>
        </p:spPr>
        <p:txBody>
          <a:bodyPr anchor="b">
            <a:normAutofit/>
          </a:bodyPr>
          <a:lstStyle/>
          <a:p>
            <a:r>
              <a:rPr lang="nb-NO" dirty="0"/>
              <a:t>Høstmøte Buskerud Skikrets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EADDD8-63CE-8324-AEA7-FD76877E0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22220"/>
            <a:ext cx="9144000" cy="1655762"/>
          </a:xfrm>
        </p:spPr>
        <p:txBody>
          <a:bodyPr>
            <a:normAutofit/>
          </a:bodyPr>
          <a:lstStyle/>
          <a:p>
            <a:r>
              <a:rPr lang="nb-NO" dirty="0"/>
              <a:t>25.10.2023</a:t>
            </a:r>
          </a:p>
        </p:txBody>
      </p:sp>
    </p:spTree>
    <p:extLst>
      <p:ext uri="{BB962C8B-B14F-4D97-AF65-F5344CB8AC3E}">
        <p14:creationId xmlns:p14="http://schemas.microsoft.com/office/powerpoint/2010/main" val="309135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EF541D-E262-6CB6-E405-8DE7DC18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44" y="69048"/>
            <a:ext cx="9488055" cy="1325563"/>
          </a:xfrm>
        </p:spPr>
        <p:txBody>
          <a:bodyPr/>
          <a:lstStyle/>
          <a:p>
            <a:r>
              <a:rPr lang="nb-NO" dirty="0"/>
              <a:t>Poengberegning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B6C0262D-61FF-718D-0739-A10B1C44C94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83752774"/>
              </p:ext>
            </p:extLst>
          </p:nvPr>
        </p:nvGraphicFramePr>
        <p:xfrm>
          <a:off x="4603229" y="1552570"/>
          <a:ext cx="2327622" cy="4910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811">
                  <a:extLst>
                    <a:ext uri="{9D8B030D-6E8A-4147-A177-3AD203B41FA5}">
                      <a16:colId xmlns:a16="http://schemas.microsoft.com/office/drawing/2014/main" val="3817235142"/>
                    </a:ext>
                  </a:extLst>
                </a:gridCol>
                <a:gridCol w="1163811">
                  <a:extLst>
                    <a:ext uri="{9D8B030D-6E8A-4147-A177-3AD203B41FA5}">
                      <a16:colId xmlns:a16="http://schemas.microsoft.com/office/drawing/2014/main" val="1269014754"/>
                    </a:ext>
                  </a:extLst>
                </a:gridCol>
              </a:tblGrid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935931552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800950632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977553517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403812015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309456013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31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217195184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363110411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940889930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011102477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088401442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178906720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532499164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025405973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775249791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11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030381185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41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138389331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173326590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553128294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426539333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4073160510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4244492503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799839500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550139271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2621112210"/>
                  </a:ext>
                </a:extLst>
              </a:tr>
              <a:tr h="196438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1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43" marR="6243" marT="6243" marB="0" anchor="b"/>
                </a:tc>
                <a:extLst>
                  <a:ext uri="{0D108BD9-81ED-4DB2-BD59-A6C34878D82A}">
                    <a16:rowId xmlns:a16="http://schemas.microsoft.com/office/drawing/2014/main" val="3666701506"/>
                  </a:ext>
                </a:extLst>
              </a:tr>
            </a:tbl>
          </a:graphicData>
        </a:graphic>
      </p:graphicFrame>
      <p:graphicFrame>
        <p:nvGraphicFramePr>
          <p:cNvPr id="5" name="Plassholder for innhold 4">
            <a:extLst>
              <a:ext uri="{FF2B5EF4-FFF2-40B4-BE49-F238E27FC236}">
                <a16:creationId xmlns:a16="http://schemas.microsoft.com/office/drawing/2014/main" id="{7B4559F6-EC4E-C47A-7D76-2D876D880C4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6987092"/>
              </p:ext>
            </p:extLst>
          </p:nvPr>
        </p:nvGraphicFramePr>
        <p:xfrm>
          <a:off x="1362869" y="1552581"/>
          <a:ext cx="2304256" cy="49109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68023329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087847457"/>
                    </a:ext>
                  </a:extLst>
                </a:gridCol>
              </a:tblGrid>
              <a:tr h="174075"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>
                          <a:effectLst/>
                        </a:rPr>
                        <a:t>PLASSERING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b="1" u="none" strike="noStrike">
                          <a:effectLst/>
                        </a:rPr>
                        <a:t>POENG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168909171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100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8192794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95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24291178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90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96311975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85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137611749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80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429436414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75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93806669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72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68623175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69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64317748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66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424848968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63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188293237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11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60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177874616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25272462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1572455178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977008313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531969344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50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47222088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17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802346069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90672968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19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874683065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787702427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21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40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75069850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22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38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3900702801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23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36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1594517032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34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2276989446"/>
                  </a:ext>
                </a:extLst>
              </a:tr>
              <a:tr h="174075"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>
                          <a:effectLst/>
                        </a:rPr>
                        <a:t>25</a:t>
                      </a:r>
                      <a:endParaRPr lang="nb-NO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1" u="none" strike="noStrike" dirty="0">
                          <a:effectLst/>
                        </a:rPr>
                        <a:t>32</a:t>
                      </a:r>
                      <a:endParaRPr lang="nb-NO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03" marR="6003" marT="6003" marB="0" anchor="b"/>
                </a:tc>
                <a:extLst>
                  <a:ext uri="{0D108BD9-81ED-4DB2-BD59-A6C34878D82A}">
                    <a16:rowId xmlns:a16="http://schemas.microsoft.com/office/drawing/2014/main" val="54439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52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8AAA23-CE34-97D0-41A4-CCF4A3F7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650492"/>
            <a:ext cx="6858000" cy="480727"/>
          </a:xfrm>
        </p:spPr>
        <p:txBody>
          <a:bodyPr>
            <a:noAutofit/>
          </a:bodyPr>
          <a:lstStyle/>
          <a:p>
            <a:r>
              <a:rPr lang="nb-NO" dirty="0"/>
              <a:t>Stipendier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4C8790-14D7-3C04-E41C-B3D747BE8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897" y="1328286"/>
            <a:ext cx="9411903" cy="5125051"/>
          </a:xfrm>
        </p:spPr>
        <p:txBody>
          <a:bodyPr>
            <a:normAutofit/>
          </a:bodyPr>
          <a:lstStyle/>
          <a:p>
            <a:r>
              <a:rPr lang="nb-NO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Klasse	19/20 år	18 år	17 år	16 år	15 år	14 år	13 år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pr	3000	2000	2000	1500	1500	1500	1500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pr	1500	1000	1000	1000	1000	1000	1000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pr	750	500	500	500	500	500	500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pr				400	400	400	400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pr				300	300	300	300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pr				200	200	200	200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7. pr				 200	200	200	200 	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8. pr				 200	200	200	200 			</a:t>
            </a:r>
          </a:p>
          <a:p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9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pr				 200	200	200	200 			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10. pr			</a:t>
            </a:r>
            <a:r>
              <a:rPr lang="nb-NO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	 200	200	200	200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	</a:t>
            </a:r>
          </a:p>
          <a:p>
            <a:r>
              <a:rPr lang="nb-NO" sz="18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0294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88F5BE-0F22-ED8E-57D1-DBEC2FA9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22" y="707642"/>
            <a:ext cx="10527357" cy="840767"/>
          </a:xfrm>
        </p:spPr>
        <p:txBody>
          <a:bodyPr>
            <a:noAutofit/>
          </a:bodyPr>
          <a:lstStyle/>
          <a:p>
            <a:r>
              <a:rPr lang="nb-NO" sz="2800" b="1" dirty="0"/>
              <a:t>Langrennskomiteen, SpareBank1 og arrangørklubb</a:t>
            </a:r>
            <a:r>
              <a:rPr lang="nb-NO" sz="2800" dirty="0"/>
              <a:t>er ansvarlige for gjennomføringen av </a:t>
            </a:r>
            <a:r>
              <a:rPr lang="nb-NO" sz="2800" dirty="0" err="1"/>
              <a:t>cup’en</a:t>
            </a:r>
            <a:r>
              <a:rPr lang="nb-NO" sz="2800" dirty="0"/>
              <a:t> med følgende ansvarsfordeling:</a:t>
            </a:r>
            <a:br>
              <a:rPr lang="nb-NO" sz="3600" dirty="0"/>
            </a:br>
            <a:endParaRPr lang="nb-NO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0359D-12CE-3259-08E1-D6FE843B4FC6}"/>
              </a:ext>
            </a:extLst>
          </p:cNvPr>
          <p:cNvSpPr txBox="1"/>
          <p:nvPr/>
        </p:nvSpPr>
        <p:spPr>
          <a:xfrm>
            <a:off x="567034" y="1291234"/>
            <a:ext cx="4821883" cy="4540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585">
              <a:spcBef>
                <a:spcPts val="1125"/>
              </a:spcBef>
            </a:pPr>
            <a:r>
              <a:rPr lang="nn-NO" sz="1400" b="1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Arrangørklubb:</a:t>
            </a:r>
            <a:endParaRPr lang="nb-NO" sz="1400" b="1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171450" indent="-171450"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Arrangørklubb tar tidlig kontakt med nærmeste Sparebank 1 bank for å avtale annonsering i program, henting og levering av startnummer og reklamemateriell.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171450" indent="-171450"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Gjennomføring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av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arrangement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iht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NSF’s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reglement. 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171450" marR="553085" indent="-171450">
              <a:lnSpc>
                <a:spcPct val="106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Plikter å benytte navnet på cup’en i all kommunikasjon med klubber, presse etc, startlister, resultatlister, hjemmeside. Navn og logo til sponsor skal benyttes sammen.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171450" indent="-171450"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Hente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startnummer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hos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den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aktuelle</a:t>
            </a:r>
            <a:r>
              <a:rPr lang="nn-NO" sz="1400" spc="7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SpareBank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1-</a:t>
            </a:r>
            <a:r>
              <a:rPr lang="nn-NO" sz="1400" spc="-2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bank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171450" indent="-17145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Levere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ferdig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vasket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og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sortert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startnummer/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edertrøye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tilbake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til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bank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innen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5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dager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171450" marR="553085" indent="-171450">
              <a:lnSpc>
                <a:spcPct val="106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Hente uttrekkspremier og ledertrøye hos lokal SpareBank 1. Sette opp SpareBank 1 reklameseil/annen relevant</a:t>
            </a:r>
            <a:r>
              <a:rPr lang="nn-NO" sz="1400" spc="2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reklame</a:t>
            </a:r>
          </a:p>
          <a:p>
            <a:pPr marL="171450" marR="553085" indent="-171450">
              <a:lnSpc>
                <a:spcPct val="106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Sende resultatet umiddelbart i excelformat til LK</a:t>
            </a:r>
          </a:p>
          <a:p>
            <a:pPr marL="171450" marR="553085" indent="-171450">
              <a:lnSpc>
                <a:spcPct val="106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Legge ut bilder/video på #sparebank1cup</a:t>
            </a:r>
            <a:endParaRPr lang="nb-NO" sz="1400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3279E9D0-B9D4-5058-BE24-955038568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0" y="1404143"/>
            <a:ext cx="4324350" cy="4525963"/>
          </a:xfrm>
        </p:spPr>
        <p:txBody>
          <a:bodyPr>
            <a:normAutofit/>
          </a:bodyPr>
          <a:lstStyle/>
          <a:p>
            <a:pPr marL="74295">
              <a:lnSpc>
                <a:spcPts val="1100"/>
              </a:lnSpc>
            </a:pPr>
            <a:r>
              <a:rPr lang="nn-NO" sz="1400" b="1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Sparebank1:</a:t>
            </a:r>
          </a:p>
          <a:p>
            <a:pPr marL="360045" indent="-285750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nn-NO" sz="1400" b="1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F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remskaffe</a:t>
            </a:r>
            <a:r>
              <a:rPr lang="nn-NO" sz="1400" spc="8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SpareBank</a:t>
            </a:r>
            <a:r>
              <a:rPr lang="nn-NO" sz="1400" spc="8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1</a:t>
            </a:r>
            <a:r>
              <a:rPr lang="nn-NO" sz="1400" spc="9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startnummer</a:t>
            </a:r>
            <a:r>
              <a:rPr lang="nn-NO" sz="1400" spc="8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(1-</a:t>
            </a:r>
            <a:r>
              <a:rPr lang="nn-NO" sz="1400" spc="-2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500)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indent="-28575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Fremskaffe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reklameseil</a:t>
            </a:r>
            <a:r>
              <a:rPr lang="nn-NO" sz="1400" spc="6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og</a:t>
            </a:r>
            <a:r>
              <a:rPr lang="nn-NO" sz="1400" spc="6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levere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til</a:t>
            </a:r>
            <a:r>
              <a:rPr lang="nn-NO" sz="1400" spc="6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arrangørklubb</a:t>
            </a:r>
            <a:r>
              <a:rPr lang="nn-NO" sz="1400" spc="6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senest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3</a:t>
            </a:r>
            <a:r>
              <a:rPr lang="nn-NO" sz="1400" spc="6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dager</a:t>
            </a:r>
            <a:r>
              <a:rPr lang="nn-NO" sz="1400" spc="6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før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rennet</a:t>
            </a:r>
          </a:p>
          <a:p>
            <a:pPr marL="360045" indent="-28575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latin typeface="Helvetica" panose="020B0604020202020204" pitchFamily="34" charset="0"/>
                <a:ea typeface="Helvetica" panose="020B0604020202020204" pitchFamily="34" charset="0"/>
              </a:rPr>
              <a:t>Vurdere1/1 side reklame i arrangøres program og evt ta kontakt med arrangørklubb. Levere annonse til arrangerende klubb i henhold til avtale</a:t>
            </a:r>
          </a:p>
          <a:p>
            <a:pPr marL="360045" indent="-28575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latin typeface="Helvetica" panose="020B0604020202020204" pitchFamily="34" charset="0"/>
                <a:ea typeface="Helvetica" panose="020B0604020202020204" pitchFamily="34" charset="0"/>
              </a:rPr>
              <a:t>Utdeling av Sparebank1 lue på første rennet + stille med uttrekkspremier</a:t>
            </a:r>
          </a:p>
          <a:p>
            <a:pPr marL="360045" indent="-28575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latin typeface="Helvetica" panose="020B0604020202020204" pitchFamily="34" charset="0"/>
                <a:ea typeface="Helvetica" panose="020B0604020202020204" pitchFamily="34" charset="0"/>
              </a:rPr>
              <a:t>Levere ut premier umiddelbart etter siste renn, alternativt avtale med LK</a:t>
            </a:r>
          </a:p>
          <a:p>
            <a:pPr marL="360045" indent="-285750"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b-NO" sz="1400" dirty="0">
                <a:latin typeface="Helvetica" panose="020B0604020202020204" pitchFamily="34" charset="0"/>
                <a:ea typeface="Helvetica" panose="020B0604020202020204" pitchFamily="34" charset="0"/>
              </a:rPr>
              <a:t>Dele ut idrettsstipend i samarbeid med LK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996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DD2726-0D8E-E69C-6A9C-37848EB8F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598" y="1403252"/>
            <a:ext cx="7813501" cy="4960616"/>
          </a:xfrm>
        </p:spPr>
        <p:txBody>
          <a:bodyPr>
            <a:normAutofit/>
          </a:bodyPr>
          <a:lstStyle/>
          <a:p>
            <a:pPr marL="74295">
              <a:lnSpc>
                <a:spcPts val="1130"/>
              </a:lnSpc>
            </a:pPr>
            <a:r>
              <a:rPr lang="nn-NO" sz="1400" b="1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Langrennskomiteen:</a:t>
            </a:r>
            <a:endParaRPr lang="nb-NO" sz="1400" b="1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indent="-285750"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Oppdaterer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stillingen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cup’en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etter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hvert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renn</a:t>
            </a:r>
            <a:r>
              <a:rPr lang="nn-NO" sz="1400" spc="55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(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innen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3</a:t>
            </a:r>
            <a:r>
              <a:rPr lang="nn-NO" sz="1400" spc="5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spc="-1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dager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)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553085" indent="-285750">
              <a:lnSpc>
                <a:spcPct val="106000"/>
              </a:lnSpc>
              <a:spcBef>
                <a:spcPts val="650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Sender oppdatert resultatliste til Buskerud Skikrets som publiserer på kretsens internettsider.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553085" indent="-285750">
              <a:lnSpc>
                <a:spcPct val="106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Avtale fakturering av sponsor med Buskerud Skikrets.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Ansvarlig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for arrangement i forbindelse med utdeling av</a:t>
            </a:r>
            <a:r>
              <a:rPr lang="nn-NO" sz="1400" spc="2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idrettsstipend under avslutningsrennet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399415" indent="-285750">
              <a:lnSpc>
                <a:spcPct val="106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Buskerud skikrets tar initiativ til bytte av skiutstyr. Fint om dette</a:t>
            </a:r>
            <a:r>
              <a:rPr lang="nn-NO" sz="1400" spc="2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koordineres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med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fastlagte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byttehelger.</a:t>
            </a:r>
            <a:r>
              <a:rPr lang="nn-NO" sz="1400" spc="7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Se</a:t>
            </a:r>
            <a:r>
              <a:rPr lang="nn-NO" sz="1400" spc="13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byttehelgen.no</a:t>
            </a:r>
            <a:r>
              <a:rPr lang="nn-NO" sz="1400" spc="13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for</a:t>
            </a:r>
            <a:r>
              <a:rPr lang="nn-NO" sz="1400" spc="13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mer</a:t>
            </a:r>
            <a:r>
              <a:rPr lang="nn-NO" sz="1400" spc="13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informasjon.</a:t>
            </a:r>
          </a:p>
          <a:p>
            <a:pPr marL="74295" marR="399415">
              <a:lnSpc>
                <a:spcPct val="106000"/>
              </a:lnSpc>
              <a:spcBef>
                <a:spcPts val="575"/>
              </a:spcBef>
            </a:pP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74295">
              <a:spcBef>
                <a:spcPts val="575"/>
              </a:spcBef>
            </a:pPr>
            <a:r>
              <a:rPr lang="nn-NO" sz="1400" b="1" spc="-1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Markedsføring</a:t>
            </a:r>
            <a:r>
              <a:rPr lang="nn-NO" sz="1400" b="1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:</a:t>
            </a:r>
            <a:endParaRPr lang="nb-NO" sz="1400" b="1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553085" indent="-285750">
              <a:lnSpc>
                <a:spcPct val="106000"/>
              </a:lnSpc>
              <a:spcBef>
                <a:spcPts val="645"/>
              </a:spcBef>
              <a:buFont typeface="Arial" panose="020B0604020202020204" pitchFamily="34" charset="0"/>
              <a:buChar char="•"/>
            </a:pP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SpareBank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1 kan i tillegg til reklame på startnummer få plassert 20 m reklamesegl ved start og mål, samt 5 m</a:t>
            </a:r>
            <a:r>
              <a:rPr lang="nn-NO" sz="1400" spc="2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reklamesegl ved premiering.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553085" indent="-285750">
              <a:lnSpc>
                <a:spcPct val="106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Reklamesegl skal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leveres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til arrangørklubb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senest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3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dager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før første renn, arrangør sørger for å sette opp</a:t>
            </a:r>
            <a:r>
              <a:rPr lang="nn-NO" sz="1400" spc="2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reklamesegl.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553085" indent="-285750">
              <a:lnSpc>
                <a:spcPct val="106000"/>
              </a:lnSpc>
              <a:spcBef>
                <a:spcPts val="580"/>
              </a:spcBef>
              <a:buFont typeface="Arial" panose="020B0604020202020204" pitchFamily="34" charset="0"/>
              <a:buChar char="•"/>
            </a:pP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SpareBank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1 har rett til 1/1 sides annonse i arrangørens program. Tidsfrist for annonse avtales direkte mellom</a:t>
            </a:r>
            <a:r>
              <a:rPr lang="nn-NO" sz="1400" spc="2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lokal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SpareBank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1-bank og arrangør.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360045" marR="553085" indent="-285750">
              <a:lnSpc>
                <a:spcPct val="106000"/>
              </a:lnSpc>
              <a:spcBef>
                <a:spcPts val="575"/>
              </a:spcBef>
              <a:buFont typeface="Arial" panose="020B0604020202020204" pitchFamily="34" charset="0"/>
              <a:buChar char="•"/>
            </a:pP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LK etablerer en #sparebank1cup på Instagram og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oppfordrer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klubber,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ledere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, trenere og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utøvere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 til å dele </a:t>
            </a:r>
            <a:r>
              <a:rPr lang="nn-NO" sz="140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bilder</a:t>
            </a:r>
            <a:r>
              <a:rPr lang="nn-NO" sz="140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/</a:t>
            </a:r>
            <a:r>
              <a:rPr lang="nn-NO" sz="1400" spc="-10" dirty="0" err="1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videoer</a:t>
            </a:r>
            <a:r>
              <a:rPr lang="nn-NO" sz="1400" spc="-10" dirty="0">
                <a:solidFill>
                  <a:srgbClr val="333333"/>
                </a:solidFill>
                <a:latin typeface="Helvetica" panose="020B0604020202020204" pitchFamily="34" charset="0"/>
                <a:ea typeface="Helvetica" panose="020B0604020202020204" pitchFamily="34" charset="0"/>
              </a:rPr>
              <a:t>.</a:t>
            </a:r>
            <a:endParaRPr lang="nb-NO" sz="1400" dirty="0"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endParaRPr lang="nb-NO" dirty="0"/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id="{936B8D67-9318-9702-514B-C9C01ABE0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22" y="707642"/>
            <a:ext cx="10527357" cy="840767"/>
          </a:xfrm>
        </p:spPr>
        <p:txBody>
          <a:bodyPr>
            <a:noAutofit/>
          </a:bodyPr>
          <a:lstStyle/>
          <a:p>
            <a:r>
              <a:rPr lang="nb-NO" sz="2800" b="1" dirty="0"/>
              <a:t>Langrennskomiteen, SpareBank1 og arrangørklubb</a:t>
            </a:r>
            <a:r>
              <a:rPr lang="nb-NO" sz="2800" dirty="0"/>
              <a:t>er ansvarlige for gjennomføringen av </a:t>
            </a:r>
            <a:r>
              <a:rPr lang="nb-NO" sz="2800" dirty="0" err="1"/>
              <a:t>cup’en</a:t>
            </a:r>
            <a:r>
              <a:rPr lang="nb-NO" sz="2800" dirty="0"/>
              <a:t> med følgende ansvarsfordeling:</a:t>
            </a:r>
            <a:br>
              <a:rPr lang="nb-NO" sz="3600" dirty="0"/>
            </a:b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1539423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0069-E29C-BE09-F9D4-FCA84F40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23837"/>
            <a:ext cx="9585960" cy="1325563"/>
          </a:xfrm>
        </p:spPr>
        <p:txBody>
          <a:bodyPr/>
          <a:lstStyle/>
          <a:p>
            <a:r>
              <a:rPr lang="nb-NO" dirty="0"/>
              <a:t>Hovedlandsrenn – Gålå 29.2-3.3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DA46-B459-67F3-ED4D-0CCEDBD6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049"/>
            <a:ext cx="10515600" cy="508476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nb-NO" sz="2400" b="0" i="0" dirty="0">
                <a:solidFill>
                  <a:srgbClr val="222222"/>
                </a:solidFill>
                <a:effectLst/>
              </a:rPr>
              <a:t>Program: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dirty="0"/>
              <a:t>Sprint (K) Fredag 1.3</a:t>
            </a:r>
            <a:endParaRPr lang="nb-NO" sz="21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dirty="0"/>
              <a:t>Skicross Fredag 1.3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dirty="0"/>
              <a:t>Normaldistanse (F) Lørdag 2.3</a:t>
            </a:r>
            <a:endParaRPr lang="nb-NO" sz="21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</a:rPr>
              <a:t>Stafett (K-K-F-F) Søndag 3.3</a:t>
            </a:r>
          </a:p>
          <a:p>
            <a:pPr algn="l"/>
            <a:r>
              <a:rPr lang="nb-NO" sz="2400" b="0" i="0" dirty="0">
                <a:solidFill>
                  <a:srgbClr val="222222"/>
                </a:solidFill>
                <a:effectLst/>
              </a:rPr>
              <a:t>Overnatting: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100" dirty="0"/>
              <a:t>Påmeldt 56 løper og 26 ledere fra BSK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</a:rPr>
              <a:t>Systemet til NSF med sentralt tildelte overnattingssted/-plasser har ikke fungert!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100" dirty="0"/>
              <a:t>Vi har sikret plasser til alle som er meldt inn via krets, og kommer tilbake med detaljer rundt logistikk og priser</a:t>
            </a:r>
          </a:p>
          <a:p>
            <a:pPr algn="l">
              <a:lnSpc>
                <a:spcPct val="100000"/>
              </a:lnSpc>
            </a:pPr>
            <a:r>
              <a:rPr lang="nb-NO" sz="2400" b="0" i="0" dirty="0">
                <a:solidFill>
                  <a:srgbClr val="222222"/>
                </a:solidFill>
                <a:effectLst/>
              </a:rPr>
              <a:t>Lagleder/Utøver </a:t>
            </a:r>
            <a:r>
              <a:rPr lang="nb-NO" sz="2400" dirty="0">
                <a:solidFill>
                  <a:srgbClr val="222222"/>
                </a:solidFill>
              </a:rPr>
              <a:t>møter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</a:rPr>
              <a:t>Når vi har endelig oversikt over overnatting kommer det informasjon om hvordan vi vil organisere Lagleder/Utøver møter i god tid før HL</a:t>
            </a:r>
            <a:endParaRPr lang="nb-NO" sz="2400" b="0" i="0" dirty="0">
              <a:effectLst/>
            </a:endParaRPr>
          </a:p>
          <a:p>
            <a:pPr algn="l">
              <a:lnSpc>
                <a:spcPct val="100000"/>
              </a:lnSpc>
            </a:pPr>
            <a:r>
              <a:rPr lang="nb-NO" sz="2400" b="0" i="0" dirty="0">
                <a:solidFill>
                  <a:srgbClr val="222222"/>
                </a:solidFill>
                <a:effectLst/>
              </a:rPr>
              <a:t>Sekundering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100" dirty="0"/>
              <a:t>Det blir felles sekundering for BSK sine løper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100" b="0" i="0" dirty="0">
                <a:effectLst/>
              </a:rPr>
              <a:t>Kommer tilbake med forespørsel til klubber om å bidra med folk til sekundering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8521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0069-E29C-BE09-F9D4-FCA84F40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65100"/>
            <a:ext cx="9585960" cy="1325563"/>
          </a:xfrm>
        </p:spPr>
        <p:txBody>
          <a:bodyPr/>
          <a:lstStyle/>
          <a:p>
            <a:r>
              <a:rPr lang="nb-NO" dirty="0"/>
              <a:t>Stafett HL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BDA46-B459-67F3-ED4D-0CCEDBD63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176338"/>
            <a:ext cx="10515600" cy="4351338"/>
          </a:xfrm>
        </p:spPr>
        <p:txBody>
          <a:bodyPr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222222"/>
                </a:solidFill>
              </a:rPr>
              <a:t>U</a:t>
            </a:r>
            <a:r>
              <a:rPr lang="nb-NO" sz="2400" b="0" i="0" dirty="0">
                <a:solidFill>
                  <a:srgbClr val="222222"/>
                </a:solidFill>
                <a:effectLst/>
              </a:rPr>
              <a:t>ttaksrenn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Lørdag 27. jan. Eggedal IL Eggedalsrennet/KM fri/SpareBank1-cup (F)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effectLst/>
                <a:cs typeface="Arial" panose="020B0604020202020204" pitchFamily="34" charset="0"/>
              </a:rPr>
              <a:t>Søndag 28. jan Ringkollen Skikl. Ringkollrennet/KM (K)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dirty="0">
                <a:cs typeface="Arial" panose="020B0604020202020204" pitchFamily="34" charset="0"/>
              </a:rPr>
              <a:t>Fredag 1. mars HL sprint (K)</a:t>
            </a:r>
          </a:p>
          <a:p>
            <a:pPr marL="800100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dirty="0"/>
              <a:t>Lørdag 2. mars HL normaldistanse (F)</a:t>
            </a:r>
          </a:p>
          <a:p>
            <a:pPr lvl="1">
              <a:lnSpc>
                <a:spcPct val="100000"/>
              </a:lnSpc>
            </a:pPr>
            <a:endParaRPr lang="nb-NO" dirty="0"/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22222"/>
                </a:solidFill>
                <a:effectLst/>
              </a:rPr>
              <a:t>LK melder på antall lag på bakgrunn av antall Buskerudløpere i påmeldingslistene i individuelle distanser i HL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222222"/>
                </a:solidFill>
              </a:rPr>
              <a:t>LK</a:t>
            </a:r>
            <a:r>
              <a:rPr lang="nb-NO" sz="2400" b="0" i="0" dirty="0">
                <a:solidFill>
                  <a:srgbClr val="222222"/>
                </a:solidFill>
                <a:effectLst/>
              </a:rPr>
              <a:t> oppnevner uttaksgruppe som under HL gjør det endelige uttaket av stafettlag og legger inn løpere på de ulike etapper til arrangøren.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222222"/>
                </a:solidFill>
                <a:effectLst/>
              </a:rPr>
              <a:t>Samme gruppe vil også fungere som uttaksgruppe til Kong Haralds Ungdomsstafett </a:t>
            </a:r>
          </a:p>
          <a:p>
            <a:pPr>
              <a:lnSpc>
                <a:spcPct val="100000"/>
              </a:lnSpc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6447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2A6CA-38F8-B644-498F-DEF29A2F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Smøreopplegg HL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C721B-DF05-9FEE-CFE8-FDCCAA9BE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/>
              <a:t>Felles smøring for HL fortsetter fra i fjor, men kretsen har ansvar for smøring for egne løpere. </a:t>
            </a:r>
          </a:p>
          <a:p>
            <a:pPr>
              <a:lnSpc>
                <a:spcPct val="150000"/>
              </a:lnSpc>
            </a:pPr>
            <a:r>
              <a:rPr lang="nb-NO" sz="2400" b="1" u="sng" dirty="0"/>
              <a:t>Obligatorisk </a:t>
            </a:r>
            <a:r>
              <a:rPr lang="nb-NO" sz="2400" dirty="0"/>
              <a:t>for løperne med smøring via krets.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Vi kommer tilbake til størrelse på avgift pr dag når vi har mer informasjon fra arrangør.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Det er ekstremt viktig at løperne leverer fra seg </a:t>
            </a:r>
            <a:r>
              <a:rPr lang="nb-NO" sz="2400" b="1" u="sng" dirty="0"/>
              <a:t>fluorfrie ski </a:t>
            </a:r>
            <a:r>
              <a:rPr lang="nb-NO" sz="2400" dirty="0"/>
              <a:t>til smørevogna. 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5705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101380-2FE1-4DB4-594F-624A283F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365125"/>
            <a:ext cx="9671685" cy="1325563"/>
          </a:xfrm>
        </p:spPr>
        <p:txBody>
          <a:bodyPr>
            <a:normAutofit/>
          </a:bodyPr>
          <a:lstStyle/>
          <a:p>
            <a:r>
              <a:rPr lang="nb-NO" sz="4000" dirty="0">
                <a:effectLst/>
                <a:ea typeface="Times New Roman" panose="02020603050405020304" pitchFamily="18" charset="0"/>
              </a:rPr>
              <a:t>Norges Cup og NM junior, overnatting, opplegg, smøring</a:t>
            </a: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F341DD1-EF8D-D982-CA57-17494F486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NC </a:t>
            </a:r>
            <a:r>
              <a:rPr lang="nb-NO" sz="2800" dirty="0" err="1"/>
              <a:t>Lygna</a:t>
            </a:r>
            <a:r>
              <a:rPr lang="nb-NO" sz="2800" dirty="0"/>
              <a:t>, 19. – 21. januar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NC/NM jr sprint Granåsen, 16. – 18. februar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NM jr Nybygda, 8. – 10. mars 2024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sz="2800" dirty="0"/>
              <a:t>NM del 2 / NC avslutning, Lillehammer/Skeikampen 22. – 24. mars 2024</a:t>
            </a:r>
          </a:p>
        </p:txBody>
      </p:sp>
    </p:spTree>
    <p:extLst>
      <p:ext uri="{BB962C8B-B14F-4D97-AF65-F5344CB8AC3E}">
        <p14:creationId xmlns:p14="http://schemas.microsoft.com/office/powerpoint/2010/main" val="2873511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00DAE4-C09E-0B08-90B2-467A7514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NC </a:t>
            </a:r>
            <a:r>
              <a:rPr lang="nb-NO" sz="4400" dirty="0" err="1"/>
              <a:t>Lygna</a:t>
            </a:r>
            <a:r>
              <a:rPr lang="nb-NO" sz="4400" dirty="0"/>
              <a:t>, 19. – 21. januar 2024</a:t>
            </a:r>
            <a:br>
              <a:rPr lang="nb-NO" sz="4400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C8B163-783A-72B3-73D2-8C8913B19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Ikke mottatt noen tildeling fra NSF. </a:t>
            </a:r>
          </a:p>
        </p:txBody>
      </p:sp>
    </p:spTree>
    <p:extLst>
      <p:ext uri="{BB962C8B-B14F-4D97-AF65-F5344CB8AC3E}">
        <p14:creationId xmlns:p14="http://schemas.microsoft.com/office/powerpoint/2010/main" val="396766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AF3FC1-1371-E983-A6D9-6832EE96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500062"/>
            <a:ext cx="10410825" cy="1325563"/>
          </a:xfrm>
        </p:spPr>
        <p:txBody>
          <a:bodyPr>
            <a:noAutofit/>
          </a:bodyPr>
          <a:lstStyle/>
          <a:p>
            <a:r>
              <a:rPr lang="nb-NO" sz="4000" dirty="0"/>
              <a:t>NC/NM jr sprint Granåsen, 16. – 18. februar 2024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F86D89-8F01-F604-49E3-4093D76EE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Mottatt tildeling 80 plasser forskjellige hoteller Scandic. </a:t>
            </a:r>
          </a:p>
          <a:p>
            <a:pPr>
              <a:lnSpc>
                <a:spcPct val="150000"/>
              </a:lnSpc>
            </a:pPr>
            <a:r>
              <a:rPr lang="nb-NO" dirty="0"/>
              <a:t>Frist for påmelding vil komme til klubbene. </a:t>
            </a:r>
          </a:p>
        </p:txBody>
      </p:sp>
    </p:spTree>
    <p:extLst>
      <p:ext uri="{BB962C8B-B14F-4D97-AF65-F5344CB8AC3E}">
        <p14:creationId xmlns:p14="http://schemas.microsoft.com/office/powerpoint/2010/main" val="177455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5C3F7-E868-4C4C-75A4-37199E1B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8255"/>
            <a:ext cx="9585960" cy="1325563"/>
          </a:xfrm>
        </p:spPr>
        <p:txBody>
          <a:bodyPr/>
          <a:lstStyle/>
          <a:p>
            <a:r>
              <a:rPr lang="nb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32172-85F5-E949-CAA9-4B0A8CC6F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Innledning, presentasjon av LK og arbeidsoppgaver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Kretsens samlinger både de gjennomførte og de gjenstående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Terminlisten og Sparebank1-cup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Hovedlandsrennet, overnatting, opplegg, smøring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Norges Cup og NM junior, overnatting, opplegg, smøring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Gjennomgang fra høstmøte NSF</a:t>
            </a:r>
          </a:p>
          <a:p>
            <a:pPr algn="l">
              <a:buFont typeface="+mj-lt"/>
              <a:buAutoNum type="arabicPeriod"/>
            </a:pPr>
            <a:r>
              <a:rPr lang="nb-NO" sz="2400" b="0" i="0" dirty="0">
                <a:effectLst/>
                <a:latin typeface="Arial" panose="020B0604020202020204" pitchFamily="34" charset="0"/>
              </a:rPr>
              <a:t>Eventuelt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7900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D310DC-DFF3-F486-DCE8-F7CDBC46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400" dirty="0"/>
              <a:t>NM jr Nybygda, 8. – 10. mars 2024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00A2E97-F371-CC0A-0E13-02D1E023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Mottatt tildeling 86 plasser på </a:t>
            </a:r>
            <a:r>
              <a:rPr lang="nb-NO" dirty="0">
                <a:effectLst/>
                <a:ea typeface="Calibri" panose="020F0502020204030204" pitchFamily="34" charset="0"/>
              </a:rPr>
              <a:t>Clarion Collection Hotel Astoria Hamar. </a:t>
            </a:r>
            <a:r>
              <a:rPr lang="nb-NO" dirty="0"/>
              <a:t> </a:t>
            </a:r>
          </a:p>
          <a:p>
            <a:pPr>
              <a:lnSpc>
                <a:spcPct val="150000"/>
              </a:lnSpc>
            </a:pPr>
            <a:r>
              <a:rPr lang="nb-NO" dirty="0"/>
              <a:t>Frist for påmelding vil bli sendt til klubbene. </a:t>
            </a:r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2923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B60869-4D54-8142-D7A0-D5A2184F0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b-NO" sz="3600" dirty="0"/>
            </a:br>
            <a:r>
              <a:rPr lang="nb-NO" sz="3600" dirty="0"/>
              <a:t>NM del 2 / NC avslutning, Lillehammer/Skeikampen 22. – 24. mars 2024</a:t>
            </a:r>
            <a:br>
              <a:rPr lang="nb-NO" sz="3600" dirty="0"/>
            </a:b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F63AB7-962A-E966-8CCB-4EF6A2077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NSF har allerede lagt ut påmelding – går ikke via krets. </a:t>
            </a:r>
          </a:p>
        </p:txBody>
      </p:sp>
    </p:spTree>
    <p:extLst>
      <p:ext uri="{BB962C8B-B14F-4D97-AF65-F5344CB8AC3E}">
        <p14:creationId xmlns:p14="http://schemas.microsoft.com/office/powerpoint/2010/main" val="428720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D32A6CA-38F8-B644-498F-DEF29A2F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Smøreopplegg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1C721B-DF05-9FEE-CFE8-FDCCAA9BE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Opplegg som foregående år. </a:t>
            </a:r>
          </a:p>
          <a:p>
            <a:pPr marL="0" indent="0">
              <a:buNone/>
            </a:pPr>
            <a:endParaRPr lang="nb-NO" sz="2400" dirty="0"/>
          </a:p>
          <a:p>
            <a:r>
              <a:rPr lang="nb-NO" sz="2400" dirty="0"/>
              <a:t>Utgangspunktet er </a:t>
            </a:r>
            <a:r>
              <a:rPr lang="nb-NO" sz="2400" b="1" u="sng" dirty="0"/>
              <a:t>bindende</a:t>
            </a:r>
            <a:r>
              <a:rPr lang="nb-NO" sz="2400" dirty="0"/>
              <a:t> påmelding for løperne. </a:t>
            </a:r>
          </a:p>
          <a:p>
            <a:endParaRPr lang="nb-NO" sz="2400" dirty="0"/>
          </a:p>
          <a:p>
            <a:r>
              <a:rPr lang="nb-NO" sz="2400" dirty="0"/>
              <a:t>Kretsavgiften er uforandret, kr 200 pr påmeldte renndag. </a:t>
            </a:r>
          </a:p>
          <a:p>
            <a:endParaRPr lang="nb-NO" sz="2400" dirty="0"/>
          </a:p>
          <a:p>
            <a:r>
              <a:rPr lang="nb-NO" sz="2400" dirty="0"/>
              <a:t>Vi tar sikte på å holde avgiften for deltagelse på samme nivå som i fjor, kr 500. </a:t>
            </a:r>
          </a:p>
          <a:p>
            <a:endParaRPr lang="nb-NO" sz="2400" dirty="0"/>
          </a:p>
          <a:p>
            <a:r>
              <a:rPr lang="nb-NO" sz="2400" dirty="0"/>
              <a:t>Det er ekstremt viktig at løperne leverer fra seg </a:t>
            </a:r>
            <a:r>
              <a:rPr lang="nb-NO" sz="2400" b="1" u="sng" dirty="0"/>
              <a:t>fluorfrie ski </a:t>
            </a:r>
            <a:r>
              <a:rPr lang="nb-NO" sz="2400" dirty="0"/>
              <a:t>til smørevogna.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5035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C16758-FEBB-296E-0CC3-1A77505BA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Rapport fra høstmøtet, NSF - langrenn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743019-F17F-2B26-E584-309D60C74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/>
              <a:t>Handlingsplan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Lagstruktur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Reisefordeling skirenn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Kong Haralds ungdomsstafett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Overnatting Hovedlandsrennet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Serviceavgift i nasjonale skirenn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Sesonginformasjoner</a:t>
            </a:r>
          </a:p>
          <a:p>
            <a:pPr marL="514350" indent="-514350">
              <a:buFont typeface="+mj-lt"/>
              <a:buAutoNum type="arabicPeriod"/>
            </a:pPr>
            <a:r>
              <a:rPr lang="nb-NO" dirty="0"/>
              <a:t>Representasjonsavtale / landslagsavtale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8279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DEADDC-07F0-8D8A-F6E3-A66D0A59E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Nærmere om handlingsplan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3C1C99-6F18-C41D-1E2C-E3C0E0DC1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Rekruttering</a:t>
            </a:r>
          </a:p>
          <a:p>
            <a:pPr>
              <a:lnSpc>
                <a:spcPct val="150000"/>
              </a:lnSpc>
            </a:pPr>
            <a:r>
              <a:rPr lang="nb-NO" dirty="0"/>
              <a:t>Kostnadsreduserende tiltak</a:t>
            </a:r>
          </a:p>
          <a:p>
            <a:pPr>
              <a:lnSpc>
                <a:spcPct val="150000"/>
              </a:lnSpc>
            </a:pPr>
            <a:r>
              <a:rPr lang="nb-NO" dirty="0"/>
              <a:t>Frivillighet og dugnad</a:t>
            </a:r>
          </a:p>
          <a:p>
            <a:pPr>
              <a:lnSpc>
                <a:spcPct val="150000"/>
              </a:lnSpc>
            </a:pPr>
            <a:r>
              <a:rPr lang="nb-NO" dirty="0"/>
              <a:t>Bærekraft og verdiskapning</a:t>
            </a:r>
          </a:p>
          <a:p>
            <a:pPr>
              <a:lnSpc>
                <a:spcPct val="150000"/>
              </a:lnSpc>
            </a:pPr>
            <a:r>
              <a:rPr lang="nb-NO" dirty="0"/>
              <a:t>Involvere og engasjere ungdom</a:t>
            </a:r>
          </a:p>
          <a:p>
            <a:pPr>
              <a:lnSpc>
                <a:spcPct val="150000"/>
              </a:lnSpc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4944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E10BBF-DC0E-FC1F-F69E-83D3EC56C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Nærmere om lagstruktur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D35B30-6529-BB4F-25CA-A92FD9820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Våren 2023 ble det nedsatt en arbeidsgruppe for å se på landslagsstrukturen. </a:t>
            </a:r>
          </a:p>
          <a:p>
            <a:pPr>
              <a:lnSpc>
                <a:spcPct val="150000"/>
              </a:lnSpc>
            </a:pPr>
            <a:r>
              <a:rPr lang="nb-NO" dirty="0"/>
              <a:t>Elitelagene skulle ikke evalueres</a:t>
            </a:r>
          </a:p>
        </p:txBody>
      </p:sp>
    </p:spTree>
    <p:extLst>
      <p:ext uri="{BB962C8B-B14F-4D97-AF65-F5344CB8AC3E}">
        <p14:creationId xmlns:p14="http://schemas.microsoft.com/office/powerpoint/2010/main" val="2402898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E531F0-C867-B0BD-9347-0248F0349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Lagstruktur forts.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C3CE9E-7596-3242-046D-13EE54A6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b-NO" b="1" u="sng" dirty="0"/>
              <a:t>Dagens struktur: </a:t>
            </a:r>
          </a:p>
          <a:p>
            <a:pPr>
              <a:lnSpc>
                <a:spcPct val="150000"/>
              </a:lnSpc>
            </a:pPr>
            <a:r>
              <a:rPr lang="nb-NO" dirty="0"/>
              <a:t>Juniorlandslag, 5+5 løpere. 1 trener i 100 % stilling.</a:t>
            </a:r>
          </a:p>
          <a:p>
            <a:pPr>
              <a:lnSpc>
                <a:spcPct val="150000"/>
              </a:lnSpc>
            </a:pPr>
            <a:r>
              <a:rPr lang="nb-NO" dirty="0"/>
              <a:t>Rekruttlandslag, 5+5 løpere. 2 trenere i 50 % stilling. </a:t>
            </a:r>
          </a:p>
          <a:p>
            <a:pPr>
              <a:lnSpc>
                <a:spcPct val="150000"/>
              </a:lnSpc>
            </a:pPr>
            <a:r>
              <a:rPr lang="nb-NO" dirty="0"/>
              <a:t>Elon-lagene. </a:t>
            </a:r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dirty="0"/>
          </a:p>
          <a:p>
            <a:pPr>
              <a:lnSpc>
                <a:spcPct val="150000"/>
              </a:lnSpc>
            </a:pPr>
            <a:endParaRPr lang="nb-NO" dirty="0"/>
          </a:p>
          <a:p>
            <a:pPr marL="0" indent="0">
              <a:lnSpc>
                <a:spcPct val="150000"/>
              </a:lnSpc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636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B19C-29F9-3AFD-910E-2C2A92255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880" y="15081"/>
            <a:ext cx="10515600" cy="1325563"/>
          </a:xfrm>
        </p:spPr>
        <p:txBody>
          <a:bodyPr/>
          <a:lstStyle/>
          <a:p>
            <a:r>
              <a:rPr lang="nb-NO" b="0" i="0" dirty="0">
                <a:effectLst/>
              </a:rPr>
              <a:t>Presentasjon av LK og arbeidsoppgaver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D80E1-EECB-8653-718B-5A7C5774D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3331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Leder Jørn Espen Bolstad, IL Skrim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ea typeface="Times New Roman" panose="02020603050405020304" pitchFamily="18" charset="0"/>
              </a:rPr>
              <a:t>Krets samlinger</a:t>
            </a:r>
          </a:p>
          <a:p>
            <a:pPr lvl="1"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dirty="0">
                <a:effectLst/>
                <a:ea typeface="Times New Roman" panose="02020603050405020304" pitchFamily="18" charset="0"/>
              </a:rPr>
              <a:t>Skiklubb utvikling / utdanning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Nestleder Anne Håvi, IL Holeværingen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Hovedlandsrennet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Medlem Siri Asmyhr, Eiker Ski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Krets samlinger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Sparebank 1- cup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Medlem Ståle Kihle, Konnerud IL</a:t>
            </a:r>
          </a:p>
          <a:p>
            <a:pPr marL="800100" lvl="1" indent="-342900" fontAlgn="base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Norges Cup og NM junior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Medlem Olav Wollebæk Veslestølen, Hemsedal IL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Terminliste</a:t>
            </a:r>
          </a:p>
          <a:p>
            <a:pPr marL="800100" lvl="1" indent="-342900" fontAlgn="base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ea typeface="Times New Roman" panose="02020603050405020304" pitchFamily="18" charset="0"/>
              </a:rPr>
              <a:t>Hovedlandsrennet (smøre-ansvarlig)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fontAlgn="base">
              <a:lnSpc>
                <a:spcPct val="107000"/>
              </a:lnSpc>
              <a:spcAft>
                <a:spcPts val="800"/>
              </a:spcAft>
              <a:buNone/>
            </a:pP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1782980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FDC1-C186-A0EE-D79E-14DED6A1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05" y="881062"/>
            <a:ext cx="9964420" cy="1325563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4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Samlingsplan Buskerud Skikrets </a:t>
            </a:r>
            <a:r>
              <a:rPr lang="nb-NO" sz="36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Langrenn</a:t>
            </a:r>
            <a:r>
              <a:rPr lang="nb-NO" sz="40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nb-NO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4000" strike="noStrike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nb-NO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86DD0-56E0-AEFC-DFAF-0F9BFBDE5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365" y="1757680"/>
            <a:ext cx="10996930" cy="4724083"/>
          </a:xfrm>
        </p:spPr>
        <p:txBody>
          <a:bodyPr>
            <a:no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21.-25. juni: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Skisamling Sognefjellet.                                                                                                                        </a:t>
            </a: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20 utøvere påmeldt.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23. september: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Dagssamling 13-16 år på Konnerud.                                                                                             </a:t>
            </a: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68 utøvere påmeldt.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30. september – 2. oktober: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Høstferiesamling på Vikersund, 13 år</a:t>
            </a:r>
            <a:r>
              <a:rPr lang="nb-NO" sz="1800" u="sng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t.o.m. junior.                                        </a:t>
            </a: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  40 utøvere påmeldt.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21. oktober: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Dagssamling 13-16 år + junior på Skrim/Heistadmoen.                                                                  </a:t>
            </a: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57 utøvere påmeldt.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9.-12. november: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Snøsamling Beitostølen, junior/senior. 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nb-NO" sz="1800" b="1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24. – 26. november.</a:t>
            </a:r>
            <a:r>
              <a:rPr lang="nb-NO" sz="18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Snøsamling Hemsedal, reserve Beitostølen, 13-16 år.</a:t>
            </a: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07000"/>
              </a:lnSpc>
              <a:spcAft>
                <a:spcPts val="800"/>
              </a:spcAft>
            </a:pPr>
            <a:endParaRPr lang="nb-NO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499747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04300-9971-5970-26CB-B00FAA57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403225"/>
            <a:ext cx="10515600" cy="1325563"/>
          </a:xfrm>
        </p:spPr>
        <p:txBody>
          <a:bodyPr>
            <a:normAutofit/>
          </a:bodyPr>
          <a:lstStyle/>
          <a:p>
            <a:r>
              <a:rPr lang="nb-NO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Skiklubb utvikler</a:t>
            </a:r>
            <a:br>
              <a:rPr lang="nb-NO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2A7F1-E162-35D7-074E-C1F3CA25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Einar Aabrekk, Mail: </a:t>
            </a:r>
            <a:r>
              <a:rPr lang="nb-NO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einar.aabrekk@skiforbundet.no</a:t>
            </a:r>
            <a: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tlf: 95964471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Tilgjengelig for klubbene.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Skisprellarrangement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Inspirasjons kvelder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Grasrot trener kurs</a:t>
            </a:r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Trener 1 kurs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nb-NO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Tilhenger med utstyr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203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BEADC-63FC-729C-C77D-6B92AF57F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45085"/>
            <a:ext cx="10515600" cy="1325563"/>
          </a:xfrm>
        </p:spPr>
        <p:txBody>
          <a:bodyPr/>
          <a:lstStyle/>
          <a:p>
            <a:r>
              <a:rPr lang="nb-NO" dirty="0"/>
              <a:t>Terminliste 2023/2024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8D148D3-DB86-F8D9-38F7-E82122D262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2600" y="1613123"/>
            <a:ext cx="10839450" cy="45858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Første renn: S</a:t>
            </a: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</a:rPr>
              <a:t>øndag. 3. des Hemsedal IL Gravsetrennet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</a:rPr>
              <a:t>Avslutning: Lørdag 23. mars Geilo IL Geilo Skifestival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Publisert i «Isonen» og nettsiden til Kretsen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https://www.skiforbundet.no/buskerud/langrenn/terminliste/buskerud</a:t>
            </a: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Kretsmesterskap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</a:rPr>
              <a:t>lør. 13. jan IL Skrim Kongsberg Skifestival/KM stafett F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</a:rPr>
              <a:t>lør. 27. jan. Eggedal IL Eggedalsrennet/KM fri/SpareBank1-cup F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</a:rPr>
              <a:t>søn. 28. jan Ringkollen Skikl. Ringkollrennet/KM klassisk K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Arial" panose="020B0604020202020204" pitchFamily="34" charset="0"/>
              </a:rPr>
              <a:t>søn. 11. feb. Holeværingen Kleivarennet/KM Sprint/SpareBank1-cup K</a:t>
            </a:r>
          </a:p>
          <a:p>
            <a:pPr lvl="1">
              <a:lnSpc>
                <a:spcPct val="100000"/>
              </a:lnSpc>
            </a:pPr>
            <a:endParaRPr lang="nb-NO" altLang="nb-NO" sz="2800" dirty="0">
              <a:solidFill>
                <a:srgbClr val="10107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1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458C-5B36-34F4-AB2E-7D869F9B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Terminliste 2023/2024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94026-B036-A822-DE2B-59891BFC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Søknader KM/SP1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TD Kurs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nb-NO" altLang="nb-NO" sz="2400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  <a:cs typeface="Calibri" panose="020F050202020403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b-NO" altLang="nb-NO" sz="2400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Live tider på Eqtiming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EQ-Admin (online basert)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Etiming4 (PC-program)</a:t>
            </a:r>
          </a:p>
          <a:p>
            <a:pPr marL="7429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rgbClr val="101072"/>
                </a:solidFill>
                <a:effectLst/>
                <a:latin typeface="+mn-lt"/>
                <a:cs typeface="Calibri" panose="020F0502020204030204" pitchFamily="34" charset="0"/>
              </a:rPr>
              <a:t>Oppsett av Etiming4 og live tider</a:t>
            </a:r>
            <a:endParaRPr kumimoji="0" lang="nb-NO" altLang="nb-NO" b="0" i="0" u="none" strike="noStrike" cap="none" normalizeH="0" baseline="0" dirty="0">
              <a:ln>
                <a:noFill/>
              </a:ln>
              <a:solidFill>
                <a:srgbClr val="101072"/>
              </a:solidFill>
              <a:effectLst/>
              <a:latin typeface="+mn-lt"/>
              <a:cs typeface="Arial" panose="020B0604020202020204" pitchFamily="34" charset="0"/>
            </a:endParaRP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58764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838200" y="355600"/>
            <a:ext cx="9585960" cy="1325563"/>
          </a:xfrm>
        </p:spPr>
        <p:txBody>
          <a:bodyPr/>
          <a:lstStyle/>
          <a:p>
            <a:r>
              <a:rPr lang="nb-NO" dirty="0"/>
              <a:t>SpareBank1-cup 2023-2024</a:t>
            </a:r>
            <a:br>
              <a:rPr lang="nb-NO" dirty="0"/>
            </a:br>
            <a:endParaRPr lang="nb-NO" dirty="0"/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838200" y="156146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Cupen gjelder for 13 år til og med eldre junior</a:t>
            </a:r>
          </a:p>
          <a:p>
            <a:endParaRPr lang="nb-NO" sz="2400" dirty="0"/>
          </a:p>
          <a:p>
            <a:r>
              <a:rPr lang="nb-NO" sz="2400" dirty="0"/>
              <a:t>Renn som inngår i Sparebank 1 cup 2023-2024:</a:t>
            </a:r>
          </a:p>
          <a:p>
            <a:endParaRPr lang="nb-NO" sz="2400" dirty="0"/>
          </a:p>
          <a:p>
            <a:pPr algn="l" fontAlgn="base"/>
            <a:r>
              <a:rPr lang="nb-NO" sz="2400" dirty="0"/>
              <a:t>• 16. desember  Lierrennet, Sjåstad-V. Lier IL/Lier IL, fristil</a:t>
            </a:r>
          </a:p>
          <a:p>
            <a:pPr algn="l" fontAlgn="base"/>
            <a:r>
              <a:rPr lang="nb-NO" sz="2400" dirty="0"/>
              <a:t>• 6. januar       	Kryllingrennet, Krødsherad IL, klassisk</a:t>
            </a:r>
          </a:p>
          <a:p>
            <a:pPr algn="l" fontAlgn="base"/>
            <a:r>
              <a:rPr lang="nb-NO" sz="2400" dirty="0"/>
              <a:t>• 14. januar      	Kongsberg Skifestival, IL </a:t>
            </a:r>
            <a:r>
              <a:rPr lang="nb-NO" sz="2400" dirty="0" err="1"/>
              <a:t>Skrim</a:t>
            </a:r>
            <a:r>
              <a:rPr lang="nb-NO" sz="2400" dirty="0"/>
              <a:t>, klassisk</a:t>
            </a:r>
          </a:p>
          <a:p>
            <a:pPr algn="l" fontAlgn="base"/>
            <a:r>
              <a:rPr lang="nb-NO" sz="2400" dirty="0"/>
              <a:t>• 27. januar      	Eggedalsrennet KM, Eggedal IL, fristil</a:t>
            </a:r>
          </a:p>
          <a:p>
            <a:pPr algn="l" fontAlgn="base"/>
            <a:r>
              <a:rPr lang="nb-NO" sz="2400" dirty="0"/>
              <a:t>• 11. februar       Kleivarennet, Holeværingen, sprint klassisk</a:t>
            </a:r>
          </a:p>
          <a:p>
            <a:pPr algn="l" fontAlgn="base"/>
            <a:r>
              <a:rPr lang="nb-NO" sz="2400" dirty="0"/>
              <a:t>• 9.mars             	</a:t>
            </a:r>
            <a:r>
              <a:rPr lang="nb-NO" sz="2400" dirty="0" err="1"/>
              <a:t>Golrennet</a:t>
            </a:r>
            <a:r>
              <a:rPr lang="nb-NO" sz="2400" dirty="0"/>
              <a:t>, Gol IL, fristil.</a:t>
            </a:r>
          </a:p>
          <a:p>
            <a:pPr algn="l" fontAlgn="base"/>
            <a:r>
              <a:rPr lang="nb-NO" sz="2400" dirty="0"/>
              <a:t>                             </a:t>
            </a:r>
          </a:p>
          <a:p>
            <a:endParaRPr lang="nb-NO" sz="2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945DC7-572C-19CB-4A3F-03154D3D5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815" y="1449387"/>
            <a:ext cx="3074462" cy="8461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C01944-0C48-3A76-4668-1E02E5F1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2035"/>
            <a:ext cx="6858000" cy="475518"/>
          </a:xfrm>
        </p:spPr>
        <p:txBody>
          <a:bodyPr>
            <a:noAutofit/>
          </a:bodyPr>
          <a:lstStyle/>
          <a:p>
            <a:r>
              <a:rPr lang="nb-NO" dirty="0"/>
              <a:t>Cupregler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E505741-F649-6667-2CFE-AB1A36F88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650"/>
            <a:ext cx="10515600" cy="4786313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Alle renn i cupen teller med i beregningen av samlet poengsum. I sammendraget beregnes beste plassering i 5 av 6 renn. Dårligste plassering strykes. For juniorklassene er det 4 tellende renn da </a:t>
            </a:r>
            <a:r>
              <a:rPr lang="nb-NO" dirty="0" err="1"/>
              <a:t>Golrennet</a:t>
            </a:r>
            <a:r>
              <a:rPr lang="nb-NO" dirty="0"/>
              <a:t> 9. mars utgår fra cupen </a:t>
            </a:r>
            <a:r>
              <a:rPr lang="nb-NO" dirty="0" err="1"/>
              <a:t>pga</a:t>
            </a:r>
            <a:r>
              <a:rPr lang="nb-NO" dirty="0"/>
              <a:t> kollisjon med NM jr. Nybygda.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De 10 beste i klasse 13-16 år og tre beste løperne i hver juniorklasse premieres.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Dersom to deltakere har lik poengsum, får den som har deltatt i flest starter beste plassering.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Løpere fra andre kretser enn Buskerud får ikke poeng i cupen, men rennet er åpent for alle.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 For å få stipend, må løperen ha deltatt i minimum 3 renn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SpareBank1 ledertrøye til alle klasser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SpareBank1 stiller med uttrekkspremier i rennene og lue i første renn.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614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kiforbundet">
      <a:majorFont>
        <a:latin typeface="Skiforbundet Sans"/>
        <a:ea typeface=""/>
        <a:cs typeface=""/>
      </a:majorFont>
      <a:minorFont>
        <a:latin typeface="Skiforbunde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1686CA1-B77F-4C0D-80BF-5D57B09335E5}" vid="{C8022F10-5EEC-4569-8F6E-C1C510E406B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62C3426157264FBC4DA5EA7DD814FE" ma:contentTypeVersion="3" ma:contentTypeDescription="Opprett et nytt dokument." ma:contentTypeScope="" ma:versionID="6dde92cd5fd08f67592fcc3bd38d231f">
  <xsd:schema xmlns:xsd="http://www.w3.org/2001/XMLSchema" xmlns:xs="http://www.w3.org/2001/XMLSchema" xmlns:p="http://schemas.microsoft.com/office/2006/metadata/properties" xmlns:ns2="f892bf01-3fa0-4926-bd71-8fe280d95283" targetNamespace="http://schemas.microsoft.com/office/2006/metadata/properties" ma:root="true" ma:fieldsID="f08a0a6d151d3b3ba4a639b0e9ee2d44" ns2:_="">
    <xsd:import namespace="f892bf01-3fa0-4926-bd71-8fe280d95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2bf01-3fa0-4926-bd71-8fe280d952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694FAFE-F645-4F2C-AB5A-B60B24171E55}"/>
</file>

<file path=customXml/itemProps2.xml><?xml version="1.0" encoding="utf-8"?>
<ds:datastoreItem xmlns:ds="http://schemas.openxmlformats.org/officeDocument/2006/customXml" ds:itemID="{0A448CD1-8E59-4CEB-8974-EF1BB366DEE9}"/>
</file>

<file path=customXml/itemProps3.xml><?xml version="1.0" encoding="utf-8"?>
<ds:datastoreItem xmlns:ds="http://schemas.openxmlformats.org/officeDocument/2006/customXml" ds:itemID="{3866520D-9654-4FFC-9095-3A8A9CBF3BFC}"/>
</file>

<file path=docProps/app.xml><?xml version="1.0" encoding="utf-8"?>
<Properties xmlns="http://schemas.openxmlformats.org/officeDocument/2006/extended-properties" xmlns:vt="http://schemas.openxmlformats.org/officeDocument/2006/docPropsVTypes">
  <Template>NSF ny ppt-mal</Template>
  <TotalTime>1218</TotalTime>
  <Words>1896</Words>
  <Application>Microsoft Office PowerPoint</Application>
  <PresentationFormat>Widescreen</PresentationFormat>
  <Paragraphs>307</Paragraphs>
  <Slides>26</Slides>
  <Notes>0</Notes>
  <HiddenSlides>4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Helvetica</vt:lpstr>
      <vt:lpstr>Skiforbundet Sans</vt:lpstr>
      <vt:lpstr>Symbol</vt:lpstr>
      <vt:lpstr>Office-tema</vt:lpstr>
      <vt:lpstr>Høstmøte Buskerud Skikrets</vt:lpstr>
      <vt:lpstr>Agenda</vt:lpstr>
      <vt:lpstr>Presentasjon av LK og arbeidsoppgaver</vt:lpstr>
      <vt:lpstr>Samlingsplan Buskerud Skikrets Langrenn 2023   </vt:lpstr>
      <vt:lpstr>Skiklubb utvikler </vt:lpstr>
      <vt:lpstr>Terminliste 2023/2024</vt:lpstr>
      <vt:lpstr>Terminliste 2023/2024 </vt:lpstr>
      <vt:lpstr>SpareBank1-cup 2023-2024 </vt:lpstr>
      <vt:lpstr>Cupregler </vt:lpstr>
      <vt:lpstr>Poengberegning</vt:lpstr>
      <vt:lpstr>Stipendier</vt:lpstr>
      <vt:lpstr>Langrennskomiteen, SpareBank1 og arrangørklubber ansvarlige for gjennomføringen av cup’en med følgende ansvarsfordeling: </vt:lpstr>
      <vt:lpstr>Langrennskomiteen, SpareBank1 og arrangørklubber ansvarlige for gjennomføringen av cup’en med følgende ansvarsfordeling: </vt:lpstr>
      <vt:lpstr>Hovedlandsrenn – Gålå 29.2-3.3 </vt:lpstr>
      <vt:lpstr>Stafett HL</vt:lpstr>
      <vt:lpstr>Smøreopplegg HL</vt:lpstr>
      <vt:lpstr>Norges Cup og NM junior, overnatting, opplegg, smøring</vt:lpstr>
      <vt:lpstr>NC Lygna, 19. – 21. januar 2024 </vt:lpstr>
      <vt:lpstr>NC/NM jr sprint Granåsen, 16. – 18. februar 2024 </vt:lpstr>
      <vt:lpstr>NM jr Nybygda, 8. – 10. mars 2024</vt:lpstr>
      <vt:lpstr> NM del 2 / NC avslutning, Lillehammer/Skeikampen 22. – 24. mars 2024 </vt:lpstr>
      <vt:lpstr>Smøreopplegg </vt:lpstr>
      <vt:lpstr>Rapport fra høstmøtet, NSF - langrenn</vt:lpstr>
      <vt:lpstr>Nærmere om handlingsplan</vt:lpstr>
      <vt:lpstr>Nærmere om lagstruktur</vt:lpstr>
      <vt:lpstr>Lagstruktur forts.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Bente Langørgen</dc:creator>
  <cp:lastModifiedBy>Høgli, Liv</cp:lastModifiedBy>
  <cp:revision>3</cp:revision>
  <dcterms:created xsi:type="dcterms:W3CDTF">2023-06-27T14:43:35Z</dcterms:created>
  <dcterms:modified xsi:type="dcterms:W3CDTF">2023-10-25T06:37:47Z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0x010100DB62C3426157264FBC4DA5EA7DD814FE</vt:lpwstr>
  </property>
</Properties>
</file>